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57" r:id="rId5"/>
    <p:sldId id="260" r:id="rId6"/>
    <p:sldId id="263" r:id="rId7"/>
    <p:sldId id="264" r:id="rId8"/>
    <p:sldId id="265" r:id="rId9"/>
    <p:sldId id="266" r:id="rId10"/>
    <p:sldId id="276" r:id="rId11"/>
    <p:sldId id="269" r:id="rId12"/>
    <p:sldId id="268" r:id="rId13"/>
    <p:sldId id="270" r:id="rId14"/>
    <p:sldId id="271" r:id="rId15"/>
    <p:sldId id="272" r:id="rId16"/>
    <p:sldId id="273" r:id="rId17"/>
    <p:sldId id="274" r:id="rId18"/>
    <p:sldId id="275" r:id="rId19"/>
  </p:sldIdLst>
  <p:sldSz cx="12192000" cy="6858000"/>
  <p:notesSz cx="6858000" cy="9144000"/>
  <p:custDataLst>
    <p:tags r:id="rId20"/>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04D7FC1-E5B3-4105-B791-C8BA940865EE}"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367422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4D7FC1-E5B3-4105-B791-C8BA940865EE}"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341561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4D7FC1-E5B3-4105-B791-C8BA940865EE}"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271419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04D7FC1-E5B3-4105-B791-C8BA940865EE}"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296028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04D7FC1-E5B3-4105-B791-C8BA940865EE}" type="datetimeFigureOut">
              <a:rPr lang="tr-TR" smtClean="0"/>
              <a:t>23.09.2018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167871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04D7FC1-E5B3-4105-B791-C8BA940865EE}"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52771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04D7FC1-E5B3-4105-B791-C8BA940865EE}" type="datetimeFigureOut">
              <a:rPr lang="tr-TR" smtClean="0"/>
              <a:t>23.09.2018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263850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04D7FC1-E5B3-4105-B791-C8BA940865EE}" type="datetimeFigureOut">
              <a:rPr lang="tr-TR" smtClean="0"/>
              <a:t>23.09.2018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2785985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04D7FC1-E5B3-4105-B791-C8BA940865EE}" type="datetimeFigureOut">
              <a:rPr lang="tr-TR" smtClean="0"/>
              <a:t>23.09.2018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89461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04D7FC1-E5B3-4105-B791-C8BA940865EE}"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368854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04D7FC1-E5B3-4105-B791-C8BA940865EE}" type="datetimeFigureOut">
              <a:rPr lang="tr-TR" smtClean="0"/>
              <a:t>23.09.2018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1DAF7E9-6065-4FBF-8055-29B09284B617}" type="slidenum">
              <a:rPr lang="tr-TR" smtClean="0"/>
              <a:t>‹#›</a:t>
            </a:fld>
            <a:endParaRPr lang="tr-TR"/>
          </a:p>
        </p:txBody>
      </p:sp>
    </p:spTree>
    <p:extLst>
      <p:ext uri="{BB962C8B-B14F-4D97-AF65-F5344CB8AC3E}">
        <p14:creationId xmlns:p14="http://schemas.microsoft.com/office/powerpoint/2010/main" val="4102969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4D7FC1-E5B3-4105-B791-C8BA940865EE}" type="datetimeFigureOut">
              <a:rPr lang="tr-TR" smtClean="0"/>
              <a:t>23.09.2018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AF7E9-6065-4FBF-8055-29B09284B617}" type="slidenum">
              <a:rPr lang="tr-TR" smtClean="0"/>
              <a:t>‹#›</a:t>
            </a:fld>
            <a:endParaRPr lang="tr-TR"/>
          </a:p>
        </p:txBody>
      </p:sp>
    </p:spTree>
    <p:extLst>
      <p:ext uri="{BB962C8B-B14F-4D97-AF65-F5344CB8AC3E}">
        <p14:creationId xmlns:p14="http://schemas.microsoft.com/office/powerpoint/2010/main" val="160390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slideLayout" Target="../slideLayouts/slideLayout1.xml"/><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learningapps.org/watch?v=ptgpgr33j18"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13.png"/><Relationship Id="rId4" Type="http://schemas.openxmlformats.org/officeDocument/2006/relationships/tags" Target="../tags/tag9.xml"/><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6"/>
          <a:stretch>
            <a:fillRect/>
          </a:stretch>
        </p:blipFill>
        <p:spPr>
          <a:xfrm>
            <a:off x="8728364" y="179523"/>
            <a:ext cx="3737917" cy="3926383"/>
          </a:xfrm>
          <a:prstGeom prst="rect">
            <a:avLst/>
          </a:prstGeom>
        </p:spPr>
      </p:pic>
      <p:sp>
        <p:nvSpPr>
          <p:cNvPr id="2" name="Unvan 1"/>
          <p:cNvSpPr>
            <a:spLocks noGrp="1"/>
          </p:cNvSpPr>
          <p:nvPr>
            <p:ph type="ctrTitle"/>
            <p:custDataLst>
              <p:tags r:id="rId2"/>
            </p:custDataLst>
          </p:nvPr>
        </p:nvSpPr>
        <p:spPr>
          <a:xfrm>
            <a:off x="378824" y="3439886"/>
            <a:ext cx="6949439" cy="1541417"/>
          </a:xfrm>
        </p:spPr>
        <p:style>
          <a:lnRef idx="0">
            <a:schemeClr val="accent2"/>
          </a:lnRef>
          <a:fillRef idx="3">
            <a:schemeClr val="accent2"/>
          </a:fillRef>
          <a:effectRef idx="3">
            <a:schemeClr val="accent2"/>
          </a:effectRef>
          <a:fontRef idx="minor">
            <a:schemeClr val="lt1"/>
          </a:fontRef>
        </p:style>
        <p:txBody>
          <a:bodyPr anchor="ctr">
            <a:normAutofit/>
          </a:bodyPr>
          <a:lstStyle/>
          <a:p>
            <a:r>
              <a:rPr lang="tr-TR" sz="7200" b="1" dirty="0" smtClean="0"/>
              <a:t>ALLAH İNANCI</a:t>
            </a:r>
            <a:endParaRPr lang="tr-TR" sz="7200" dirty="0"/>
          </a:p>
        </p:txBody>
      </p:sp>
      <p:sp>
        <p:nvSpPr>
          <p:cNvPr id="3" name="Alt Başlık 2"/>
          <p:cNvSpPr>
            <a:spLocks noGrp="1"/>
          </p:cNvSpPr>
          <p:nvPr>
            <p:ph type="subTitle" idx="1"/>
            <p:custDataLst>
              <p:tags r:id="rId3"/>
            </p:custDataLst>
          </p:nvPr>
        </p:nvSpPr>
        <p:spPr>
          <a:xfrm>
            <a:off x="378824" y="627017"/>
            <a:ext cx="6949439" cy="1410790"/>
          </a:xfrm>
        </p:spPr>
        <p:style>
          <a:lnRef idx="0">
            <a:schemeClr val="accent1"/>
          </a:lnRef>
          <a:fillRef idx="3">
            <a:schemeClr val="accent1"/>
          </a:fillRef>
          <a:effectRef idx="3">
            <a:schemeClr val="accent1"/>
          </a:effectRef>
          <a:fontRef idx="minor">
            <a:schemeClr val="lt1"/>
          </a:fontRef>
        </p:style>
        <p:txBody>
          <a:bodyPr anchor="ctr">
            <a:normAutofit fontScale="92500"/>
          </a:bodyPr>
          <a:lstStyle/>
          <a:p>
            <a:r>
              <a:rPr lang="tr-TR" sz="8000" dirty="0" smtClean="0"/>
              <a:t>5. SINIF 1. ÜNİTE </a:t>
            </a:r>
            <a:endParaRPr lang="tr-TR" sz="8000" dirty="0"/>
          </a:p>
        </p:txBody>
      </p:sp>
      <p:pic>
        <p:nvPicPr>
          <p:cNvPr id="1026" name="Picture 2" descr="Ä°lgili resi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300" y="3095601"/>
            <a:ext cx="3589119" cy="3771404"/>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a:hlinkClick r:id="rId8" action="ppaction://hlinksldjump"/>
          </p:cNvPr>
          <p:cNvSpPr/>
          <p:nvPr>
            <p:custDataLst>
              <p:tags r:id="rId4"/>
            </p:custDataLst>
          </p:nvPr>
        </p:nvSpPr>
        <p:spPr>
          <a:xfrm>
            <a:off x="139991" y="7185414"/>
            <a:ext cx="6797831" cy="450191"/>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dirty="0" smtClean="0"/>
              <a:t>Ünite Konuları için </a:t>
            </a:r>
            <a:r>
              <a:rPr lang="tr-TR" sz="2400" u="sng" dirty="0" smtClean="0"/>
              <a:t>tıklayınız</a:t>
            </a:r>
            <a:endParaRPr lang="tr-TR" sz="2400" u="sng" dirty="0"/>
          </a:p>
        </p:txBody>
      </p:sp>
      <p:pic>
        <p:nvPicPr>
          <p:cNvPr id="4" name="Resim 3"/>
          <p:cNvPicPr>
            <a:picLocks noChangeAspect="1"/>
          </p:cNvPicPr>
          <p:nvPr/>
        </p:nvPicPr>
        <p:blipFill>
          <a:blip r:embed="rId9"/>
          <a:stretch>
            <a:fillRect/>
          </a:stretch>
        </p:blipFill>
        <p:spPr>
          <a:xfrm>
            <a:off x="7654241" y="426924"/>
            <a:ext cx="1649482" cy="2372543"/>
          </a:xfrm>
          <a:prstGeom prst="rect">
            <a:avLst/>
          </a:prstGeom>
        </p:spPr>
      </p:pic>
    </p:spTree>
    <p:custDataLst>
      <p:tags r:id="rId1"/>
    </p:custDataLst>
    <p:extLst>
      <p:ext uri="{BB962C8B-B14F-4D97-AF65-F5344CB8AC3E}">
        <p14:creationId xmlns:p14="http://schemas.microsoft.com/office/powerpoint/2010/main" val="1086756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686915" y="1149928"/>
            <a:ext cx="6756319" cy="5509635"/>
          </a:xfrm>
          <a:prstGeom prst="rect">
            <a:avLst/>
          </a:prstGeom>
        </p:spPr>
      </p:pic>
      <p:sp>
        <p:nvSpPr>
          <p:cNvPr id="2" name="Unvan 1"/>
          <p:cNvSpPr>
            <a:spLocks noGrp="1"/>
          </p:cNvSpPr>
          <p:nvPr>
            <p:ph type="title"/>
          </p:nvPr>
        </p:nvSpPr>
        <p:spPr>
          <a:xfrm>
            <a:off x="1108364" y="55419"/>
            <a:ext cx="7620000" cy="978766"/>
          </a:xfrm>
        </p:spPr>
        <p:style>
          <a:lnRef idx="0">
            <a:schemeClr val="accent1"/>
          </a:lnRef>
          <a:fillRef idx="3">
            <a:schemeClr val="accent1"/>
          </a:fillRef>
          <a:effectRef idx="3">
            <a:schemeClr val="accent1"/>
          </a:effectRef>
          <a:fontRef idx="minor">
            <a:schemeClr val="lt1"/>
          </a:fontRef>
        </p:style>
        <p:txBody>
          <a:bodyPr/>
          <a:lstStyle/>
          <a:p>
            <a:pPr algn="ctr"/>
            <a:r>
              <a:rPr lang="tr-TR" dirty="0" smtClean="0"/>
              <a:t>BULMACA </a:t>
            </a:r>
            <a:endParaRPr lang="tr-TR" dirty="0"/>
          </a:p>
        </p:txBody>
      </p:sp>
      <p:sp>
        <p:nvSpPr>
          <p:cNvPr id="5" name="Unvan 1">
            <a:hlinkClick r:id="rId3"/>
          </p:cNvPr>
          <p:cNvSpPr txBox="1">
            <a:spLocks/>
          </p:cNvSpPr>
          <p:nvPr/>
        </p:nvSpPr>
        <p:spPr>
          <a:xfrm>
            <a:off x="1108364" y="5680797"/>
            <a:ext cx="7620000" cy="978766"/>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dirty="0" smtClean="0"/>
              <a:t>BULMACA İÇİN TIKLAYINIZ </a:t>
            </a:r>
            <a:endParaRPr lang="tr-TR" dirty="0"/>
          </a:p>
        </p:txBody>
      </p:sp>
    </p:spTree>
    <p:extLst>
      <p:ext uri="{BB962C8B-B14F-4D97-AF65-F5344CB8AC3E}">
        <p14:creationId xmlns:p14="http://schemas.microsoft.com/office/powerpoint/2010/main" val="366407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45943" y="1016001"/>
            <a:ext cx="5413828" cy="4673599"/>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lnSpc>
                <a:spcPct val="150000"/>
              </a:lnSpc>
              <a:buNone/>
            </a:pPr>
            <a:r>
              <a:rPr lang="es-ES" sz="3600" dirty="0"/>
              <a:t>“O, gökleri ve yeri örneksiz </a:t>
            </a:r>
            <a:r>
              <a:rPr lang="es-ES" sz="3600" dirty="0" smtClean="0"/>
              <a:t>yaratandır.</a:t>
            </a:r>
            <a:r>
              <a:rPr lang="tr-TR" sz="3600" dirty="0" smtClean="0"/>
              <a:t> </a:t>
            </a:r>
            <a:r>
              <a:rPr lang="es-ES" sz="3600" dirty="0" smtClean="0"/>
              <a:t>Bir </a:t>
            </a:r>
            <a:r>
              <a:rPr lang="es-ES" sz="3600" dirty="0"/>
              <a:t>işe hükmetti mi ona </a:t>
            </a:r>
            <a:r>
              <a:rPr lang="es-ES" sz="3600" dirty="0" smtClean="0"/>
              <a:t>sadece</a:t>
            </a:r>
            <a:r>
              <a:rPr lang="tr-TR" sz="3600" dirty="0" smtClean="0"/>
              <a:t> </a:t>
            </a:r>
            <a:r>
              <a:rPr lang="es-ES" sz="3600" dirty="0" smtClean="0"/>
              <a:t>‘ol</a:t>
            </a:r>
            <a:r>
              <a:rPr lang="es-ES" sz="3600" dirty="0"/>
              <a:t>’ der, o da hemen oluverir</a:t>
            </a:r>
            <a:r>
              <a:rPr lang="es-ES" sz="3600" dirty="0" smtClean="0"/>
              <a:t>.”</a:t>
            </a:r>
            <a:endParaRPr lang="tr-TR" sz="3600" dirty="0" smtClean="0"/>
          </a:p>
          <a:p>
            <a:pPr marL="0" indent="0" algn="r">
              <a:lnSpc>
                <a:spcPct val="150000"/>
              </a:lnSpc>
              <a:buNone/>
            </a:pPr>
            <a:r>
              <a:rPr lang="tr-TR" sz="3600" dirty="0"/>
              <a:t>Bakara suresi, 117. ayet</a:t>
            </a:r>
          </a:p>
        </p:txBody>
      </p:sp>
      <p:pic>
        <p:nvPicPr>
          <p:cNvPr id="1026" name="Picture 2" descr="gÃ¶kle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6" y="181881"/>
            <a:ext cx="5780768" cy="2890385"/>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p:cNvPicPr>
            <a:picLocks noChangeAspect="1"/>
          </p:cNvPicPr>
          <p:nvPr/>
        </p:nvPicPr>
        <p:blipFill>
          <a:blip r:embed="rId3"/>
          <a:stretch>
            <a:fillRect/>
          </a:stretch>
        </p:blipFill>
        <p:spPr>
          <a:xfrm>
            <a:off x="333829" y="3352800"/>
            <a:ext cx="5507945" cy="3367086"/>
          </a:xfrm>
          <a:prstGeom prst="rect">
            <a:avLst/>
          </a:prstGeom>
        </p:spPr>
      </p:pic>
    </p:spTree>
    <p:extLst>
      <p:ext uri="{BB962C8B-B14F-4D97-AF65-F5344CB8AC3E}">
        <p14:creationId xmlns:p14="http://schemas.microsoft.com/office/powerpoint/2010/main" val="40592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026"/>
                                        </p:tgtEl>
                                        <p:attrNameLst>
                                          <p:attrName>r</p:attrName>
                                        </p:attrNameLst>
                                      </p:cBhvr>
                                    </p:animRot>
                                  </p:childTnLst>
                                </p:cTn>
                              </p:par>
                              <p:par>
                                <p:cTn id="7" presetID="8" presetClass="emph" presetSubtype="0" fill="hold" nodeType="withEffect">
                                  <p:stCondLst>
                                    <p:cond delay="2100"/>
                                  </p:stCondLst>
                                  <p:childTnLst>
                                    <p:animRot by="21600000">
                                      <p:cBhvr>
                                        <p:cTn id="8" dur="2000" fill="hold"/>
                                        <p:tgtEl>
                                          <p:spTgt spid="4"/>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fade">
                                      <p:cBhvr>
                                        <p:cTn id="13" dur="1000"/>
                                        <p:tgtEl>
                                          <p:spTgt spid="3">
                                            <p:bg/>
                                          </p:spTgt>
                                        </p:tgtEl>
                                      </p:cBhvr>
                                    </p:animEffect>
                                    <p:anim calcmode="lin" valueType="num">
                                      <p:cBhvr>
                                        <p:cTn id="14" dur="1000" fill="hold"/>
                                        <p:tgtEl>
                                          <p:spTgt spid="3">
                                            <p:bg/>
                                          </p:spTgt>
                                        </p:tgtEl>
                                        <p:attrNameLst>
                                          <p:attrName>ppt_x</p:attrName>
                                        </p:attrNameLst>
                                      </p:cBhvr>
                                      <p:tavLst>
                                        <p:tav tm="0">
                                          <p:val>
                                            <p:strVal val="#ppt_x"/>
                                          </p:val>
                                        </p:tav>
                                        <p:tav tm="100000">
                                          <p:val>
                                            <p:strVal val="#ppt_x"/>
                                          </p:val>
                                        </p:tav>
                                      </p:tavLst>
                                    </p:anim>
                                    <p:anim calcmode="lin" valueType="num">
                                      <p:cBhvr>
                                        <p:cTn id="15" dur="1000" fill="hold"/>
                                        <p:tgtEl>
                                          <p:spTgt spid="3">
                                            <p:bg/>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3028" y="627741"/>
            <a:ext cx="9216571" cy="591452"/>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tr-TR" sz="3600" dirty="0" smtClean="0"/>
              <a:t>BOŞLUKLARI UYGUN BİR ŞEKİLDE DOLDURALIM</a:t>
            </a:r>
            <a:endParaRPr lang="tr-TR" sz="3600" dirty="0"/>
          </a:p>
        </p:txBody>
      </p:sp>
      <p:sp>
        <p:nvSpPr>
          <p:cNvPr id="3" name="İçerik Yer Tutucusu 2"/>
          <p:cNvSpPr>
            <a:spLocks noGrp="1"/>
          </p:cNvSpPr>
          <p:nvPr>
            <p:ph idx="1"/>
          </p:nvPr>
        </p:nvSpPr>
        <p:spPr>
          <a:xfrm>
            <a:off x="426356" y="1523994"/>
            <a:ext cx="11533415" cy="3585035"/>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150000"/>
              </a:lnSpc>
              <a:buNone/>
            </a:pPr>
            <a:r>
              <a:rPr lang="tr-TR" dirty="0"/>
              <a:t>Evrene baktığımız zaman evrendeki her şeyin bir </a:t>
            </a:r>
            <a:r>
              <a:rPr lang="tr-TR" dirty="0" smtClean="0"/>
              <a:t>_______________olduğu </a:t>
            </a:r>
            <a:r>
              <a:rPr lang="tr-TR" dirty="0"/>
              <a:t>sonucuna </a:t>
            </a:r>
            <a:r>
              <a:rPr lang="tr-TR" dirty="0" smtClean="0"/>
              <a:t>ulaşırız.</a:t>
            </a:r>
            <a:r>
              <a:rPr lang="tr-TR" dirty="0"/>
              <a:t> İnsanı </a:t>
            </a:r>
            <a:r>
              <a:rPr lang="tr-TR" dirty="0" smtClean="0"/>
              <a:t>_____________, </a:t>
            </a:r>
            <a:r>
              <a:rPr lang="tr-TR" dirty="0"/>
              <a:t>insan soyunun devam etmesini sağlayan ve insanın hayatını sürdürmesi için dünyayı yaşamaya elverişli şekilde düzenleyen </a:t>
            </a:r>
            <a:r>
              <a:rPr lang="tr-TR" dirty="0" smtClean="0"/>
              <a:t>_______________. </a:t>
            </a:r>
            <a:r>
              <a:rPr lang="tr-TR" dirty="0"/>
              <a:t>Allah (</a:t>
            </a:r>
            <a:r>
              <a:rPr lang="tr-TR" dirty="0" err="1"/>
              <a:t>c.c</a:t>
            </a:r>
            <a:r>
              <a:rPr lang="tr-TR" dirty="0"/>
              <a:t>.) bir şeyin olmasını isteğinde hiçbir zorlukla karşılaşmaz. “O, gökleri ve yeri </a:t>
            </a:r>
            <a:r>
              <a:rPr lang="tr-TR" dirty="0" smtClean="0"/>
              <a:t>_____________ yaratandır.”</a:t>
            </a:r>
          </a:p>
        </p:txBody>
      </p:sp>
      <p:sp>
        <p:nvSpPr>
          <p:cNvPr id="5" name="Dikdörtgen 4"/>
          <p:cNvSpPr/>
          <p:nvPr/>
        </p:nvSpPr>
        <p:spPr>
          <a:xfrm>
            <a:off x="9898597" y="6059715"/>
            <a:ext cx="1945059" cy="65314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600" dirty="0"/>
              <a:t>örneksiz</a:t>
            </a:r>
          </a:p>
        </p:txBody>
      </p:sp>
      <p:sp>
        <p:nvSpPr>
          <p:cNvPr id="6" name="Dikdörtgen 5"/>
          <p:cNvSpPr/>
          <p:nvPr/>
        </p:nvSpPr>
        <p:spPr>
          <a:xfrm>
            <a:off x="534718" y="5805715"/>
            <a:ext cx="2358805" cy="50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600" dirty="0" smtClean="0"/>
              <a:t>yaratıcısı</a:t>
            </a:r>
            <a:endParaRPr lang="tr-TR" sz="3600" dirty="0"/>
          </a:p>
        </p:txBody>
      </p:sp>
      <p:sp>
        <p:nvSpPr>
          <p:cNvPr id="7" name="Dikdörtgen 6"/>
          <p:cNvSpPr/>
          <p:nvPr/>
        </p:nvSpPr>
        <p:spPr>
          <a:xfrm>
            <a:off x="5907314" y="5529943"/>
            <a:ext cx="3381829" cy="5515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600" dirty="0"/>
              <a:t>Allah’tır (</a:t>
            </a:r>
            <a:r>
              <a:rPr lang="tr-TR" sz="3600" dirty="0" err="1"/>
              <a:t>c.c</a:t>
            </a:r>
            <a:r>
              <a:rPr lang="tr-TR" sz="3600" dirty="0"/>
              <a:t>.)</a:t>
            </a:r>
          </a:p>
        </p:txBody>
      </p:sp>
      <p:sp>
        <p:nvSpPr>
          <p:cNvPr id="8" name="Dikdörtgen 7"/>
          <p:cNvSpPr/>
          <p:nvPr/>
        </p:nvSpPr>
        <p:spPr>
          <a:xfrm>
            <a:off x="3628309" y="5979886"/>
            <a:ext cx="1872605" cy="5515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3600" dirty="0"/>
              <a:t>yaratan</a:t>
            </a:r>
            <a:endParaRPr lang="tr-TR" sz="2800" dirty="0"/>
          </a:p>
        </p:txBody>
      </p:sp>
      <p:sp>
        <p:nvSpPr>
          <p:cNvPr id="9" name="Dikdörtgen 8"/>
          <p:cNvSpPr/>
          <p:nvPr/>
        </p:nvSpPr>
        <p:spPr>
          <a:xfrm>
            <a:off x="4335234" y="2139001"/>
            <a:ext cx="1857829" cy="4934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yaratan</a:t>
            </a:r>
            <a:endParaRPr lang="tr-TR" sz="2800" dirty="0"/>
          </a:p>
        </p:txBody>
      </p:sp>
      <p:sp>
        <p:nvSpPr>
          <p:cNvPr id="10" name="Dikdörtgen 9"/>
          <p:cNvSpPr/>
          <p:nvPr/>
        </p:nvSpPr>
        <p:spPr>
          <a:xfrm>
            <a:off x="8058911" y="1520359"/>
            <a:ext cx="1879600" cy="551543"/>
          </a:xfrm>
          <a:prstGeom prst="rect">
            <a:avLst/>
          </a:prstGeom>
        </p:spPr>
        <p:style>
          <a:lnRef idx="1">
            <a:schemeClr val="accent4"/>
          </a:lnRef>
          <a:fillRef idx="2">
            <a:schemeClr val="accent4"/>
          </a:fillRef>
          <a:effectRef idx="1">
            <a:schemeClr val="accent4"/>
          </a:effectRef>
          <a:fontRef idx="minor">
            <a:schemeClr val="dk1"/>
          </a:fontRef>
        </p:style>
        <p:txBody>
          <a:bodyPr rtlCol="0" anchor="b"/>
          <a:lstStyle/>
          <a:p>
            <a:pPr>
              <a:lnSpc>
                <a:spcPct val="150000"/>
              </a:lnSpc>
            </a:pPr>
            <a:r>
              <a:rPr lang="tr-TR" sz="3200" dirty="0" smtClean="0"/>
              <a:t>yaratıcısı</a:t>
            </a:r>
            <a:endParaRPr lang="tr-TR" sz="3200" dirty="0"/>
          </a:p>
        </p:txBody>
      </p:sp>
      <p:sp>
        <p:nvSpPr>
          <p:cNvPr id="11" name="Dikdörtgen 10"/>
          <p:cNvSpPr/>
          <p:nvPr/>
        </p:nvSpPr>
        <p:spPr>
          <a:xfrm>
            <a:off x="2507468" y="3583172"/>
            <a:ext cx="2241682" cy="38463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dirty="0" smtClean="0"/>
              <a:t>Allah’tır </a:t>
            </a:r>
            <a:r>
              <a:rPr lang="tr-TR" sz="2800" dirty="0"/>
              <a:t>(</a:t>
            </a:r>
            <a:r>
              <a:rPr lang="tr-TR" sz="2800" dirty="0" err="1"/>
              <a:t>c.c</a:t>
            </a:r>
            <a:r>
              <a:rPr lang="tr-TR" sz="2800" dirty="0" smtClean="0"/>
              <a:t>.)</a:t>
            </a:r>
            <a:endParaRPr lang="tr-TR" sz="2800" dirty="0"/>
          </a:p>
        </p:txBody>
      </p:sp>
      <p:sp>
        <p:nvSpPr>
          <p:cNvPr id="12" name="Dikdörtgen 11"/>
          <p:cNvSpPr/>
          <p:nvPr/>
        </p:nvSpPr>
        <p:spPr>
          <a:xfrm>
            <a:off x="6607629" y="4210942"/>
            <a:ext cx="1669143" cy="3773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200" dirty="0"/>
              <a:t>örneksiz</a:t>
            </a:r>
          </a:p>
        </p:txBody>
      </p:sp>
    </p:spTree>
    <p:extLst>
      <p:ext uri="{BB962C8B-B14F-4D97-AF65-F5344CB8AC3E}">
        <p14:creationId xmlns:p14="http://schemas.microsoft.com/office/powerpoint/2010/main" val="107073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9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xit" presetSubtype="0" fill="hold" grpId="0" nodeType="withEffect">
                                  <p:stCondLst>
                                    <p:cond delay="0"/>
                                  </p:stCondLst>
                                  <p:childTnLst>
                                    <p:animEffect transition="out" filter="fade">
                                      <p:cBhvr>
                                        <p:cTn id="22" dur="1000"/>
                                        <p:tgtEl>
                                          <p:spTgt spid="6"/>
                                        </p:tgtEl>
                                      </p:cBhvr>
                                    </p:animEffect>
                                    <p:anim calcmode="lin" valueType="num">
                                      <p:cBhvr>
                                        <p:cTn id="23" dur="1000"/>
                                        <p:tgtEl>
                                          <p:spTgt spid="6"/>
                                        </p:tgtEl>
                                        <p:attrNameLst>
                                          <p:attrName>ppt_x</p:attrName>
                                        </p:attrNameLst>
                                      </p:cBhvr>
                                      <p:tavLst>
                                        <p:tav tm="0">
                                          <p:val>
                                            <p:strVal val="ppt_x"/>
                                          </p:val>
                                        </p:tav>
                                        <p:tav tm="100000">
                                          <p:val>
                                            <p:strVal val="ppt_x"/>
                                          </p:val>
                                        </p:tav>
                                      </p:tavLst>
                                    </p:anim>
                                    <p:anim calcmode="lin" valueType="num">
                                      <p:cBhvr>
                                        <p:cTn id="24" dur="1000"/>
                                        <p:tgtEl>
                                          <p:spTgt spid="6"/>
                                        </p:tgtEl>
                                        <p:attrNameLst>
                                          <p:attrName>ppt_y</p:attrName>
                                        </p:attrNameLst>
                                      </p:cBhvr>
                                      <p:tavLst>
                                        <p:tav tm="0">
                                          <p:val>
                                            <p:strVal val="ppt_y"/>
                                          </p:val>
                                        </p:tav>
                                        <p:tav tm="100000">
                                          <p:val>
                                            <p:strVal val="ppt_y+.1"/>
                                          </p:val>
                                        </p:tav>
                                      </p:tavLst>
                                    </p:anim>
                                    <p:set>
                                      <p:cBhvr>
                                        <p:cTn id="25" dur="1" fill="hold">
                                          <p:stCondLst>
                                            <p:cond delay="9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9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xit" presetSubtype="0" fill="hold" grpId="0" nodeType="withEffect">
                                  <p:stCondLst>
                                    <p:cond delay="0"/>
                                  </p:stCondLst>
                                  <p:childTnLst>
                                    <p:animEffect transition="out" filter="fade">
                                      <p:cBhvr>
                                        <p:cTn id="34" dur="1000"/>
                                        <p:tgtEl>
                                          <p:spTgt spid="8"/>
                                        </p:tgtEl>
                                      </p:cBhvr>
                                    </p:animEffect>
                                    <p:anim calcmode="lin" valueType="num">
                                      <p:cBhvr>
                                        <p:cTn id="35" dur="1000"/>
                                        <p:tgtEl>
                                          <p:spTgt spid="8"/>
                                        </p:tgtEl>
                                        <p:attrNameLst>
                                          <p:attrName>ppt_x</p:attrName>
                                        </p:attrNameLst>
                                      </p:cBhvr>
                                      <p:tavLst>
                                        <p:tav tm="0">
                                          <p:val>
                                            <p:strVal val="ppt_x"/>
                                          </p:val>
                                        </p:tav>
                                        <p:tav tm="100000">
                                          <p:val>
                                            <p:strVal val="ppt_x"/>
                                          </p:val>
                                        </p:tav>
                                      </p:tavLst>
                                    </p:anim>
                                    <p:anim calcmode="lin" valueType="num">
                                      <p:cBhvr>
                                        <p:cTn id="36" dur="1000"/>
                                        <p:tgtEl>
                                          <p:spTgt spid="8"/>
                                        </p:tgtEl>
                                        <p:attrNameLst>
                                          <p:attrName>ppt_y</p:attrName>
                                        </p:attrNameLst>
                                      </p:cBhvr>
                                      <p:tavLst>
                                        <p:tav tm="0">
                                          <p:val>
                                            <p:strVal val="ppt_y"/>
                                          </p:val>
                                        </p:tav>
                                        <p:tav tm="100000">
                                          <p:val>
                                            <p:strVal val="ppt_y+.1"/>
                                          </p:val>
                                        </p:tav>
                                      </p:tavLst>
                                    </p:anim>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60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xit" presetSubtype="0" fill="hold" grpId="0" nodeType="withEffect">
                                  <p:stCondLst>
                                    <p:cond delay="0"/>
                                  </p:stCondLst>
                                  <p:childTnLst>
                                    <p:animEffect transition="out" filter="fade">
                                      <p:cBhvr>
                                        <p:cTn id="46" dur="1000"/>
                                        <p:tgtEl>
                                          <p:spTgt spid="7"/>
                                        </p:tgtEl>
                                      </p:cBhvr>
                                    </p:animEffect>
                                    <p:anim calcmode="lin" valueType="num">
                                      <p:cBhvr>
                                        <p:cTn id="47" dur="1000"/>
                                        <p:tgtEl>
                                          <p:spTgt spid="7"/>
                                        </p:tgtEl>
                                        <p:attrNameLst>
                                          <p:attrName>ppt_x</p:attrName>
                                        </p:attrNameLst>
                                      </p:cBhvr>
                                      <p:tavLst>
                                        <p:tav tm="0">
                                          <p:val>
                                            <p:strVal val="ppt_x"/>
                                          </p:val>
                                        </p:tav>
                                        <p:tav tm="100000">
                                          <p:val>
                                            <p:strVal val="ppt_x"/>
                                          </p:val>
                                        </p:tav>
                                      </p:tavLst>
                                    </p:anim>
                                    <p:anim calcmode="lin" valueType="num">
                                      <p:cBhvr>
                                        <p:cTn id="48" dur="1000"/>
                                        <p:tgtEl>
                                          <p:spTgt spid="7"/>
                                        </p:tgtEl>
                                        <p:attrNameLst>
                                          <p:attrName>ppt_y</p:attrName>
                                        </p:attrNameLst>
                                      </p:cBhvr>
                                      <p:tavLst>
                                        <p:tav tm="0">
                                          <p:val>
                                            <p:strVal val="ppt_y"/>
                                          </p:val>
                                        </p:tav>
                                        <p:tav tm="100000">
                                          <p:val>
                                            <p:strVal val="ppt_y+.1"/>
                                          </p:val>
                                        </p:tav>
                                      </p:tavLst>
                                    </p:anim>
                                    <p:set>
                                      <p:cBhvr>
                                        <p:cTn id="49" dur="1" fill="hold">
                                          <p:stCondLst>
                                            <p:cond delay="999"/>
                                          </p:stCondLst>
                                        </p:cTn>
                                        <p:tgtEl>
                                          <p:spTgt spid="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70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900" fill="hold"/>
                                        <p:tgtEl>
                                          <p:spTgt spid="12"/>
                                        </p:tgtEl>
                                        <p:attrNameLst>
                                          <p:attrName>ppt_x</p:attrName>
                                        </p:attrNameLst>
                                      </p:cBhvr>
                                      <p:tavLst>
                                        <p:tav tm="0">
                                          <p:val>
                                            <p:strVal val="#ppt_x"/>
                                          </p:val>
                                        </p:tav>
                                        <p:tav tm="100000">
                                          <p:val>
                                            <p:strVal val="#ppt_x"/>
                                          </p:val>
                                        </p:tav>
                                      </p:tavLst>
                                    </p:anim>
                                    <p:anim calcmode="lin" valueType="num">
                                      <p:cBhvr additive="base">
                                        <p:cTn id="55" dur="900" fill="hold"/>
                                        <p:tgtEl>
                                          <p:spTgt spid="12"/>
                                        </p:tgtEl>
                                        <p:attrNameLst>
                                          <p:attrName>ppt_y</p:attrName>
                                        </p:attrNameLst>
                                      </p:cBhvr>
                                      <p:tavLst>
                                        <p:tav tm="0">
                                          <p:val>
                                            <p:strVal val="1+#ppt_h/2"/>
                                          </p:val>
                                        </p:tav>
                                        <p:tav tm="100000">
                                          <p:val>
                                            <p:strVal val="#ppt_y"/>
                                          </p:val>
                                        </p:tav>
                                      </p:tavLst>
                                    </p:anim>
                                  </p:childTnLst>
                                </p:cTn>
                              </p:par>
                              <p:par>
                                <p:cTn id="56" presetID="42" presetClass="exit" presetSubtype="0" fill="hold" grpId="0" nodeType="withEffect">
                                  <p:stCondLst>
                                    <p:cond delay="0"/>
                                  </p:stCondLst>
                                  <p:childTnLst>
                                    <p:animEffect transition="out" filter="fade">
                                      <p:cBhvr>
                                        <p:cTn id="57" dur="700"/>
                                        <p:tgtEl>
                                          <p:spTgt spid="5"/>
                                        </p:tgtEl>
                                      </p:cBhvr>
                                    </p:animEffect>
                                    <p:anim calcmode="lin" valueType="num">
                                      <p:cBhvr>
                                        <p:cTn id="58" dur="700"/>
                                        <p:tgtEl>
                                          <p:spTgt spid="5"/>
                                        </p:tgtEl>
                                        <p:attrNameLst>
                                          <p:attrName>ppt_x</p:attrName>
                                        </p:attrNameLst>
                                      </p:cBhvr>
                                      <p:tavLst>
                                        <p:tav tm="0">
                                          <p:val>
                                            <p:strVal val="ppt_x"/>
                                          </p:val>
                                        </p:tav>
                                        <p:tav tm="100000">
                                          <p:val>
                                            <p:strVal val="ppt_x"/>
                                          </p:val>
                                        </p:tav>
                                      </p:tavLst>
                                    </p:anim>
                                    <p:anim calcmode="lin" valueType="num">
                                      <p:cBhvr>
                                        <p:cTn id="59" dur="700"/>
                                        <p:tgtEl>
                                          <p:spTgt spid="5"/>
                                        </p:tgtEl>
                                        <p:attrNameLst>
                                          <p:attrName>ppt_y</p:attrName>
                                        </p:attrNameLst>
                                      </p:cBhvr>
                                      <p:tavLst>
                                        <p:tav tm="0">
                                          <p:val>
                                            <p:strVal val="ppt_y"/>
                                          </p:val>
                                        </p:tav>
                                        <p:tav tm="100000">
                                          <p:val>
                                            <p:strVal val="ppt_y+.1"/>
                                          </p:val>
                                        </p:tav>
                                      </p:tavLst>
                                    </p:anim>
                                    <p:set>
                                      <p:cBhvr>
                                        <p:cTn id="60" dur="1" fill="hold">
                                          <p:stCondLst>
                                            <p:cond delay="6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902855" y="304801"/>
            <a:ext cx="6836229" cy="1001486"/>
          </a:xfrm>
        </p:spPr>
        <p:style>
          <a:lnRef idx="0">
            <a:schemeClr val="accent1"/>
          </a:lnRef>
          <a:fillRef idx="3">
            <a:schemeClr val="accent1"/>
          </a:fillRef>
          <a:effectRef idx="3">
            <a:schemeClr val="accent1"/>
          </a:effectRef>
          <a:fontRef idx="minor">
            <a:schemeClr val="lt1"/>
          </a:fontRef>
        </p:style>
        <p:txBody>
          <a:bodyPr>
            <a:normAutofit fontScale="90000"/>
          </a:bodyPr>
          <a:lstStyle/>
          <a:p>
            <a:pPr algn="ctr"/>
            <a:r>
              <a:rPr lang="tr-TR" sz="8000" dirty="0" smtClean="0"/>
              <a:t>Değerlendirme </a:t>
            </a:r>
            <a:endParaRPr lang="tr-TR" sz="8000" dirty="0"/>
          </a:p>
        </p:txBody>
      </p:sp>
      <p:sp>
        <p:nvSpPr>
          <p:cNvPr id="3" name="İçerik Yer Tutucusu 2"/>
          <p:cNvSpPr>
            <a:spLocks noGrp="1"/>
          </p:cNvSpPr>
          <p:nvPr>
            <p:ph idx="1"/>
          </p:nvPr>
        </p:nvSpPr>
        <p:spPr>
          <a:xfrm>
            <a:off x="4579252" y="2156278"/>
            <a:ext cx="3091545" cy="859518"/>
          </a:xfrm>
        </p:spPr>
        <p:style>
          <a:lnRef idx="1">
            <a:schemeClr val="accent4"/>
          </a:lnRef>
          <a:fillRef idx="2">
            <a:schemeClr val="accent4"/>
          </a:fillRef>
          <a:effectRef idx="1">
            <a:schemeClr val="accent4"/>
          </a:effectRef>
          <a:fontRef idx="minor">
            <a:schemeClr val="dk1"/>
          </a:fontRef>
        </p:style>
        <p:txBody>
          <a:bodyPr anchor="ctr"/>
          <a:lstStyle/>
          <a:p>
            <a:pPr marL="0" indent="0" algn="ctr">
              <a:buNone/>
            </a:pPr>
            <a:r>
              <a:rPr lang="tr-TR" dirty="0" smtClean="0">
                <a:hlinkClick r:id="" action="ppaction://noaction"/>
              </a:rPr>
              <a:t>1. TEST SORULARI </a:t>
            </a:r>
            <a:endParaRPr lang="tr-TR" dirty="0">
              <a:hlinkClick r:id="" action="ppaction://noaction"/>
            </a:endParaRPr>
          </a:p>
        </p:txBody>
      </p:sp>
      <p:sp>
        <p:nvSpPr>
          <p:cNvPr id="4" name="İçerik Yer Tutucusu 2">
            <a:hlinkClick r:id="" action="ppaction://noaction"/>
          </p:cNvPr>
          <p:cNvSpPr txBox="1">
            <a:spLocks/>
          </p:cNvSpPr>
          <p:nvPr/>
        </p:nvSpPr>
        <p:spPr>
          <a:xfrm>
            <a:off x="4579253" y="3662587"/>
            <a:ext cx="3091545" cy="859518"/>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2. DOĞRU YANLIŞ</a:t>
            </a:r>
            <a:endParaRPr lang="tr-TR" dirty="0"/>
          </a:p>
        </p:txBody>
      </p:sp>
    </p:spTree>
    <p:extLst>
      <p:ext uri="{BB962C8B-B14F-4D97-AF65-F5344CB8AC3E}">
        <p14:creationId xmlns:p14="http://schemas.microsoft.com/office/powerpoint/2010/main" val="1495285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069282" y="3664856"/>
            <a:ext cx="10763802"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600" dirty="0"/>
              <a:t> Bir şeyin varlığını kabul etmek için onun mutlaka görülmesi </a:t>
            </a:r>
            <a:r>
              <a:rPr lang="tr-TR" sz="2600" dirty="0" smtClean="0"/>
              <a:t>gerekmektedir</a:t>
            </a:r>
            <a:r>
              <a:rPr lang="tr-TR" sz="2600" dirty="0"/>
              <a:t>.</a:t>
            </a:r>
          </a:p>
        </p:txBody>
      </p:sp>
      <p:sp>
        <p:nvSpPr>
          <p:cNvPr id="3" name="İçerik Yer Tutucusu 2"/>
          <p:cNvSpPr>
            <a:spLocks noGrp="1"/>
          </p:cNvSpPr>
          <p:nvPr>
            <p:ph idx="1"/>
          </p:nvPr>
        </p:nvSpPr>
        <p:spPr>
          <a:xfrm>
            <a:off x="164439" y="246743"/>
            <a:ext cx="11882419" cy="2714169"/>
          </a:xfrm>
        </p:spPr>
        <p:style>
          <a:lnRef idx="1">
            <a:schemeClr val="accent2"/>
          </a:lnRef>
          <a:fillRef idx="2">
            <a:schemeClr val="accent2"/>
          </a:fillRef>
          <a:effectRef idx="1">
            <a:schemeClr val="accent2"/>
          </a:effectRef>
          <a:fontRef idx="minor">
            <a:schemeClr val="dk1"/>
          </a:fontRef>
        </p:style>
        <p:txBody>
          <a:bodyPr>
            <a:noAutofit/>
          </a:bodyPr>
          <a:lstStyle/>
          <a:p>
            <a:pPr marL="0" indent="0">
              <a:buNone/>
            </a:pPr>
            <a:r>
              <a:rPr lang="tr-TR" sz="3600" dirty="0" smtClean="0"/>
              <a:t>Rahmanın </a:t>
            </a:r>
            <a:r>
              <a:rPr lang="tr-TR" sz="3600" dirty="0"/>
              <a:t>yaratışında hiçbir uyumsuzluk göremezsin. Bir kere daha bak ! Hiçbir çatlak (düzensizlik) görüyor musun ? </a:t>
            </a:r>
            <a:endParaRPr lang="tr-TR" sz="3600" dirty="0" smtClean="0"/>
          </a:p>
          <a:p>
            <a:pPr marL="0" indent="0">
              <a:buNone/>
            </a:pPr>
            <a:r>
              <a:rPr lang="tr-TR" dirty="0" smtClean="0"/>
              <a:t>1. </a:t>
            </a:r>
            <a:r>
              <a:rPr lang="tr-TR" sz="4000" dirty="0" smtClean="0"/>
              <a:t>Yukarıda </a:t>
            </a:r>
            <a:r>
              <a:rPr lang="tr-TR" sz="4000" dirty="0"/>
              <a:t>verilen ayette aşağıdaki durumlardan hangilerine </a:t>
            </a:r>
            <a:r>
              <a:rPr lang="tr-TR" sz="4000" b="1" u="sng" dirty="0"/>
              <a:t>rastlanır ?</a:t>
            </a:r>
            <a:endParaRPr lang="tr-TR" sz="4000" u="sng" dirty="0"/>
          </a:p>
        </p:txBody>
      </p:sp>
      <p:sp>
        <p:nvSpPr>
          <p:cNvPr id="4" name="Dikdörtgen 3"/>
          <p:cNvSpPr/>
          <p:nvPr/>
        </p:nvSpPr>
        <p:spPr>
          <a:xfrm>
            <a:off x="164440" y="5174344"/>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64439" y="4376057"/>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64440"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64439"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045029" y="5958117"/>
            <a:ext cx="10763802"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 </a:t>
            </a:r>
            <a:r>
              <a:rPr lang="tr-TR" sz="3200" dirty="0"/>
              <a:t> </a:t>
            </a:r>
            <a:r>
              <a:rPr lang="tr-TR" sz="3200" dirty="0" smtClean="0"/>
              <a:t>Duyularımızla </a:t>
            </a:r>
            <a:r>
              <a:rPr lang="tr-TR" sz="3200" dirty="0"/>
              <a:t>algılayabildiklerimiz dışında da varlıklar vardır.</a:t>
            </a:r>
          </a:p>
        </p:txBody>
      </p:sp>
      <p:sp>
        <p:nvSpPr>
          <p:cNvPr id="9" name="Dikdörtgen 8"/>
          <p:cNvSpPr/>
          <p:nvPr/>
        </p:nvSpPr>
        <p:spPr>
          <a:xfrm>
            <a:off x="1045029" y="4376057"/>
            <a:ext cx="10740571"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200" dirty="0" smtClean="0"/>
              <a:t>Âlemde </a:t>
            </a:r>
            <a:r>
              <a:rPr lang="tr-TR" sz="3200" dirty="0"/>
              <a:t>görünen ve görünmeyen sayısız varlık bulunmaktadır.</a:t>
            </a:r>
          </a:p>
        </p:txBody>
      </p:sp>
      <p:sp>
        <p:nvSpPr>
          <p:cNvPr id="10" name="Dikdörtgen 9"/>
          <p:cNvSpPr/>
          <p:nvPr/>
        </p:nvSpPr>
        <p:spPr>
          <a:xfrm>
            <a:off x="943432" y="5226053"/>
            <a:ext cx="10740571" cy="50981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smtClean="0"/>
              <a:t>Âlemdeki </a:t>
            </a:r>
            <a:r>
              <a:rPr lang="tr-TR" sz="2800" dirty="0"/>
              <a:t>bütün varlıkları yaratan ve evreni düzene koyan Allah’tır.</a:t>
            </a:r>
          </a:p>
        </p:txBody>
      </p:sp>
      <p:sp>
        <p:nvSpPr>
          <p:cNvPr id="11" name="Oval 10"/>
          <p:cNvSpPr/>
          <p:nvPr/>
        </p:nvSpPr>
        <p:spPr>
          <a:xfrm>
            <a:off x="645889" y="3657600"/>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645889" y="437605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B</a:t>
            </a:r>
          </a:p>
        </p:txBody>
      </p:sp>
      <p:sp>
        <p:nvSpPr>
          <p:cNvPr id="13" name="Oval 12"/>
          <p:cNvSpPr/>
          <p:nvPr/>
        </p:nvSpPr>
        <p:spPr>
          <a:xfrm>
            <a:off x="645889"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645889" y="5174344"/>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C</a:t>
            </a:r>
          </a:p>
        </p:txBody>
      </p:sp>
    </p:spTree>
    <p:extLst>
      <p:ext uri="{BB962C8B-B14F-4D97-AF65-F5344CB8AC3E}">
        <p14:creationId xmlns:p14="http://schemas.microsoft.com/office/powerpoint/2010/main" val="30955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1857828" y="5145324"/>
            <a:ext cx="7228804"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En güzel isimler Allah’a aittir.</a:t>
            </a:r>
          </a:p>
        </p:txBody>
      </p:sp>
      <p:sp>
        <p:nvSpPr>
          <p:cNvPr id="3" name="İçerik Yer Tutucusu 2"/>
          <p:cNvSpPr>
            <a:spLocks noGrp="1"/>
          </p:cNvSpPr>
          <p:nvPr>
            <p:ph idx="1"/>
          </p:nvPr>
        </p:nvSpPr>
        <p:spPr>
          <a:xfrm>
            <a:off x="808723" y="871762"/>
            <a:ext cx="10860761" cy="2444750"/>
          </a:xfrm>
        </p:spPr>
        <p:style>
          <a:lnRef idx="1">
            <a:schemeClr val="accent2"/>
          </a:lnRef>
          <a:fillRef idx="2">
            <a:schemeClr val="accent2"/>
          </a:fillRef>
          <a:effectRef idx="1">
            <a:schemeClr val="accent2"/>
          </a:effectRef>
          <a:fontRef idx="minor">
            <a:schemeClr val="dk1"/>
          </a:fontRef>
        </p:style>
        <p:txBody>
          <a:bodyPr>
            <a:noAutofit/>
          </a:bodyPr>
          <a:lstStyle/>
          <a:p>
            <a:pPr marL="0" indent="0" algn="just">
              <a:lnSpc>
                <a:spcPct val="100000"/>
              </a:lnSpc>
              <a:buNone/>
            </a:pPr>
            <a:r>
              <a:rPr lang="tr-TR" sz="3200" dirty="0"/>
              <a:t>“O; yaratan, yoktan var eden, şekil veren Allah’tır. Güzel isimler O’nundur.” (</a:t>
            </a:r>
            <a:r>
              <a:rPr lang="tr-TR" sz="3200" dirty="0" err="1"/>
              <a:t>Haşr</a:t>
            </a:r>
            <a:r>
              <a:rPr lang="tr-TR" sz="3200" dirty="0"/>
              <a:t> suresi, 24. ayet) </a:t>
            </a:r>
            <a:endParaRPr lang="tr-TR" sz="3200" dirty="0" smtClean="0"/>
          </a:p>
          <a:p>
            <a:pPr marL="0" indent="0">
              <a:lnSpc>
                <a:spcPct val="100000"/>
              </a:lnSpc>
              <a:buNone/>
            </a:pPr>
            <a:r>
              <a:rPr lang="tr-TR" sz="4000" dirty="0" smtClean="0"/>
              <a:t>2. Bu </a:t>
            </a:r>
            <a:r>
              <a:rPr lang="tr-TR" sz="4000" dirty="0"/>
              <a:t>ayetten aşağıdaki yargıların hangisi </a:t>
            </a:r>
            <a:r>
              <a:rPr lang="tr-TR" sz="4000" u="sng" dirty="0"/>
              <a:t>çıkarılamaz</a:t>
            </a:r>
            <a:r>
              <a:rPr lang="tr-TR" sz="4000" u="sng" dirty="0" smtClean="0"/>
              <a:t>?</a:t>
            </a:r>
          </a:p>
        </p:txBody>
      </p:sp>
      <p:sp>
        <p:nvSpPr>
          <p:cNvPr id="4" name="Dikdörtgen 3"/>
          <p:cNvSpPr/>
          <p:nvPr/>
        </p:nvSpPr>
        <p:spPr>
          <a:xfrm>
            <a:off x="1122381" y="4382410"/>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1133271"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1049809" y="3713848"/>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1049808" y="6014366"/>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685214" y="5958117"/>
            <a:ext cx="7381726"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a:t>Allah, yoktan var </a:t>
            </a:r>
            <a:r>
              <a:rPr lang="tr-TR" sz="3600" dirty="0" smtClean="0"/>
              <a:t>edendir.</a:t>
            </a:r>
            <a:endParaRPr lang="tr-TR" sz="3600" u="sng" dirty="0"/>
          </a:p>
          <a:p>
            <a:pPr algn="ctr"/>
            <a:endParaRPr lang="tr-TR" sz="3600" dirty="0"/>
          </a:p>
        </p:txBody>
      </p:sp>
      <p:sp>
        <p:nvSpPr>
          <p:cNvPr id="9" name="Dikdörtgen 8"/>
          <p:cNvSpPr/>
          <p:nvPr/>
        </p:nvSpPr>
        <p:spPr>
          <a:xfrm>
            <a:off x="1745341" y="4376057"/>
            <a:ext cx="7341291"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Allah, bizi her an </a:t>
            </a:r>
            <a:r>
              <a:rPr lang="tr-TR" sz="3600" dirty="0" smtClean="0"/>
              <a:t>görmektedir. </a:t>
            </a:r>
            <a:endParaRPr lang="tr-TR" sz="3600" dirty="0"/>
          </a:p>
        </p:txBody>
      </p:sp>
      <p:sp>
        <p:nvSpPr>
          <p:cNvPr id="10" name="Dikdörtgen 9"/>
          <p:cNvSpPr/>
          <p:nvPr/>
        </p:nvSpPr>
        <p:spPr>
          <a:xfrm>
            <a:off x="1795421" y="3672113"/>
            <a:ext cx="7271519"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sz="3600" dirty="0" smtClean="0"/>
          </a:p>
          <a:p>
            <a:pPr algn="ctr"/>
            <a:r>
              <a:rPr lang="tr-TR" sz="3600" dirty="0"/>
              <a:t>Her şeyin yaratıcısı Allah’tır. </a:t>
            </a:r>
          </a:p>
          <a:p>
            <a:pPr algn="ctr"/>
            <a:endParaRPr lang="tr-TR" sz="3600" dirty="0"/>
          </a:p>
        </p:txBody>
      </p:sp>
      <p:sp>
        <p:nvSpPr>
          <p:cNvPr id="11" name="Oval 10"/>
          <p:cNvSpPr/>
          <p:nvPr/>
        </p:nvSpPr>
        <p:spPr>
          <a:xfrm>
            <a:off x="1531258" y="3657600"/>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1567545" y="5142606"/>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1589314" y="5958117"/>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D</a:t>
            </a:r>
          </a:p>
        </p:txBody>
      </p:sp>
      <p:sp>
        <p:nvSpPr>
          <p:cNvPr id="15" name="Oval 14"/>
          <p:cNvSpPr/>
          <p:nvPr/>
        </p:nvSpPr>
        <p:spPr>
          <a:xfrm>
            <a:off x="1589314" y="4361545"/>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Tree>
    <p:extLst>
      <p:ext uri="{BB962C8B-B14F-4D97-AF65-F5344CB8AC3E}">
        <p14:creationId xmlns:p14="http://schemas.microsoft.com/office/powerpoint/2010/main" val="238422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50692" y="5150765"/>
            <a:ext cx="10922545" cy="5660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000" dirty="0"/>
              <a:t>“... Böylece herkes kazancına göre karşılık görür. Onlara haksızlık edilmez.” (</a:t>
            </a:r>
            <a:r>
              <a:rPr lang="tr-TR" sz="2000" dirty="0" err="1"/>
              <a:t>Casiye</a:t>
            </a:r>
            <a:r>
              <a:rPr lang="tr-TR" sz="2000" dirty="0"/>
              <a:t> suresi, 22. ayet) </a:t>
            </a:r>
          </a:p>
        </p:txBody>
      </p:sp>
      <p:sp>
        <p:nvSpPr>
          <p:cNvPr id="3" name="İçerik Yer Tutucusu 2"/>
          <p:cNvSpPr>
            <a:spLocks noGrp="1"/>
          </p:cNvSpPr>
          <p:nvPr>
            <p:ph idx="1"/>
          </p:nvPr>
        </p:nvSpPr>
        <p:spPr>
          <a:xfrm>
            <a:off x="232229" y="159656"/>
            <a:ext cx="11606243" cy="2960915"/>
          </a:xfrm>
        </p:spPr>
        <p:style>
          <a:lnRef idx="1">
            <a:schemeClr val="accent2"/>
          </a:lnRef>
          <a:fillRef idx="2">
            <a:schemeClr val="accent2"/>
          </a:fillRef>
          <a:effectRef idx="1">
            <a:schemeClr val="accent2"/>
          </a:effectRef>
          <a:fontRef idx="minor">
            <a:schemeClr val="dk1"/>
          </a:fontRef>
        </p:style>
        <p:txBody>
          <a:bodyPr>
            <a:noAutofit/>
          </a:bodyPr>
          <a:lstStyle/>
          <a:p>
            <a:r>
              <a:rPr lang="tr-TR" dirty="0"/>
              <a:t>Bazı gök cisimlerinin etrafını saran gaz tabakasına atmosfer denir. </a:t>
            </a:r>
            <a:endParaRPr lang="tr-TR" dirty="0" smtClean="0"/>
          </a:p>
          <a:p>
            <a:pPr marL="0" indent="0">
              <a:buNone/>
            </a:pPr>
            <a:r>
              <a:rPr lang="tr-TR" dirty="0" smtClean="0"/>
              <a:t>• </a:t>
            </a:r>
            <a:r>
              <a:rPr lang="tr-TR" dirty="0"/>
              <a:t>Atmosfer, canlıların yaşaması için gerekli oksijen, karbondioksit ve azot kaynaklarını büyük ölçüde sağlar. </a:t>
            </a:r>
            <a:endParaRPr lang="tr-TR" dirty="0" smtClean="0"/>
          </a:p>
          <a:p>
            <a:pPr marL="0" indent="0">
              <a:buNone/>
            </a:pPr>
            <a:r>
              <a:rPr lang="tr-TR" dirty="0" smtClean="0"/>
              <a:t>• </a:t>
            </a:r>
            <a:r>
              <a:rPr lang="tr-TR" dirty="0"/>
              <a:t>Atmosfer, öldürücü ultraviyole ışınlarından ve kozmik ışınlardan, uzaydan yağan meteorlardan dünyayı korur. </a:t>
            </a:r>
            <a:endParaRPr lang="tr-TR" dirty="0" smtClean="0"/>
          </a:p>
          <a:p>
            <a:pPr marL="0" indent="0">
              <a:buNone/>
            </a:pPr>
            <a:r>
              <a:rPr lang="tr-TR" dirty="0" smtClean="0"/>
              <a:t>3. </a:t>
            </a:r>
            <a:r>
              <a:rPr lang="tr-TR" sz="3600" b="1" dirty="0" smtClean="0"/>
              <a:t>Bu </a:t>
            </a:r>
            <a:r>
              <a:rPr lang="tr-TR" sz="3600" b="1" dirty="0"/>
              <a:t>bilgiler aşağıdaki ayetlerden hangisi ile ilgilidir?</a:t>
            </a:r>
          </a:p>
        </p:txBody>
      </p:sp>
      <p:sp>
        <p:nvSpPr>
          <p:cNvPr id="4" name="Dikdörtgen 3"/>
          <p:cNvSpPr/>
          <p:nvPr/>
        </p:nvSpPr>
        <p:spPr>
          <a:xfrm>
            <a:off x="349506" y="6000770"/>
            <a:ext cx="601186" cy="74933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349505" y="5159831"/>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349505" y="3484802"/>
            <a:ext cx="677833" cy="47759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266043" y="4431391"/>
            <a:ext cx="583047"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1139382" y="5858366"/>
            <a:ext cx="10845899" cy="90895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2400" dirty="0"/>
              <a:t>Gökleri yedi kat yaratan O’dur. Rahman’ın yaratmasında bir düzensizlik göremezsin...” (Mülk suresi, 3. ayet</a:t>
            </a:r>
            <a:r>
              <a:rPr lang="tr-TR" sz="2400" dirty="0" smtClean="0"/>
              <a:t>)</a:t>
            </a:r>
            <a:endParaRPr lang="tr-TR" sz="2400" dirty="0"/>
          </a:p>
        </p:txBody>
      </p:sp>
      <p:sp>
        <p:nvSpPr>
          <p:cNvPr id="9" name="Dikdörtgen 8"/>
          <p:cNvSpPr/>
          <p:nvPr/>
        </p:nvSpPr>
        <p:spPr>
          <a:xfrm>
            <a:off x="956315" y="4275352"/>
            <a:ext cx="10916922" cy="75023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t>“…Kim </a:t>
            </a:r>
            <a:r>
              <a:rPr lang="tr-TR" sz="2400" dirty="0"/>
              <a:t>Allah'a karşı gelmekten sakınırsa (Allah) ona bir çıkış (yolu) gösterir...” </a:t>
            </a:r>
            <a:endParaRPr lang="tr-TR" sz="2400" dirty="0" smtClean="0"/>
          </a:p>
          <a:p>
            <a:pPr algn="ctr"/>
            <a:r>
              <a:rPr lang="tr-TR" sz="2400" dirty="0" smtClean="0"/>
              <a:t>(</a:t>
            </a:r>
            <a:r>
              <a:rPr lang="tr-TR" sz="2400" dirty="0"/>
              <a:t>Talak suresi, 2. ayet) </a:t>
            </a:r>
          </a:p>
        </p:txBody>
      </p:sp>
      <p:sp>
        <p:nvSpPr>
          <p:cNvPr id="10" name="Dikdörtgen 9"/>
          <p:cNvSpPr/>
          <p:nvPr/>
        </p:nvSpPr>
        <p:spPr>
          <a:xfrm>
            <a:off x="1253966" y="3378181"/>
            <a:ext cx="10619271" cy="68761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a:t>“Kim doğru yolu seçerse kendi iyiliği için seçmiş olur, kim de doğruluktan saparsa kendi zararına sapmış olur…” (İsrâ suresi, 15. ayet)</a:t>
            </a:r>
            <a:endParaRPr lang="tr-TR" sz="2400" dirty="0"/>
          </a:p>
        </p:txBody>
      </p:sp>
      <p:sp>
        <p:nvSpPr>
          <p:cNvPr id="11" name="Oval 10"/>
          <p:cNvSpPr/>
          <p:nvPr/>
        </p:nvSpPr>
        <p:spPr>
          <a:xfrm>
            <a:off x="841838" y="3330128"/>
            <a:ext cx="751106" cy="73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783779" y="5067286"/>
            <a:ext cx="740221" cy="6586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
        <p:nvSpPr>
          <p:cNvPr id="13" name="Oval 12"/>
          <p:cNvSpPr/>
          <p:nvPr/>
        </p:nvSpPr>
        <p:spPr>
          <a:xfrm>
            <a:off x="776519" y="4244513"/>
            <a:ext cx="747481" cy="688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841838" y="5934538"/>
            <a:ext cx="751106" cy="7910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Tree>
    <p:extLst>
      <p:ext uri="{BB962C8B-B14F-4D97-AF65-F5344CB8AC3E}">
        <p14:creationId xmlns:p14="http://schemas.microsoft.com/office/powerpoint/2010/main" val="19586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915722" y="5304974"/>
            <a:ext cx="10913410" cy="54655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Her şeyin yaratıcısı olduğuna</a:t>
            </a:r>
          </a:p>
        </p:txBody>
      </p:sp>
      <p:sp>
        <p:nvSpPr>
          <p:cNvPr id="3" name="İçerik Yer Tutucusu 2"/>
          <p:cNvSpPr>
            <a:spLocks noGrp="1"/>
          </p:cNvSpPr>
          <p:nvPr>
            <p:ph idx="1"/>
          </p:nvPr>
        </p:nvSpPr>
        <p:spPr>
          <a:xfrm>
            <a:off x="275771" y="188686"/>
            <a:ext cx="11553361" cy="3346438"/>
          </a:xfrm>
        </p:spPr>
        <p:style>
          <a:lnRef idx="1">
            <a:schemeClr val="accent2"/>
          </a:lnRef>
          <a:fillRef idx="2">
            <a:schemeClr val="accent2"/>
          </a:fillRef>
          <a:effectRef idx="1">
            <a:schemeClr val="accent2"/>
          </a:effectRef>
          <a:fontRef idx="minor">
            <a:schemeClr val="dk1"/>
          </a:fontRef>
        </p:style>
        <p:txBody>
          <a:bodyPr>
            <a:noAutofit/>
          </a:bodyPr>
          <a:lstStyle/>
          <a:p>
            <a:pPr marL="0" indent="0">
              <a:lnSpc>
                <a:spcPct val="100000"/>
              </a:lnSpc>
              <a:buNone/>
            </a:pPr>
            <a:r>
              <a:rPr lang="tr-TR" sz="3200" dirty="0"/>
              <a:t>• “Rabbim, yerdeki ve gökteki her sözü bilir. O hakkıyla işitendir, hakkıyla bilendir.” (Enbiya suresi, 4. ayet) </a:t>
            </a:r>
            <a:endParaRPr lang="tr-TR" sz="3200" dirty="0" smtClean="0"/>
          </a:p>
          <a:p>
            <a:pPr marL="0" indent="0">
              <a:lnSpc>
                <a:spcPct val="100000"/>
              </a:lnSpc>
              <a:buNone/>
            </a:pPr>
            <a:r>
              <a:rPr lang="tr-TR" sz="3200" dirty="0" smtClean="0"/>
              <a:t>• </a:t>
            </a:r>
            <a:r>
              <a:rPr lang="tr-TR" sz="3200" dirty="0"/>
              <a:t>“Şüphesiz Allah bütün yaptıklarınızı görür.” (Bakara suresi, 110. ayet) </a:t>
            </a:r>
            <a:endParaRPr lang="tr-TR" sz="3200" dirty="0" smtClean="0"/>
          </a:p>
          <a:p>
            <a:pPr marL="0" indent="0" algn="ctr">
              <a:lnSpc>
                <a:spcPct val="100000"/>
              </a:lnSpc>
              <a:buNone/>
            </a:pPr>
            <a:r>
              <a:rPr lang="tr-TR" sz="3600" dirty="0" smtClean="0"/>
              <a:t>4. Bu </a:t>
            </a:r>
            <a:r>
              <a:rPr lang="tr-TR" sz="3600" dirty="0"/>
              <a:t>ayetlerde Allah ile ilgili aşağıdakilerden hangisine </a:t>
            </a:r>
            <a:r>
              <a:rPr lang="tr-TR" sz="3600" u="sng" dirty="0" smtClean="0"/>
              <a:t>değinilmemiştir</a:t>
            </a:r>
            <a:r>
              <a:rPr lang="tr-TR" sz="3600" u="sng" dirty="0"/>
              <a:t>?</a:t>
            </a:r>
            <a:endParaRPr lang="tr-TR" sz="4400" u="sng" dirty="0"/>
          </a:p>
        </p:txBody>
      </p:sp>
      <p:sp>
        <p:nvSpPr>
          <p:cNvPr id="4" name="Dikdörtgen 3"/>
          <p:cNvSpPr/>
          <p:nvPr/>
        </p:nvSpPr>
        <p:spPr>
          <a:xfrm>
            <a:off x="275771" y="5297712"/>
            <a:ext cx="583047"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000" dirty="0">
                <a:solidFill>
                  <a:srgbClr val="00B050"/>
                </a:solidFill>
              </a:rPr>
              <a:t>✔</a:t>
            </a:r>
          </a:p>
        </p:txBody>
      </p:sp>
      <p:sp>
        <p:nvSpPr>
          <p:cNvPr id="5" name="Dikdörtgen 4"/>
          <p:cNvSpPr/>
          <p:nvPr/>
        </p:nvSpPr>
        <p:spPr>
          <a:xfrm>
            <a:off x="275771" y="6088748"/>
            <a:ext cx="632689" cy="5660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6" name="Dikdörtgen 5"/>
          <p:cNvSpPr/>
          <p:nvPr/>
        </p:nvSpPr>
        <p:spPr>
          <a:xfrm>
            <a:off x="275771" y="3858991"/>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7" name="Dikdörtgen 6"/>
          <p:cNvSpPr/>
          <p:nvPr/>
        </p:nvSpPr>
        <p:spPr>
          <a:xfrm>
            <a:off x="275771" y="4576534"/>
            <a:ext cx="538343" cy="45355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4400" b="1" dirty="0" smtClean="0">
                <a:solidFill>
                  <a:srgbClr val="FF0000"/>
                </a:solidFill>
              </a:rPr>
              <a:t>X</a:t>
            </a:r>
            <a:endParaRPr lang="tr-TR" sz="4400" b="1" dirty="0">
              <a:solidFill>
                <a:srgbClr val="FF0000"/>
              </a:solidFill>
            </a:endParaRPr>
          </a:p>
        </p:txBody>
      </p:sp>
      <p:sp>
        <p:nvSpPr>
          <p:cNvPr id="8" name="Dikdörtgen 7"/>
          <p:cNvSpPr/>
          <p:nvPr/>
        </p:nvSpPr>
        <p:spPr>
          <a:xfrm>
            <a:off x="968512" y="6103260"/>
            <a:ext cx="10797683" cy="5515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 </a:t>
            </a:r>
            <a:r>
              <a:rPr lang="tr-TR" sz="3600" dirty="0"/>
              <a:t> </a:t>
            </a:r>
            <a:endParaRPr lang="tr-TR" sz="3600" dirty="0" smtClean="0"/>
          </a:p>
          <a:p>
            <a:pPr algn="ctr"/>
            <a:r>
              <a:rPr lang="tr-TR" sz="3600" dirty="0"/>
              <a:t>Her şeyi </a:t>
            </a:r>
            <a:r>
              <a:rPr lang="tr-TR" sz="3600" dirty="0" smtClean="0"/>
              <a:t>duyduğuna</a:t>
            </a:r>
          </a:p>
          <a:p>
            <a:pPr algn="ctr"/>
            <a:endParaRPr lang="tr-TR" sz="3600" dirty="0"/>
          </a:p>
        </p:txBody>
      </p:sp>
      <p:sp>
        <p:nvSpPr>
          <p:cNvPr id="9" name="Dikdörtgen 8"/>
          <p:cNvSpPr/>
          <p:nvPr/>
        </p:nvSpPr>
        <p:spPr>
          <a:xfrm>
            <a:off x="920999" y="4550228"/>
            <a:ext cx="10901842" cy="5161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a:t>Yaptığımız her şeyi gördüğüne</a:t>
            </a:r>
          </a:p>
        </p:txBody>
      </p:sp>
      <p:sp>
        <p:nvSpPr>
          <p:cNvPr id="10" name="Dikdörtgen 9"/>
          <p:cNvSpPr/>
          <p:nvPr/>
        </p:nvSpPr>
        <p:spPr>
          <a:xfrm>
            <a:off x="932231" y="3848100"/>
            <a:ext cx="10855536" cy="56605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Söylediğimiz </a:t>
            </a:r>
            <a:r>
              <a:rPr lang="tr-TR" sz="3600" dirty="0"/>
              <a:t>her sözü bildiğine</a:t>
            </a:r>
          </a:p>
        </p:txBody>
      </p:sp>
      <p:sp>
        <p:nvSpPr>
          <p:cNvPr id="11" name="Oval 10"/>
          <p:cNvSpPr/>
          <p:nvPr/>
        </p:nvSpPr>
        <p:spPr>
          <a:xfrm>
            <a:off x="741544" y="3802743"/>
            <a:ext cx="653142"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A</a:t>
            </a:r>
            <a:endParaRPr lang="tr-TR" sz="4400" dirty="0"/>
          </a:p>
        </p:txBody>
      </p:sp>
      <p:sp>
        <p:nvSpPr>
          <p:cNvPr id="12" name="Oval 11"/>
          <p:cNvSpPr/>
          <p:nvPr/>
        </p:nvSpPr>
        <p:spPr>
          <a:xfrm>
            <a:off x="850389" y="6087391"/>
            <a:ext cx="616855" cy="5832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D</a:t>
            </a:r>
            <a:endParaRPr lang="tr-TR" sz="4400" dirty="0"/>
          </a:p>
        </p:txBody>
      </p:sp>
      <p:sp>
        <p:nvSpPr>
          <p:cNvPr id="13" name="Oval 12"/>
          <p:cNvSpPr/>
          <p:nvPr/>
        </p:nvSpPr>
        <p:spPr>
          <a:xfrm>
            <a:off x="770572" y="4499426"/>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B</a:t>
            </a:r>
            <a:endParaRPr lang="tr-TR" sz="4400" dirty="0"/>
          </a:p>
        </p:txBody>
      </p:sp>
      <p:sp>
        <p:nvSpPr>
          <p:cNvPr id="15" name="Oval 14"/>
          <p:cNvSpPr/>
          <p:nvPr/>
        </p:nvSpPr>
        <p:spPr>
          <a:xfrm>
            <a:off x="821373" y="5285474"/>
            <a:ext cx="595086" cy="5660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C</a:t>
            </a:r>
            <a:endParaRPr lang="tr-TR" sz="4400" dirty="0"/>
          </a:p>
        </p:txBody>
      </p:sp>
    </p:spTree>
    <p:extLst>
      <p:ext uri="{BB962C8B-B14F-4D97-AF65-F5344CB8AC3E}">
        <p14:creationId xmlns:p14="http://schemas.microsoft.com/office/powerpoint/2010/main" val="211513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15"/>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2" name="Doğru (online-audio-converter.com).wav"/>
                                        </p:tgtEl>
                                      </p:cMediaNode>
                                    </p:audio>
                                  </p:subTnLst>
                                </p:cTn>
                              </p:par>
                            </p:childTnLst>
                          </p:cTn>
                        </p:par>
                      </p:childTnLst>
                    </p:cTn>
                  </p:par>
                </p:childTnLst>
              </p:cTn>
              <p:nextCondLst>
                <p:cond evt="onClick" delay="0">
                  <p:tgtEl>
                    <p:spTgt spid="15"/>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1"/>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1"/>
                  </p:tgtEl>
                </p:cond>
              </p:nextCondLst>
            </p:seq>
            <p:seq concurrent="1" nextAc="seek">
              <p:cTn id="52" restart="whenNotActive" fill="hold" evtFilter="cancelBubble" nodeType="interactiveSeq">
                <p:stCondLst>
                  <p:cond evt="onClick" delay="0">
                    <p:tgtEl>
                      <p:spTgt spid="13"/>
                    </p:tgtEl>
                  </p:cond>
                </p:stCondLst>
                <p:endSync evt="end" delay="0">
                  <p:rtn val="all"/>
                </p:endSync>
                <p:childTnLst>
                  <p:par>
                    <p:cTn id="53" fill="hold">
                      <p:stCondLst>
                        <p:cond delay="0"/>
                      </p:stCondLst>
                      <p:childTnLst>
                        <p:par>
                          <p:cTn id="54" fill="hold">
                            <p:stCondLst>
                              <p:cond delay="0"/>
                            </p:stCondLst>
                            <p:childTnLst>
                              <p:par>
                                <p:cTn id="55" presetID="1" presetClass="entr" presetSubtype="0" fill="hold" grpId="0" nodeType="clickEffect">
                                  <p:stCondLst>
                                    <p:cond delay="200"/>
                                  </p:stCondLst>
                                  <p:childTnLst>
                                    <p:set>
                                      <p:cBhvr>
                                        <p:cTn id="5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Yanlış (online-audio-converter.com).wav"/>
                                        </p:tgtEl>
                                      </p:cMediaNode>
                                    </p:audio>
                                  </p:subTnLst>
                                </p:cTn>
                              </p:par>
                            </p:childTnLst>
                          </p:cTn>
                        </p:par>
                      </p:childTnLst>
                    </p:cTn>
                  </p:par>
                </p:childTnLst>
              </p:cTn>
              <p:nextCondLst>
                <p:cond evt="onClick" delay="0">
                  <p:tgtEl>
                    <p:spTgt spid="13"/>
                  </p:tgtEl>
                </p:cond>
              </p:nextCondLst>
            </p:seq>
          </p:childTnLst>
        </p:cTn>
      </p:par>
    </p:tnLst>
    <p:bldLst>
      <p:bldP spid="14"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32228" y="1032329"/>
            <a:ext cx="11901717" cy="89832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marL="514350" indent="-514350">
              <a:buAutoNum type="arabicPeriod"/>
            </a:pPr>
            <a:r>
              <a:rPr lang="tr-TR" sz="3200" dirty="0" smtClean="0"/>
              <a:t>İmanın şartlarından biri de Allah’ın varlığına </a:t>
            </a:r>
          </a:p>
          <a:p>
            <a:r>
              <a:rPr lang="tr-TR" sz="3200" dirty="0" smtClean="0"/>
              <a:t>ve birliğine imandır.</a:t>
            </a:r>
            <a:endParaRPr lang="tr-TR" sz="3200" dirty="0"/>
          </a:p>
        </p:txBody>
      </p:sp>
      <p:sp>
        <p:nvSpPr>
          <p:cNvPr id="10" name="İçerik Yer Tutucusu 2"/>
          <p:cNvSpPr txBox="1">
            <a:spLocks/>
          </p:cNvSpPr>
          <p:nvPr/>
        </p:nvSpPr>
        <p:spPr>
          <a:xfrm>
            <a:off x="1857828" y="143925"/>
            <a:ext cx="4078515" cy="537029"/>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tr-TR" dirty="0" smtClean="0"/>
              <a:t>2. DOĞRU YANLIŞ</a:t>
            </a:r>
            <a:endParaRPr lang="tr-TR" dirty="0"/>
          </a:p>
        </p:txBody>
      </p:sp>
      <p:graphicFrame>
        <p:nvGraphicFramePr>
          <p:cNvPr id="11" name="Tablo 10"/>
          <p:cNvGraphicFramePr>
            <a:graphicFrameLocks noGrp="1"/>
          </p:cNvGraphicFramePr>
          <p:nvPr>
            <p:extLst>
              <p:ext uri="{D42A27DB-BD31-4B8C-83A1-F6EECF244321}">
                <p14:modId xmlns:p14="http://schemas.microsoft.com/office/powerpoint/2010/main" val="3273741758"/>
              </p:ext>
            </p:extLst>
          </p:nvPr>
        </p:nvGraphicFramePr>
        <p:xfrm>
          <a:off x="9670150" y="1032330"/>
          <a:ext cx="1090390" cy="9117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9117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600" b="1" i="0" dirty="0" smtClean="0">
                        <a:solidFill>
                          <a:schemeClr val="accent6"/>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12" name="Tablo 11"/>
          <p:cNvGraphicFramePr>
            <a:graphicFrameLocks noGrp="1"/>
          </p:cNvGraphicFramePr>
          <p:nvPr>
            <p:extLst>
              <p:ext uri="{D42A27DB-BD31-4B8C-83A1-F6EECF244321}">
                <p14:modId xmlns:p14="http://schemas.microsoft.com/office/powerpoint/2010/main" val="1959583405"/>
              </p:ext>
            </p:extLst>
          </p:nvPr>
        </p:nvGraphicFramePr>
        <p:xfrm>
          <a:off x="11043555" y="1032330"/>
          <a:ext cx="1090712" cy="91151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91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15" name="Dikdörtgen 14"/>
          <p:cNvSpPr/>
          <p:nvPr/>
        </p:nvSpPr>
        <p:spPr>
          <a:xfrm>
            <a:off x="11036309" y="1046040"/>
            <a:ext cx="537950" cy="8846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18" name="Dikdörtgen 17"/>
          <p:cNvSpPr/>
          <p:nvPr/>
        </p:nvSpPr>
        <p:spPr>
          <a:xfrm>
            <a:off x="231906" y="2091037"/>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4000" dirty="0" smtClean="0"/>
              <a:t>2.</a:t>
            </a:r>
            <a:r>
              <a:rPr lang="tr-TR" sz="4000" dirty="0"/>
              <a:t> </a:t>
            </a:r>
            <a:r>
              <a:rPr lang="tr-TR" sz="4000" dirty="0" smtClean="0"/>
              <a:t>Bazı </a:t>
            </a:r>
            <a:r>
              <a:rPr lang="tr-TR" sz="4000" dirty="0"/>
              <a:t>şey kendiliğinden var </a:t>
            </a:r>
            <a:r>
              <a:rPr lang="tr-TR" sz="4000" dirty="0" smtClean="0"/>
              <a:t>olmuş.  </a:t>
            </a:r>
            <a:endParaRPr lang="tr-TR" sz="4000" dirty="0"/>
          </a:p>
        </p:txBody>
      </p:sp>
      <p:graphicFrame>
        <p:nvGraphicFramePr>
          <p:cNvPr id="19" name="Tablo 18"/>
          <p:cNvGraphicFramePr>
            <a:graphicFrameLocks noGrp="1"/>
          </p:cNvGraphicFramePr>
          <p:nvPr>
            <p:extLst/>
          </p:nvPr>
        </p:nvGraphicFramePr>
        <p:xfrm>
          <a:off x="9662905" y="2086038"/>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20" name="Tablo 19"/>
          <p:cNvGraphicFramePr>
            <a:graphicFrameLocks noGrp="1"/>
          </p:cNvGraphicFramePr>
          <p:nvPr>
            <p:extLst/>
          </p:nvPr>
        </p:nvGraphicFramePr>
        <p:xfrm>
          <a:off x="11036310" y="2077211"/>
          <a:ext cx="1150598" cy="664483"/>
        </p:xfrm>
        <a:graphic>
          <a:graphicData uri="http://schemas.openxmlformats.org/drawingml/2006/table">
            <a:tbl>
              <a:tblPr firstRow="1" bandRow="1">
                <a:tableStyleId>{E8B1032C-EA38-4F05-BA0D-38AFFFC7BED3}</a:tableStyleId>
              </a:tblPr>
              <a:tblGrid>
                <a:gridCol w="575299">
                  <a:extLst>
                    <a:ext uri="{9D8B030D-6E8A-4147-A177-3AD203B41FA5}">
                      <a16:colId xmlns:a16="http://schemas.microsoft.com/office/drawing/2014/main" val="3679577254"/>
                    </a:ext>
                  </a:extLst>
                </a:gridCol>
                <a:gridCol w="575299">
                  <a:extLst>
                    <a:ext uri="{9D8B030D-6E8A-4147-A177-3AD203B41FA5}">
                      <a16:colId xmlns:a16="http://schemas.microsoft.com/office/drawing/2014/main" val="1375800293"/>
                    </a:ext>
                  </a:extLst>
                </a:gridCol>
              </a:tblGrid>
              <a:tr h="6644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400" b="0" i="0" dirty="0" smtClean="0">
                        <a:solidFill>
                          <a:srgbClr val="00B050"/>
                        </a:solidFill>
                        <a:effectLst/>
                        <a:latin typeface="Segoe UI Light" panose="020B0502040204020203" pitchFamily="34" charset="0"/>
                      </a:endParaRPr>
                    </a:p>
                  </a:txBody>
                  <a:tcPr marL="96489" marR="96489" marT="48244" marB="48244" anchor="ctr">
                    <a:solidFill>
                      <a:schemeClr val="bg1"/>
                    </a:solidFill>
                  </a:tcPr>
                </a:tc>
                <a:tc>
                  <a:txBody>
                    <a:bodyPr/>
                    <a:lstStyle/>
                    <a:p>
                      <a:pPr algn="ctr"/>
                      <a:r>
                        <a:rPr lang="tr-TR" sz="3400" b="0" dirty="0" smtClean="0">
                          <a:ln w="28575">
                            <a:solidFill>
                              <a:schemeClr val="tx1">
                                <a:lumMod val="95000"/>
                                <a:lumOff val="5000"/>
                              </a:schemeClr>
                            </a:solidFill>
                          </a:ln>
                          <a:latin typeface="Articulate Light" panose="02000503040000020004" pitchFamily="2" charset="0"/>
                        </a:rPr>
                        <a:t>Y</a:t>
                      </a:r>
                      <a:endParaRPr lang="tr-TR" sz="34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6489" marR="96489" marT="48244" marB="48244" anchor="ctr">
                    <a:solidFill>
                      <a:schemeClr val="bg1"/>
                    </a:solidFill>
                  </a:tcPr>
                </a:tc>
                <a:extLst>
                  <a:ext uri="{0D108BD9-81ED-4DB2-BD59-A6C34878D82A}">
                    <a16:rowId xmlns:a16="http://schemas.microsoft.com/office/drawing/2014/main" val="1970554408"/>
                  </a:ext>
                </a:extLst>
              </a:tr>
            </a:tbl>
          </a:graphicData>
        </a:graphic>
      </p:graphicFrame>
      <p:sp>
        <p:nvSpPr>
          <p:cNvPr id="23" name="Dikdörtgen 22"/>
          <p:cNvSpPr/>
          <p:nvPr/>
        </p:nvSpPr>
        <p:spPr>
          <a:xfrm>
            <a:off x="225305" y="3070152"/>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600" dirty="0" smtClean="0"/>
              <a:t>3. Allah her şeyi örneksiz yaratmıştır.</a:t>
            </a:r>
            <a:endParaRPr lang="tr-TR" sz="3600" dirty="0"/>
          </a:p>
        </p:txBody>
      </p:sp>
      <p:graphicFrame>
        <p:nvGraphicFramePr>
          <p:cNvPr id="24" name="Tablo 23"/>
          <p:cNvGraphicFramePr>
            <a:graphicFrameLocks noGrp="1"/>
          </p:cNvGraphicFramePr>
          <p:nvPr>
            <p:extLst/>
          </p:nvPr>
        </p:nvGraphicFramePr>
        <p:xfrm>
          <a:off x="9727883" y="3079941"/>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25" name="Tablo 24"/>
          <p:cNvGraphicFramePr>
            <a:graphicFrameLocks noGrp="1"/>
          </p:cNvGraphicFramePr>
          <p:nvPr>
            <p:extLst/>
          </p:nvPr>
        </p:nvGraphicFramePr>
        <p:xfrm>
          <a:off x="11101288" y="3105699"/>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28" name="Dikdörtgen 27"/>
          <p:cNvSpPr/>
          <p:nvPr/>
        </p:nvSpPr>
        <p:spPr>
          <a:xfrm>
            <a:off x="225304" y="4020795"/>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3600" dirty="0" smtClean="0"/>
              <a:t>4. Evrendeki bazı olaylarda düzen yoktur.</a:t>
            </a:r>
            <a:endParaRPr lang="tr-TR" sz="3600" dirty="0"/>
          </a:p>
        </p:txBody>
      </p:sp>
      <p:graphicFrame>
        <p:nvGraphicFramePr>
          <p:cNvPr id="29" name="Tablo 28"/>
          <p:cNvGraphicFramePr>
            <a:graphicFrameLocks noGrp="1"/>
          </p:cNvGraphicFramePr>
          <p:nvPr>
            <p:extLst/>
          </p:nvPr>
        </p:nvGraphicFramePr>
        <p:xfrm>
          <a:off x="9727561" y="4036904"/>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30" name="Tablo 29"/>
          <p:cNvGraphicFramePr>
            <a:graphicFrameLocks noGrp="1"/>
          </p:cNvGraphicFramePr>
          <p:nvPr>
            <p:extLst/>
          </p:nvPr>
        </p:nvGraphicFramePr>
        <p:xfrm>
          <a:off x="11100966" y="4062662"/>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31" name="Dikdörtgen 30"/>
          <p:cNvSpPr/>
          <p:nvPr/>
        </p:nvSpPr>
        <p:spPr>
          <a:xfrm>
            <a:off x="11100965" y="4062851"/>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32" name="Dikdörtgen 31"/>
          <p:cNvSpPr/>
          <p:nvPr/>
        </p:nvSpPr>
        <p:spPr>
          <a:xfrm>
            <a:off x="11108302" y="3097782"/>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33" name="Dikdörtgen 32"/>
          <p:cNvSpPr/>
          <p:nvPr/>
        </p:nvSpPr>
        <p:spPr>
          <a:xfrm>
            <a:off x="225303" y="4971438"/>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800" dirty="0" smtClean="0"/>
              <a:t>5. </a:t>
            </a:r>
            <a:r>
              <a:rPr lang="tr-TR" sz="3200" dirty="0"/>
              <a:t>Tüm varlıkları olduğu gibi insanı da yaratan </a:t>
            </a:r>
            <a:r>
              <a:rPr lang="tr-TR" sz="3200" dirty="0" smtClean="0"/>
              <a:t>Allah’tır(</a:t>
            </a:r>
            <a:r>
              <a:rPr lang="tr-TR" sz="3200" dirty="0" err="1" smtClean="0"/>
              <a:t>c.c</a:t>
            </a:r>
            <a:r>
              <a:rPr lang="tr-TR" sz="3200" dirty="0"/>
              <a:t>.)</a:t>
            </a:r>
          </a:p>
        </p:txBody>
      </p:sp>
      <p:graphicFrame>
        <p:nvGraphicFramePr>
          <p:cNvPr id="34" name="Tablo 33"/>
          <p:cNvGraphicFramePr>
            <a:graphicFrameLocks noGrp="1"/>
          </p:cNvGraphicFramePr>
          <p:nvPr>
            <p:extLst/>
          </p:nvPr>
        </p:nvGraphicFramePr>
        <p:xfrm>
          <a:off x="9698303" y="4961971"/>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35" name="Tablo 34"/>
          <p:cNvGraphicFramePr>
            <a:graphicFrameLocks noGrp="1"/>
          </p:cNvGraphicFramePr>
          <p:nvPr>
            <p:extLst/>
          </p:nvPr>
        </p:nvGraphicFramePr>
        <p:xfrm>
          <a:off x="11071708" y="4987729"/>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37" name="Dikdörtgen 36"/>
          <p:cNvSpPr/>
          <p:nvPr/>
        </p:nvSpPr>
        <p:spPr>
          <a:xfrm>
            <a:off x="9734806" y="4034486"/>
            <a:ext cx="537950" cy="6437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38" name="Dikdörtgen 37"/>
          <p:cNvSpPr/>
          <p:nvPr/>
        </p:nvSpPr>
        <p:spPr>
          <a:xfrm>
            <a:off x="225303" y="5893037"/>
            <a:ext cx="11901717" cy="66328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500" dirty="0" smtClean="0"/>
              <a:t>6. Âlemdeki </a:t>
            </a:r>
            <a:r>
              <a:rPr lang="tr-TR" sz="2500" dirty="0"/>
              <a:t>bütün varlıkları yaratan ve evreni düzene koyan Allah’tır. </a:t>
            </a:r>
          </a:p>
        </p:txBody>
      </p:sp>
      <p:graphicFrame>
        <p:nvGraphicFramePr>
          <p:cNvPr id="39" name="Tablo 38"/>
          <p:cNvGraphicFramePr>
            <a:graphicFrameLocks noGrp="1"/>
          </p:cNvGraphicFramePr>
          <p:nvPr>
            <p:extLst/>
          </p:nvPr>
        </p:nvGraphicFramePr>
        <p:xfrm>
          <a:off x="9698303" y="5883570"/>
          <a:ext cx="1090390" cy="663468"/>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663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0" name="Tablo 39"/>
          <p:cNvGraphicFramePr>
            <a:graphicFrameLocks noGrp="1"/>
          </p:cNvGraphicFramePr>
          <p:nvPr>
            <p:extLst/>
          </p:nvPr>
        </p:nvGraphicFramePr>
        <p:xfrm>
          <a:off x="11071708" y="5909328"/>
          <a:ext cx="1090712" cy="637527"/>
        </p:xfrm>
        <a:graphic>
          <a:graphicData uri="http://schemas.openxmlformats.org/drawingml/2006/table">
            <a:tbl>
              <a:tblPr firstRow="1" bandRow="1">
                <a:tableStyleId>{E8B1032C-EA38-4F05-BA0D-38AFFFC7BED3}</a:tableStyleId>
              </a:tblPr>
              <a:tblGrid>
                <a:gridCol w="545356">
                  <a:extLst>
                    <a:ext uri="{9D8B030D-6E8A-4147-A177-3AD203B41FA5}">
                      <a16:colId xmlns:a16="http://schemas.microsoft.com/office/drawing/2014/main" val="3679577254"/>
                    </a:ext>
                  </a:extLst>
                </a:gridCol>
                <a:gridCol w="545356">
                  <a:extLst>
                    <a:ext uri="{9D8B030D-6E8A-4147-A177-3AD203B41FA5}">
                      <a16:colId xmlns:a16="http://schemas.microsoft.com/office/drawing/2014/main" val="1375800293"/>
                    </a:ext>
                  </a:extLst>
                </a:gridCol>
              </a:tblGrid>
              <a:tr h="6375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marL="91467" marR="91467" marT="45733" marB="45733"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marL="91467" marR="91467" marT="45733" marB="45733" anchor="ctr">
                    <a:solidFill>
                      <a:schemeClr val="bg1"/>
                    </a:solidFill>
                  </a:tcPr>
                </a:tc>
                <a:extLst>
                  <a:ext uri="{0D108BD9-81ED-4DB2-BD59-A6C34878D82A}">
                    <a16:rowId xmlns:a16="http://schemas.microsoft.com/office/drawing/2014/main" val="1970554408"/>
                  </a:ext>
                </a:extLst>
              </a:tr>
            </a:tbl>
          </a:graphicData>
        </a:graphic>
      </p:graphicFrame>
      <p:sp>
        <p:nvSpPr>
          <p:cNvPr id="42" name="Dikdörtgen 41"/>
          <p:cNvSpPr/>
          <p:nvPr/>
        </p:nvSpPr>
        <p:spPr>
          <a:xfrm>
            <a:off x="11069895" y="4981546"/>
            <a:ext cx="537950" cy="602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43" name="Dikdörtgen 42"/>
          <p:cNvSpPr/>
          <p:nvPr/>
        </p:nvSpPr>
        <p:spPr>
          <a:xfrm>
            <a:off x="9662905" y="1012571"/>
            <a:ext cx="552624" cy="881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4" name="Dikdörtgen 43"/>
          <p:cNvSpPr/>
          <p:nvPr/>
        </p:nvSpPr>
        <p:spPr>
          <a:xfrm>
            <a:off x="11036309" y="2076946"/>
            <a:ext cx="609943" cy="6388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6" name="Dikdörtgen 45"/>
          <p:cNvSpPr/>
          <p:nvPr/>
        </p:nvSpPr>
        <p:spPr>
          <a:xfrm>
            <a:off x="9624939" y="2088789"/>
            <a:ext cx="567487" cy="64132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21" name="Dikdörtgen 20"/>
          <p:cNvSpPr/>
          <p:nvPr/>
        </p:nvSpPr>
        <p:spPr>
          <a:xfrm>
            <a:off x="9727469" y="3092883"/>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26" name="Dikdörtgen 25"/>
          <p:cNvSpPr/>
          <p:nvPr/>
        </p:nvSpPr>
        <p:spPr>
          <a:xfrm>
            <a:off x="9698302" y="4984830"/>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36" name="Dikdörtgen 35"/>
          <p:cNvSpPr/>
          <p:nvPr/>
        </p:nvSpPr>
        <p:spPr>
          <a:xfrm>
            <a:off x="9690874" y="5903329"/>
            <a:ext cx="552624" cy="61774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47" name="Dikdörtgen 46"/>
          <p:cNvSpPr/>
          <p:nvPr/>
        </p:nvSpPr>
        <p:spPr>
          <a:xfrm>
            <a:off x="11078380" y="5918542"/>
            <a:ext cx="537950" cy="602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2" name="Dikdörtgen 1"/>
          <p:cNvSpPr/>
          <p:nvPr/>
        </p:nvSpPr>
        <p:spPr>
          <a:xfrm>
            <a:off x="7373257" y="29047"/>
            <a:ext cx="4813651" cy="7257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4000" dirty="0" smtClean="0"/>
              <a:t>Doğru cevabı tıklayınız</a:t>
            </a:r>
            <a:endParaRPr lang="tr-TR" sz="4000" dirty="0"/>
          </a:p>
        </p:txBody>
      </p:sp>
    </p:spTree>
    <p:extLst>
      <p:ext uri="{BB962C8B-B14F-4D97-AF65-F5344CB8AC3E}">
        <p14:creationId xmlns:p14="http://schemas.microsoft.com/office/powerpoint/2010/main" val="118343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remove"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1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subTnLst>
                                    <p:audio>
                                      <p:cMediaNode>
                                        <p:cTn display="0" masterRel="sameClick">
                                          <p:stCondLst>
                                            <p:cond evt="begin" delay="0">
                                              <p:tn val="1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24"/>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remove"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subTnLst>
                                    <p:audio>
                                      <p:cMediaNode>
                                        <p:cTn display="0" masterRel="sameClick">
                                          <p:stCondLst>
                                            <p:cond evt="begin" delay="0">
                                              <p:tn val="23"/>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remove"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subTnLst>
                                    <p:audio>
                                      <p:cMediaNode>
                                        <p:cTn display="0" masterRel="sameClick">
                                          <p:stCondLst>
                                            <p:cond evt="begin" delay="0">
                                              <p:tn val="29"/>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29"/>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subTnLst>
                                    <p:audio>
                                      <p:cMediaNode>
                                        <p:cTn display="0" masterRel="sameClick">
                                          <p:stCondLst>
                                            <p:cond evt="begin" delay="0">
                                              <p:tn val="35"/>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0"/>
                  </p:tgtEl>
                </p:cond>
              </p:nextCondLst>
            </p:seq>
            <p:seq concurrent="1" nextAc="seek">
              <p:cTn id="38" restart="whenNotActive" fill="hold" evtFilter="cancelBubble" nodeType="interactiveSeq">
                <p:stCondLst>
                  <p:cond evt="onClick" delay="0">
                    <p:tgtEl>
                      <p:spTgt spid="3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subTnLst>
                                    <p:audio>
                                      <p:cMediaNode>
                                        <p:cTn display="0" masterRel="sameClick">
                                          <p:stCondLst>
                                            <p:cond evt="begin" delay="0">
                                              <p:tn val="4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4"/>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remove"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subTnLst>
                                    <p:audio>
                                      <p:cMediaNode>
                                        <p:cTn display="0" masterRel="sameClick">
                                          <p:stCondLst>
                                            <p:cond evt="begin" delay="0">
                                              <p:tn val="47"/>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35"/>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p:stCondLst>
                        <p:cond delay="0"/>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subTnLst>
                                    <p:audio>
                                      <p:cMediaNode>
                                        <p:cTn display="0" masterRel="sameClick">
                                          <p:stCondLst>
                                            <p:cond evt="begin" delay="0">
                                              <p:tn val="53"/>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10" presetClass="entr" presetSubtype="0" fill="remove" grpId="0" nodeType="clickEffect">
                                  <p:stCondLst>
                                    <p:cond delay="0"/>
                                  </p:stCondLst>
                                  <p:childTnLst>
                                    <p:set>
                                      <p:cBhvr>
                                        <p:cTn id="60" dur="1" fill="hold">
                                          <p:stCondLst>
                                            <p:cond delay="0"/>
                                          </p:stCondLst>
                                        </p:cTn>
                                        <p:tgtEl>
                                          <p:spTgt spid="47"/>
                                        </p:tgtEl>
                                        <p:attrNameLst>
                                          <p:attrName>style.visibility</p:attrName>
                                        </p:attrNameLst>
                                      </p:cBhvr>
                                      <p:to>
                                        <p:strVal val="visible"/>
                                      </p:to>
                                    </p:set>
                                    <p:animEffect transition="in" filter="fade">
                                      <p:cBhvr>
                                        <p:cTn id="61" dur="500"/>
                                        <p:tgtEl>
                                          <p:spTgt spid="47"/>
                                        </p:tgtEl>
                                      </p:cBhvr>
                                    </p:animEffect>
                                  </p:childTnLst>
                                  <p:subTnLst>
                                    <p:audio>
                                      <p:cMediaNode>
                                        <p:cTn display="0" masterRel="sameClick">
                                          <p:stCondLst>
                                            <p:cond evt="begin" delay="0">
                                              <p:tn val="59"/>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0"/>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0" presetClass="entr" presetSubtype="0" fill="remove"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subTnLst>
                                    <p:audio>
                                      <p:cMediaNode>
                                        <p:cTn display="0" masterRel="sameClick">
                                          <p:stCondLst>
                                            <p:cond evt="begin" delay="0">
                                              <p:tn val="65"/>
                                            </p:cond>
                                          </p:stCondLst>
                                          <p:endCondLst>
                                            <p:cond evt="onStopAudio" delay="0">
                                              <p:tgtEl>
                                                <p:sldTgt/>
                                              </p:tgtEl>
                                            </p:cond>
                                          </p:endCondLst>
                                        </p:cTn>
                                        <p:tgtEl>
                                          <p:sndTgt r:embed="rId4" name="Üzgünüm Yanlış Cevap ( (online-audio-converter.com).wav"/>
                                        </p:tgtEl>
                                      </p:cMediaNode>
                                    </p:audio>
                                  </p:sub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20"/>
                    </p:tgtEl>
                  </p:cond>
                </p:stCondLst>
                <p:endSync evt="end" delay="0">
                  <p:rtn val="all"/>
                </p:endSync>
                <p:childTnLst>
                  <p:par>
                    <p:cTn id="69" fill="hold">
                      <p:stCondLst>
                        <p:cond delay="0"/>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subTnLst>
                                    <p:audio>
                                      <p:cMediaNode>
                                        <p:cTn display="0" masterRel="sameClick">
                                          <p:stCondLst>
                                            <p:cond evt="begin" delay="0">
                                              <p:tn val="71"/>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20"/>
                  </p:tgtEl>
                </p:cond>
              </p:nextCondLst>
            </p:seq>
          </p:childTnLst>
        </p:cTn>
      </p:par>
    </p:tnLst>
    <p:bldLst>
      <p:bldP spid="15" grpId="0" animBg="1"/>
      <p:bldP spid="31" grpId="0" animBg="1"/>
      <p:bldP spid="32" grpId="0" animBg="1"/>
      <p:bldP spid="37" grpId="0" animBg="1"/>
      <p:bldP spid="42" grpId="0" animBg="1"/>
      <p:bldP spid="43" grpId="0" animBg="1"/>
      <p:bldP spid="44" grpId="0" animBg="1"/>
      <p:bldP spid="46" grpId="0" animBg="1"/>
      <p:bldP spid="21" grpId="0" animBg="1"/>
      <p:bldP spid="26" grpId="0" animBg="1"/>
      <p:bldP spid="36" grpId="0" animBg="1"/>
      <p:bldP spid="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1383" y="41564"/>
            <a:ext cx="10058399" cy="997528"/>
          </a:xfrm>
        </p:spPr>
        <p:style>
          <a:lnRef idx="0">
            <a:schemeClr val="accent1"/>
          </a:lnRef>
          <a:fillRef idx="3">
            <a:schemeClr val="accent1"/>
          </a:fillRef>
          <a:effectRef idx="3">
            <a:schemeClr val="accent1"/>
          </a:effectRef>
          <a:fontRef idx="minor">
            <a:schemeClr val="lt1"/>
          </a:fontRef>
        </p:style>
        <p:txBody>
          <a:bodyPr>
            <a:noAutofit/>
          </a:bodyPr>
          <a:lstStyle/>
          <a:p>
            <a:pPr algn="ctr"/>
            <a:r>
              <a:rPr lang="tr-TR" sz="5400" dirty="0">
                <a:solidFill>
                  <a:schemeClr val="bg1"/>
                </a:solidFill>
              </a:rPr>
              <a:t>5.1.2. </a:t>
            </a:r>
            <a:r>
              <a:rPr lang="tr-TR" sz="5400" dirty="0" smtClean="0">
                <a:solidFill>
                  <a:schemeClr val="bg1"/>
                </a:solidFill>
              </a:rPr>
              <a:t>ALLAH (C. C.) YARADANDIR</a:t>
            </a:r>
            <a:endParaRPr lang="tr-TR" sz="5400" dirty="0">
              <a:solidFill>
                <a:schemeClr val="bg1"/>
              </a:solidFill>
            </a:endParaRPr>
          </a:p>
        </p:txBody>
      </p:sp>
      <p:sp>
        <p:nvSpPr>
          <p:cNvPr id="3" name="İçerik Yer Tutucusu 2"/>
          <p:cNvSpPr>
            <a:spLocks noGrp="1"/>
          </p:cNvSpPr>
          <p:nvPr>
            <p:ph idx="1"/>
          </p:nvPr>
        </p:nvSpPr>
        <p:spPr>
          <a:xfrm>
            <a:off x="277092" y="1177637"/>
            <a:ext cx="11416144" cy="457199"/>
          </a:xfrm>
        </p:spPr>
        <p:style>
          <a:lnRef idx="1">
            <a:schemeClr val="accent2"/>
          </a:lnRef>
          <a:fillRef idx="2">
            <a:schemeClr val="accent2"/>
          </a:fillRef>
          <a:effectRef idx="1">
            <a:schemeClr val="accent2"/>
          </a:effectRef>
          <a:fontRef idx="minor">
            <a:schemeClr val="dk1"/>
          </a:fontRef>
        </p:style>
        <p:txBody>
          <a:bodyPr anchor="t">
            <a:noAutofit/>
          </a:bodyPr>
          <a:lstStyle/>
          <a:p>
            <a:pPr marL="0" indent="0">
              <a:buNone/>
            </a:pPr>
            <a:r>
              <a:rPr lang="tr-TR" u="sng" dirty="0" smtClean="0"/>
              <a:t>Kazanım </a:t>
            </a:r>
            <a:r>
              <a:rPr lang="tr-TR" dirty="0" smtClean="0"/>
              <a:t>: 5.1.2. </a:t>
            </a:r>
            <a:r>
              <a:rPr lang="tr-TR" dirty="0"/>
              <a:t>Allah’ın (C. C.) her şeyin yaratıcısı olduğunu fark eder.</a:t>
            </a:r>
          </a:p>
        </p:txBody>
      </p:sp>
      <p:sp>
        <p:nvSpPr>
          <p:cNvPr id="6" name="Dikdörtgen 5"/>
          <p:cNvSpPr/>
          <p:nvPr/>
        </p:nvSpPr>
        <p:spPr>
          <a:xfrm>
            <a:off x="7176653" y="1918853"/>
            <a:ext cx="4627417" cy="144087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smtClean="0"/>
              <a:t>Hiç resim sergisine gezmeye gittiniz mi?</a:t>
            </a:r>
            <a:endParaRPr lang="tr-TR" sz="3600" dirty="0"/>
          </a:p>
        </p:txBody>
      </p:sp>
      <p:sp>
        <p:nvSpPr>
          <p:cNvPr id="9" name="Dikdörtgen 8"/>
          <p:cNvSpPr/>
          <p:nvPr/>
        </p:nvSpPr>
        <p:spPr>
          <a:xfrm>
            <a:off x="7176653" y="5084618"/>
            <a:ext cx="4627417" cy="1440873"/>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600" dirty="0" smtClean="0"/>
              <a:t>Bu sergide dikkatinizi neler çekmektedir?</a:t>
            </a:r>
            <a:endParaRPr lang="tr-TR" sz="3600" dirty="0"/>
          </a:p>
        </p:txBody>
      </p:sp>
      <p:sp>
        <p:nvSpPr>
          <p:cNvPr id="4" name="Aşağı Ok 3"/>
          <p:cNvSpPr/>
          <p:nvPr/>
        </p:nvSpPr>
        <p:spPr>
          <a:xfrm>
            <a:off x="9185564" y="3477492"/>
            <a:ext cx="498763" cy="141316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tr-TR"/>
          </a:p>
        </p:txBody>
      </p:sp>
      <p:pic>
        <p:nvPicPr>
          <p:cNvPr id="5" name="Resim 4"/>
          <p:cNvPicPr>
            <a:picLocks noChangeAspect="1"/>
          </p:cNvPicPr>
          <p:nvPr/>
        </p:nvPicPr>
        <p:blipFill>
          <a:blip r:embed="rId2"/>
          <a:stretch>
            <a:fillRect/>
          </a:stretch>
        </p:blipFill>
        <p:spPr>
          <a:xfrm>
            <a:off x="0" y="1918853"/>
            <a:ext cx="6991740" cy="4274129"/>
          </a:xfrm>
          <a:prstGeom prst="rect">
            <a:avLst/>
          </a:prstGeom>
          <a:ln>
            <a:noFill/>
          </a:ln>
          <a:effectLst>
            <a:softEdge rad="112500"/>
          </a:effectLst>
        </p:spPr>
      </p:pic>
    </p:spTree>
    <p:extLst>
      <p:ext uri="{BB962C8B-B14F-4D97-AF65-F5344CB8AC3E}">
        <p14:creationId xmlns:p14="http://schemas.microsoft.com/office/powerpoint/2010/main" val="356847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par>
                                <p:cTn id="22" presetID="2" presetClass="entr" presetSubtype="4" fill="hold" grpId="0" nodeType="withEffect">
                                  <p:stCondLst>
                                    <p:cond delay="5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9" y="0"/>
            <a:ext cx="5281454" cy="3516086"/>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8083" y="3475776"/>
            <a:ext cx="3673917" cy="2980059"/>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4123" y="3516086"/>
            <a:ext cx="3747444" cy="3032222"/>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59" y="3475776"/>
            <a:ext cx="4871301" cy="3072532"/>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662" y="-14918"/>
            <a:ext cx="5205809" cy="3470539"/>
          </a:xfrm>
          <a:prstGeom prst="rect">
            <a:avLst/>
          </a:prstGeom>
        </p:spPr>
      </p:pic>
    </p:spTree>
    <p:extLst>
      <p:ext uri="{BB962C8B-B14F-4D97-AF65-F5344CB8AC3E}">
        <p14:creationId xmlns:p14="http://schemas.microsoft.com/office/powerpoint/2010/main" val="20853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nodeType="withEffect">
                                  <p:stCondLst>
                                    <p:cond delay="30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par>
                                <p:cTn id="29" presetID="31" presetClass="entr" presetSubtype="0" fill="hold" nodeType="withEffect">
                                  <p:stCondLst>
                                    <p:cond delay="420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97829" y="2393611"/>
            <a:ext cx="7445826" cy="814047"/>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tr-TR" dirty="0" smtClean="0"/>
              <a:t>“Bütün bunlar nasıl var olmuştur?” </a:t>
            </a:r>
            <a:endParaRPr lang="tr-TR" dirty="0"/>
          </a:p>
        </p:txBody>
      </p:sp>
      <p:sp>
        <p:nvSpPr>
          <p:cNvPr id="3" name="İçerik Yer Tutucusu 2"/>
          <p:cNvSpPr>
            <a:spLocks noGrp="1"/>
          </p:cNvSpPr>
          <p:nvPr>
            <p:ph idx="1"/>
          </p:nvPr>
        </p:nvSpPr>
        <p:spPr>
          <a:xfrm>
            <a:off x="533399" y="145142"/>
            <a:ext cx="11310256" cy="1962603"/>
          </a:xfrm>
        </p:spPr>
        <p:style>
          <a:lnRef idx="1">
            <a:schemeClr val="accent2"/>
          </a:lnRef>
          <a:fillRef idx="2">
            <a:schemeClr val="accent2"/>
          </a:fillRef>
          <a:effectRef idx="1">
            <a:schemeClr val="accent2"/>
          </a:effectRef>
          <a:fontRef idx="minor">
            <a:schemeClr val="dk1"/>
          </a:fontRef>
        </p:style>
        <p:txBody>
          <a:bodyPr>
            <a:normAutofit lnSpcReduction="10000"/>
          </a:bodyPr>
          <a:lstStyle/>
          <a:p>
            <a:pPr marL="0" indent="0" algn="just">
              <a:lnSpc>
                <a:spcPct val="150000"/>
              </a:lnSpc>
              <a:buNone/>
            </a:pPr>
            <a:r>
              <a:rPr lang="tr-TR" dirty="0" smtClean="0"/>
              <a:t>Güneş’in, Ay’ın, yıldızların, denizlerin, dağların, ağaçların, hayvanların ve tabii ki biz insanların mükemmel bir şekilde yaratıldığını görürüz. Sonra aklımıza şu sorular gelir: </a:t>
            </a:r>
            <a:endParaRPr lang="tr-TR" dirty="0"/>
          </a:p>
        </p:txBody>
      </p:sp>
      <p:sp>
        <p:nvSpPr>
          <p:cNvPr id="4" name="Unvan 1"/>
          <p:cNvSpPr txBox="1">
            <a:spLocks/>
          </p:cNvSpPr>
          <p:nvPr/>
        </p:nvSpPr>
        <p:spPr>
          <a:xfrm>
            <a:off x="4397828" y="5953359"/>
            <a:ext cx="7445826" cy="81404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t>Sorularına nasıl cevap verebiliriz?</a:t>
            </a:r>
            <a:endParaRPr lang="tr-TR" dirty="0"/>
          </a:p>
        </p:txBody>
      </p:sp>
      <p:sp>
        <p:nvSpPr>
          <p:cNvPr id="5" name="Unvan 1"/>
          <p:cNvSpPr txBox="1">
            <a:spLocks/>
          </p:cNvSpPr>
          <p:nvPr/>
        </p:nvSpPr>
        <p:spPr>
          <a:xfrm>
            <a:off x="4397828" y="3464495"/>
            <a:ext cx="7445825" cy="113211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t>“Evrendeki bu varlıklar kendi kendine var olabilir mi?”</a:t>
            </a:r>
            <a:endParaRPr lang="tr-TR" dirty="0"/>
          </a:p>
        </p:txBody>
      </p:sp>
      <p:sp>
        <p:nvSpPr>
          <p:cNvPr id="6" name="Aşağı Ok 5"/>
          <p:cNvSpPr/>
          <p:nvPr/>
        </p:nvSpPr>
        <p:spPr>
          <a:xfrm rot="10800000">
            <a:off x="6995886" y="478578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7" name="Resim 6"/>
          <p:cNvPicPr>
            <a:picLocks noChangeAspect="1"/>
          </p:cNvPicPr>
          <p:nvPr/>
        </p:nvPicPr>
        <p:blipFill>
          <a:blip r:embed="rId2"/>
          <a:stretch>
            <a:fillRect/>
          </a:stretch>
        </p:blipFill>
        <p:spPr>
          <a:xfrm>
            <a:off x="123961" y="2616088"/>
            <a:ext cx="3981525" cy="3784711"/>
          </a:xfrm>
          <a:prstGeom prst="rect">
            <a:avLst/>
          </a:prstGeom>
        </p:spPr>
      </p:pic>
    </p:spTree>
    <p:extLst>
      <p:ext uri="{BB962C8B-B14F-4D97-AF65-F5344CB8AC3E}">
        <p14:creationId xmlns:p14="http://schemas.microsoft.com/office/powerpoint/2010/main" val="83695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ppt_x"/>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animBg="1"/>
      <p:bldP spid="3" grpId="0" uiExpand="1" build="p" animBg="1"/>
      <p:bldP spid="4" grpId="0" uiExpand="1" animBg="1"/>
      <p:bldP spid="5" grpId="0" uiExpand="1" animBg="1"/>
      <p:bldP spid="6"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62057" y="29030"/>
            <a:ext cx="5036456" cy="595087"/>
          </a:xfrm>
        </p:spPr>
        <p:style>
          <a:lnRef idx="0">
            <a:schemeClr val="accent1"/>
          </a:lnRef>
          <a:fillRef idx="3">
            <a:schemeClr val="accent1"/>
          </a:fillRef>
          <a:effectRef idx="3">
            <a:schemeClr val="accent1"/>
          </a:effectRef>
          <a:fontRef idx="minor">
            <a:schemeClr val="lt1"/>
          </a:fontRef>
        </p:style>
        <p:txBody>
          <a:bodyPr>
            <a:normAutofit/>
          </a:bodyPr>
          <a:lstStyle/>
          <a:p>
            <a:r>
              <a:rPr lang="tr-TR" sz="3600" dirty="0" smtClean="0"/>
              <a:t>Parçaya göre işaretleyelim</a:t>
            </a:r>
            <a:endParaRPr lang="tr-TR" sz="3600" dirty="0"/>
          </a:p>
        </p:txBody>
      </p:sp>
      <p:sp>
        <p:nvSpPr>
          <p:cNvPr id="3" name="Dikdörtgen 2"/>
          <p:cNvSpPr/>
          <p:nvPr/>
        </p:nvSpPr>
        <p:spPr>
          <a:xfrm>
            <a:off x="101601" y="1044860"/>
            <a:ext cx="4637318" cy="54430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100" dirty="0"/>
              <a:t>Evrene baktığımız zaman </a:t>
            </a:r>
            <a:r>
              <a:rPr lang="tr-TR" sz="2400" dirty="0" smtClean="0"/>
              <a:t>evrendeki her şeyin bir yaratıcısı olduğu sonucuna ulaşırız. İşte o yaratıcı, yarattıklarına benzemeyen ve her şeyden üstün olan Yüce Allah’tır. Allah’ın (</a:t>
            </a:r>
            <a:r>
              <a:rPr lang="tr-TR" sz="2400" dirty="0" err="1" smtClean="0"/>
              <a:t>c.c</a:t>
            </a:r>
            <a:r>
              <a:rPr lang="tr-TR" sz="2400" dirty="0" smtClean="0"/>
              <a:t>.) her şeyi yarattığını Kur’an-ı Kerim bizlere şöyle anlatır: </a:t>
            </a:r>
            <a:r>
              <a:rPr lang="tr-TR" sz="2400" b="1" dirty="0" smtClean="0"/>
              <a:t>“Allah her şeyin yaratıcısıdır ve her şeyi koruyup yöneten de O’dur.” </a:t>
            </a:r>
            <a:r>
              <a:rPr lang="tr-TR" sz="2400" dirty="0" smtClean="0"/>
              <a:t>Ayrıca Yüce Allah, </a:t>
            </a:r>
            <a:r>
              <a:rPr lang="tr-TR" sz="2400" b="1" dirty="0" smtClean="0"/>
              <a:t>“O, yeryüzünde olanların hepsini sizin için yaratan, sonra göğe yönelip onları yedi gök halinde düzenleyendir.” </a:t>
            </a:r>
            <a:r>
              <a:rPr lang="tr-TR" sz="2400" dirty="0" smtClean="0"/>
              <a:t>ayetiyle her şeyin yaratıcısı olduğunu bildirir. </a:t>
            </a:r>
            <a:endParaRPr lang="tr-TR" sz="2100" dirty="0"/>
          </a:p>
        </p:txBody>
      </p:sp>
      <p:sp>
        <p:nvSpPr>
          <p:cNvPr id="4" name="Yukarı Bükülü Ok 3"/>
          <p:cNvSpPr/>
          <p:nvPr/>
        </p:nvSpPr>
        <p:spPr>
          <a:xfrm rot="10800000">
            <a:off x="2177142" y="174171"/>
            <a:ext cx="4354289" cy="714928"/>
          </a:xfrm>
          <a:prstGeom prst="bent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tr-TR"/>
          </a:p>
        </p:txBody>
      </p:sp>
      <p:sp>
        <p:nvSpPr>
          <p:cNvPr id="5" name="Dikdörtgen 4"/>
          <p:cNvSpPr/>
          <p:nvPr/>
        </p:nvSpPr>
        <p:spPr>
          <a:xfrm>
            <a:off x="4789715" y="1045029"/>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000" dirty="0" smtClean="0"/>
              <a:t>1. Evrende nazı şeyler kendiliğinden olmuştur.. </a:t>
            </a:r>
            <a:endParaRPr lang="tr-TR" sz="2000" dirty="0"/>
          </a:p>
        </p:txBody>
      </p:sp>
      <p:sp>
        <p:nvSpPr>
          <p:cNvPr id="6" name="Dikdörtgen 5"/>
          <p:cNvSpPr/>
          <p:nvPr/>
        </p:nvSpPr>
        <p:spPr>
          <a:xfrm>
            <a:off x="4789715" y="1930401"/>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dirty="0" smtClean="0"/>
              <a:t>2. Evrendeki her şeyin yaratıcısı Allah’tır. </a:t>
            </a:r>
            <a:endParaRPr lang="tr-TR" dirty="0"/>
          </a:p>
        </p:txBody>
      </p:sp>
      <p:sp>
        <p:nvSpPr>
          <p:cNvPr id="7" name="Dikdörtgen 6"/>
          <p:cNvSpPr/>
          <p:nvPr/>
        </p:nvSpPr>
        <p:spPr>
          <a:xfrm>
            <a:off x="4789715" y="2815773"/>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400" dirty="0" smtClean="0"/>
              <a:t>3.  Allah  her şeyi yönetendir.</a:t>
            </a:r>
            <a:endParaRPr lang="tr-TR" sz="2400" dirty="0"/>
          </a:p>
        </p:txBody>
      </p:sp>
      <p:sp>
        <p:nvSpPr>
          <p:cNvPr id="17" name="Dikdörtgen 16"/>
          <p:cNvSpPr/>
          <p:nvPr/>
        </p:nvSpPr>
        <p:spPr>
          <a:xfrm>
            <a:off x="4782461" y="3795486"/>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000" dirty="0" smtClean="0"/>
              <a:t>4. Hiçbir şey kendiliğinden, tesadüfen </a:t>
            </a:r>
          </a:p>
          <a:p>
            <a:pPr algn="just"/>
            <a:r>
              <a:rPr lang="tr-TR" sz="2000" dirty="0" smtClean="0"/>
              <a:t>olması mümkün değildir.</a:t>
            </a:r>
            <a:endParaRPr lang="tr-TR" sz="2000" dirty="0"/>
          </a:p>
        </p:txBody>
      </p:sp>
      <p:sp>
        <p:nvSpPr>
          <p:cNvPr id="19" name="Dikdörtgen 18"/>
          <p:cNvSpPr/>
          <p:nvPr/>
        </p:nvSpPr>
        <p:spPr>
          <a:xfrm>
            <a:off x="4818749" y="4717121"/>
            <a:ext cx="7344230" cy="7292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400" dirty="0" smtClean="0"/>
              <a:t>5. Kur’an’da Allah’ın yaratması ile ilgi </a:t>
            </a:r>
          </a:p>
          <a:p>
            <a:pPr algn="just"/>
            <a:r>
              <a:rPr lang="tr-TR" sz="2400" dirty="0" smtClean="0"/>
              <a:t>ayetler yoktur.</a:t>
            </a:r>
          </a:p>
        </p:txBody>
      </p:sp>
      <p:sp>
        <p:nvSpPr>
          <p:cNvPr id="20" name="Dikdörtgen 19"/>
          <p:cNvSpPr/>
          <p:nvPr/>
        </p:nvSpPr>
        <p:spPr>
          <a:xfrm>
            <a:off x="4789721" y="5704124"/>
            <a:ext cx="734423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tr-TR" sz="2000" dirty="0" smtClean="0"/>
              <a:t>6. Allah yaratıklarına benzemeyen </a:t>
            </a:r>
          </a:p>
          <a:p>
            <a:r>
              <a:rPr lang="tr-TR" sz="2000" dirty="0" smtClean="0"/>
              <a:t>her şeyden üstündür.</a:t>
            </a:r>
            <a:endParaRPr lang="tr-TR" sz="2000" dirty="0"/>
          </a:p>
        </p:txBody>
      </p:sp>
      <p:graphicFrame>
        <p:nvGraphicFramePr>
          <p:cNvPr id="46" name="Tablo 45"/>
          <p:cNvGraphicFramePr>
            <a:graphicFrameLocks noGrp="1"/>
          </p:cNvGraphicFramePr>
          <p:nvPr>
            <p:extLst/>
          </p:nvPr>
        </p:nvGraphicFramePr>
        <p:xfrm>
          <a:off x="9677395" y="1058459"/>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7" name="Tablo 46"/>
          <p:cNvGraphicFramePr>
            <a:graphicFrameLocks noGrp="1"/>
          </p:cNvGraphicFramePr>
          <p:nvPr>
            <p:extLst/>
          </p:nvPr>
        </p:nvGraphicFramePr>
        <p:xfrm>
          <a:off x="11043555" y="1058277"/>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8" name="Tablo 47"/>
          <p:cNvGraphicFramePr>
            <a:graphicFrameLocks noGrp="1"/>
          </p:cNvGraphicFramePr>
          <p:nvPr>
            <p:extLst/>
          </p:nvPr>
        </p:nvGraphicFramePr>
        <p:xfrm>
          <a:off x="9677395" y="1937667"/>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49" name="Tablo 48"/>
          <p:cNvGraphicFramePr>
            <a:graphicFrameLocks noGrp="1"/>
          </p:cNvGraphicFramePr>
          <p:nvPr>
            <p:extLst/>
          </p:nvPr>
        </p:nvGraphicFramePr>
        <p:xfrm>
          <a:off x="11043555" y="1937485"/>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0" name="Tablo 49"/>
          <p:cNvGraphicFramePr>
            <a:graphicFrameLocks noGrp="1"/>
          </p:cNvGraphicFramePr>
          <p:nvPr>
            <p:extLst/>
          </p:nvPr>
        </p:nvGraphicFramePr>
        <p:xfrm>
          <a:off x="9677395" y="2829385"/>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1" name="Tablo 50"/>
          <p:cNvGraphicFramePr>
            <a:graphicFrameLocks noGrp="1"/>
          </p:cNvGraphicFramePr>
          <p:nvPr>
            <p:extLst/>
          </p:nvPr>
        </p:nvGraphicFramePr>
        <p:xfrm>
          <a:off x="11043555" y="2829203"/>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2" name="Tablo 51"/>
          <p:cNvGraphicFramePr>
            <a:graphicFrameLocks noGrp="1"/>
          </p:cNvGraphicFramePr>
          <p:nvPr>
            <p:extLst/>
          </p:nvPr>
        </p:nvGraphicFramePr>
        <p:xfrm>
          <a:off x="9713683" y="3809099"/>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3" name="Tablo 52"/>
          <p:cNvGraphicFramePr>
            <a:graphicFrameLocks noGrp="1"/>
          </p:cNvGraphicFramePr>
          <p:nvPr>
            <p:extLst/>
          </p:nvPr>
        </p:nvGraphicFramePr>
        <p:xfrm>
          <a:off x="11079843" y="3808917"/>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4" name="Tablo 53"/>
          <p:cNvGraphicFramePr>
            <a:graphicFrameLocks noGrp="1"/>
          </p:cNvGraphicFramePr>
          <p:nvPr>
            <p:extLst/>
          </p:nvPr>
        </p:nvGraphicFramePr>
        <p:xfrm>
          <a:off x="9706429" y="4712417"/>
          <a:ext cx="1090390" cy="732831"/>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7328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5" name="Tablo 54"/>
          <p:cNvGraphicFramePr>
            <a:graphicFrameLocks noGrp="1"/>
          </p:cNvGraphicFramePr>
          <p:nvPr>
            <p:extLst/>
          </p:nvPr>
        </p:nvGraphicFramePr>
        <p:xfrm>
          <a:off x="11072589" y="4713219"/>
          <a:ext cx="1090390" cy="726821"/>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7268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6" name="Tablo 55"/>
          <p:cNvGraphicFramePr>
            <a:graphicFrameLocks noGrp="1"/>
          </p:cNvGraphicFramePr>
          <p:nvPr>
            <p:extLst/>
          </p:nvPr>
        </p:nvGraphicFramePr>
        <p:xfrm>
          <a:off x="9684661" y="5724982"/>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00B05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D</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graphicFrame>
        <p:nvGraphicFramePr>
          <p:cNvPr id="57" name="Tablo 56"/>
          <p:cNvGraphicFramePr>
            <a:graphicFrameLocks noGrp="1"/>
          </p:cNvGraphicFramePr>
          <p:nvPr>
            <p:extLst/>
          </p:nvPr>
        </p:nvGraphicFramePr>
        <p:xfrm>
          <a:off x="11050821" y="5724800"/>
          <a:ext cx="1090390" cy="596170"/>
        </p:xfrm>
        <a:graphic>
          <a:graphicData uri="http://schemas.openxmlformats.org/drawingml/2006/table">
            <a:tbl>
              <a:tblPr firstRow="1" bandRow="1">
                <a:tableStyleId>{E8B1032C-EA38-4F05-BA0D-38AFFFC7BED3}</a:tableStyleId>
              </a:tblPr>
              <a:tblGrid>
                <a:gridCol w="545195">
                  <a:extLst>
                    <a:ext uri="{9D8B030D-6E8A-4147-A177-3AD203B41FA5}">
                      <a16:colId xmlns:a16="http://schemas.microsoft.com/office/drawing/2014/main" val="3679577254"/>
                    </a:ext>
                  </a:extLst>
                </a:gridCol>
                <a:gridCol w="545195">
                  <a:extLst>
                    <a:ext uri="{9D8B030D-6E8A-4147-A177-3AD203B41FA5}">
                      <a16:colId xmlns:a16="http://schemas.microsoft.com/office/drawing/2014/main" val="1375800293"/>
                    </a:ext>
                  </a:extLst>
                </a:gridCol>
              </a:tblGrid>
              <a:tr h="5961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3200" b="0" i="0" dirty="0" smtClean="0">
                        <a:solidFill>
                          <a:srgbClr val="FF0000"/>
                        </a:solidFill>
                        <a:effectLst/>
                        <a:latin typeface="Segoe UI Light" panose="020B0502040204020203" pitchFamily="34" charset="0"/>
                      </a:endParaRPr>
                    </a:p>
                  </a:txBody>
                  <a:tcPr anchor="ctr">
                    <a:solidFill>
                      <a:schemeClr val="bg1"/>
                    </a:solidFill>
                  </a:tcPr>
                </a:tc>
                <a:tc>
                  <a:txBody>
                    <a:bodyPr/>
                    <a:lstStyle/>
                    <a:p>
                      <a:pPr algn="ctr"/>
                      <a:r>
                        <a:rPr lang="tr-TR" sz="3200" b="0" dirty="0" smtClean="0">
                          <a:ln w="28575">
                            <a:solidFill>
                              <a:schemeClr val="tx1">
                                <a:lumMod val="95000"/>
                                <a:lumOff val="5000"/>
                              </a:schemeClr>
                            </a:solidFill>
                          </a:ln>
                          <a:latin typeface="Articulate Light" panose="02000503040000020004" pitchFamily="2" charset="0"/>
                        </a:rPr>
                        <a:t>Y</a:t>
                      </a:r>
                      <a:endParaRPr lang="tr-TR" sz="3200" b="0" dirty="0">
                        <a:ln w="28575">
                          <a:solidFill>
                            <a:schemeClr val="tx1">
                              <a:lumMod val="95000"/>
                              <a:lumOff val="5000"/>
                            </a:schemeClr>
                          </a:solidFill>
                        </a:ln>
                        <a:solidFill>
                          <a:sysClr val="windowText" lastClr="000000"/>
                        </a:solidFill>
                        <a:latin typeface="Articulate Light" panose="02000503040000020004" pitchFamily="2" charset="0"/>
                      </a:endParaRPr>
                    </a:p>
                  </a:txBody>
                  <a:tcPr anchor="ctr">
                    <a:solidFill>
                      <a:schemeClr val="bg1"/>
                    </a:solidFill>
                  </a:tcPr>
                </a:tc>
                <a:extLst>
                  <a:ext uri="{0D108BD9-81ED-4DB2-BD59-A6C34878D82A}">
                    <a16:rowId xmlns:a16="http://schemas.microsoft.com/office/drawing/2014/main" val="1970554408"/>
                  </a:ext>
                </a:extLst>
              </a:tr>
            </a:tbl>
          </a:graphicData>
        </a:graphic>
      </p:graphicFrame>
      <p:sp>
        <p:nvSpPr>
          <p:cNvPr id="59" name="Dikdörtgen 58"/>
          <p:cNvSpPr/>
          <p:nvPr/>
        </p:nvSpPr>
        <p:spPr>
          <a:xfrm>
            <a:off x="11043554" y="1058459"/>
            <a:ext cx="552461" cy="577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0" name="Dikdörtgen 59"/>
          <p:cNvSpPr/>
          <p:nvPr/>
        </p:nvSpPr>
        <p:spPr>
          <a:xfrm>
            <a:off x="9677395" y="1044861"/>
            <a:ext cx="537950" cy="6128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1" name="Dikdörtgen 60"/>
          <p:cNvSpPr/>
          <p:nvPr/>
        </p:nvSpPr>
        <p:spPr>
          <a:xfrm>
            <a:off x="9661965" y="1937484"/>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2" name="Dikdörtgen 61"/>
          <p:cNvSpPr/>
          <p:nvPr/>
        </p:nvSpPr>
        <p:spPr>
          <a:xfrm>
            <a:off x="11032676" y="1950895"/>
            <a:ext cx="537950" cy="5707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3" name="Dikdörtgen 62"/>
          <p:cNvSpPr/>
          <p:nvPr/>
        </p:nvSpPr>
        <p:spPr>
          <a:xfrm>
            <a:off x="11050800" y="2836450"/>
            <a:ext cx="537950" cy="588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5" name="Dikdörtgen 64"/>
          <p:cNvSpPr/>
          <p:nvPr/>
        </p:nvSpPr>
        <p:spPr>
          <a:xfrm>
            <a:off x="9670129" y="2814526"/>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6" name="Dikdörtgen 65"/>
          <p:cNvSpPr/>
          <p:nvPr/>
        </p:nvSpPr>
        <p:spPr>
          <a:xfrm>
            <a:off x="9713683" y="3801671"/>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67" name="Dikdörtgen 66"/>
          <p:cNvSpPr/>
          <p:nvPr/>
        </p:nvSpPr>
        <p:spPr>
          <a:xfrm>
            <a:off x="11072589" y="3801671"/>
            <a:ext cx="537950" cy="588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8" name="Dikdörtgen 67"/>
          <p:cNvSpPr/>
          <p:nvPr/>
        </p:nvSpPr>
        <p:spPr>
          <a:xfrm>
            <a:off x="9706429" y="4716938"/>
            <a:ext cx="537950" cy="6962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
        <p:nvSpPr>
          <p:cNvPr id="69" name="Dikdörtgen 68"/>
          <p:cNvSpPr/>
          <p:nvPr/>
        </p:nvSpPr>
        <p:spPr>
          <a:xfrm>
            <a:off x="11055356" y="4716938"/>
            <a:ext cx="552461" cy="7030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70" name="Dikdörtgen 69"/>
          <p:cNvSpPr/>
          <p:nvPr/>
        </p:nvSpPr>
        <p:spPr>
          <a:xfrm>
            <a:off x="9677395" y="5727433"/>
            <a:ext cx="552461" cy="59263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dirty="0">
                <a:solidFill>
                  <a:srgbClr val="00B050"/>
                </a:solidFill>
              </a:rPr>
              <a:t>✔</a:t>
            </a:r>
            <a:endParaRPr lang="tr-TR" sz="3600" dirty="0">
              <a:solidFill>
                <a:srgbClr val="00B050"/>
              </a:solidFill>
              <a:latin typeface="Segoe UI Light" panose="020B0502040204020203" pitchFamily="34" charset="0"/>
            </a:endParaRPr>
          </a:p>
        </p:txBody>
      </p:sp>
      <p:sp>
        <p:nvSpPr>
          <p:cNvPr id="71" name="Dikdörtgen 70"/>
          <p:cNvSpPr/>
          <p:nvPr/>
        </p:nvSpPr>
        <p:spPr>
          <a:xfrm>
            <a:off x="11062619" y="5708184"/>
            <a:ext cx="537950" cy="58892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defRPr/>
            </a:pPr>
            <a:r>
              <a:rPr lang="tr-TR" sz="3600" b="1" dirty="0" smtClean="0">
                <a:solidFill>
                  <a:srgbClr val="FF0000"/>
                </a:solidFill>
              </a:rPr>
              <a:t>X</a:t>
            </a:r>
            <a:endParaRPr lang="tr-TR" sz="3600" b="1" dirty="0">
              <a:solidFill>
                <a:srgbClr val="FF0000"/>
              </a:solidFill>
              <a:latin typeface="Segoe UI Light" panose="020B0502040204020203" pitchFamily="34" charset="0"/>
            </a:endParaRPr>
          </a:p>
        </p:txBody>
      </p:sp>
    </p:spTree>
    <p:extLst>
      <p:ext uri="{BB962C8B-B14F-4D97-AF65-F5344CB8AC3E}">
        <p14:creationId xmlns:p14="http://schemas.microsoft.com/office/powerpoint/2010/main" val="399218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remove" grpId="0" nodeType="clickEffect">
                                  <p:stCondLst>
                                    <p:cond delay="10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childTnLst>
                                  <p:subTnLst>
                                    <p:audio>
                                      <p:cMediaNode>
                                        <p:cTn display="0" masterRel="sameClick">
                                          <p:stCondLst>
                                            <p:cond evt="begin" delay="0">
                                              <p:tn val="20"/>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6"/>
                  </p:tgtEl>
                </p:cond>
              </p:nextCondLst>
            </p:seq>
            <p:seq concurrent="1" nextAc="seek">
              <p:cTn id="23" restart="whenNotActive" fill="hold" evtFilter="cancelBubble" nodeType="interactiveSeq">
                <p:stCondLst>
                  <p:cond evt="onClick" delay="0">
                    <p:tgtEl>
                      <p:spTgt spid="47"/>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childTnLst>
                                  <p:subTnLst>
                                    <p:audio>
                                      <p:cMediaNode>
                                        <p:cTn display="0" masterRel="sameClick">
                                          <p:stCondLst>
                                            <p:cond evt="begin" delay="0">
                                              <p:tn val="26"/>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47"/>
                  </p:tgtEl>
                </p:cond>
              </p:nextCondLst>
            </p:seq>
            <p:seq concurrent="1" nextAc="seek">
              <p:cTn id="29" restart="whenNotActive" fill="hold" evtFilter="cancelBubble" nodeType="interactiveSeq">
                <p:stCondLst>
                  <p:cond evt="onClick" delay="0">
                    <p:tgtEl>
                      <p:spTgt spid="48"/>
                    </p:tgtEl>
                  </p:cond>
                </p:stCondLst>
                <p:endSync evt="end" delay="0">
                  <p:rtn val="all"/>
                </p:endSync>
                <p:childTnLst>
                  <p:par>
                    <p:cTn id="30" fill="hold">
                      <p:stCondLst>
                        <p:cond delay="0"/>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10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49"/>
                    </p:tgtEl>
                  </p:cond>
                </p:stCondLst>
                <p:endSync evt="end" delay="0">
                  <p:rtn val="all"/>
                </p:endSync>
                <p:childTnLst>
                  <p:par>
                    <p:cTn id="36" fill="hold">
                      <p:stCondLst>
                        <p:cond delay="0"/>
                      </p:stCondLst>
                      <p:childTnLst>
                        <p:par>
                          <p:cTn id="37" fill="hold">
                            <p:stCondLst>
                              <p:cond delay="0"/>
                            </p:stCondLst>
                            <p:childTnLst>
                              <p:par>
                                <p:cTn id="38" presetID="10" presetClass="entr" presetSubtype="0" fill="remove" grpId="0" nodeType="clickEffect">
                                  <p:stCondLst>
                                    <p:cond delay="10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childTnLst>
                                  <p:subTnLst>
                                    <p:audio>
                                      <p:cMediaNode>
                                        <p:cTn display="0" masterRel="sameClick">
                                          <p:stCondLst>
                                            <p:cond evt="begin" delay="0">
                                              <p:tn val="38"/>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49"/>
                  </p:tgtEl>
                </p:cond>
              </p:nextCondLst>
            </p:seq>
            <p:seq concurrent="1" nextAc="seek">
              <p:cTn id="41" restart="whenNotActive" fill="hold" evtFilter="cancelBubble" nodeType="interactiveSeq">
                <p:stCondLst>
                  <p:cond evt="onClick" delay="0">
                    <p:tgtEl>
                      <p:spTgt spid="50"/>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1000"/>
                                        <p:tgtEl>
                                          <p:spTgt spid="65"/>
                                        </p:tgtEl>
                                      </p:cBhvr>
                                    </p:animEffect>
                                  </p:childTnLst>
                                  <p:subTnLst>
                                    <p:audio>
                                      <p:cMediaNode>
                                        <p:cTn display="0" masterRel="sameClick">
                                          <p:stCondLst>
                                            <p:cond evt="begin" delay="0">
                                              <p:tn val="44"/>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0"/>
                  </p:tgtEl>
                </p:cond>
              </p:nextCondLst>
            </p:seq>
            <p:seq concurrent="1" nextAc="seek">
              <p:cTn id="47" restart="whenNotActive" fill="hold" evtFilter="cancelBubble" nodeType="interactiveSeq">
                <p:stCondLst>
                  <p:cond evt="onClick" delay="0">
                    <p:tgtEl>
                      <p:spTgt spid="51"/>
                    </p:tgtEl>
                  </p:cond>
                </p:stCondLst>
                <p:endSync evt="end" delay="0">
                  <p:rtn val="all"/>
                </p:endSync>
                <p:childTnLst>
                  <p:par>
                    <p:cTn id="48" fill="hold">
                      <p:stCondLst>
                        <p:cond delay="0"/>
                      </p:stCondLst>
                      <p:childTnLst>
                        <p:par>
                          <p:cTn id="49" fill="hold">
                            <p:stCondLst>
                              <p:cond delay="0"/>
                            </p:stCondLst>
                            <p:childTnLst>
                              <p:par>
                                <p:cTn id="50" presetID="10" presetClass="entr" presetSubtype="0" fill="remove" grpId="0" nodeType="clickEffect">
                                  <p:stCondLst>
                                    <p:cond delay="10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1000"/>
                                        <p:tgtEl>
                                          <p:spTgt spid="63"/>
                                        </p:tgtEl>
                                      </p:cBhvr>
                                    </p:animEffect>
                                  </p:childTnLst>
                                  <p:subTnLst>
                                    <p:audio>
                                      <p:cMediaNode>
                                        <p:cTn display="0" masterRel="sameClick">
                                          <p:stCondLst>
                                            <p:cond evt="begin" delay="0">
                                              <p:tn val="50"/>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1"/>
                  </p:tgtEl>
                </p:cond>
              </p:nextCondLst>
            </p:seq>
            <p:seq concurrent="1" nextAc="seek">
              <p:cTn id="53" restart="whenNotActive" fill="hold" evtFilter="cancelBubble" nodeType="interactiveSeq">
                <p:stCondLst>
                  <p:cond evt="onClick" delay="0">
                    <p:tgtEl>
                      <p:spTgt spid="52"/>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1000"/>
                                        <p:tgtEl>
                                          <p:spTgt spid="66"/>
                                        </p:tgtEl>
                                      </p:cBhvr>
                                    </p:animEffect>
                                  </p:childTnLst>
                                  <p:subTnLst>
                                    <p:audio>
                                      <p:cMediaNode>
                                        <p:cTn display="0" masterRel="sameClick">
                                          <p:stCondLst>
                                            <p:cond evt="begin" delay="0">
                                              <p:tn val="56"/>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2"/>
                  </p:tgtEl>
                </p:cond>
              </p:nextCondLst>
            </p:seq>
            <p:seq concurrent="1" nextAc="seek">
              <p:cTn id="59" restart="whenNotActive" fill="hold" evtFilter="cancelBubble" nodeType="interactiveSeq">
                <p:stCondLst>
                  <p:cond evt="onClick" delay="0">
                    <p:tgtEl>
                      <p:spTgt spid="53"/>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remove" grpId="0" nodeType="clickEffect">
                                  <p:stCondLst>
                                    <p:cond delay="10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childTnLst>
                                  <p:subTnLst>
                                    <p:audio>
                                      <p:cMediaNode>
                                        <p:cTn display="0" masterRel="sameClick">
                                          <p:stCondLst>
                                            <p:cond evt="begin" delay="0">
                                              <p:tn val="62"/>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3"/>
                  </p:tgtEl>
                </p:cond>
              </p:nextCondLst>
            </p:seq>
            <p:seq concurrent="1" nextAc="seek">
              <p:cTn id="65" restart="whenNotActive" fill="hold" evtFilter="cancelBubble" nodeType="interactiveSeq">
                <p:stCondLst>
                  <p:cond evt="onClick" delay="0">
                    <p:tgtEl>
                      <p:spTgt spid="54"/>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remove" grpId="0" nodeType="clickEffect">
                                  <p:stCondLst>
                                    <p:cond delay="100"/>
                                  </p:stCondLst>
                                  <p:childTnLst>
                                    <p:set>
                                      <p:cBhvr>
                                        <p:cTn id="69" dur="1" fill="hold">
                                          <p:stCondLst>
                                            <p:cond delay="0"/>
                                          </p:stCondLst>
                                        </p:cTn>
                                        <p:tgtEl>
                                          <p:spTgt spid="68"/>
                                        </p:tgtEl>
                                        <p:attrNameLst>
                                          <p:attrName>style.visibility</p:attrName>
                                        </p:attrNameLst>
                                      </p:cBhvr>
                                      <p:to>
                                        <p:strVal val="visible"/>
                                      </p:to>
                                    </p:set>
                                    <p:animEffect transition="in" filter="fade">
                                      <p:cBhvr>
                                        <p:cTn id="70" dur="1000"/>
                                        <p:tgtEl>
                                          <p:spTgt spid="68"/>
                                        </p:tgtEl>
                                      </p:cBhvr>
                                    </p:animEffect>
                                  </p:childTnLst>
                                  <p:subTnLst>
                                    <p:audio>
                                      <p:cMediaNode>
                                        <p:cTn display="0" masterRel="sameClick">
                                          <p:stCondLst>
                                            <p:cond evt="begin" delay="0">
                                              <p:tn val="68"/>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4"/>
                  </p:tgtEl>
                </p:cond>
              </p:nextCondLst>
            </p:seq>
            <p:seq concurrent="1" nextAc="seek">
              <p:cTn id="71" restart="whenNotActive" fill="hold" evtFilter="cancelBubble" nodeType="interactiveSeq">
                <p:stCondLst>
                  <p:cond evt="onClick" delay="0">
                    <p:tgtEl>
                      <p:spTgt spid="56"/>
                    </p:tgtEl>
                  </p:cond>
                </p:stCondLst>
                <p:endSync evt="end" delay="0">
                  <p:rtn val="all"/>
                </p:endSync>
                <p:childTnLst>
                  <p:par>
                    <p:cTn id="72" fill="hold">
                      <p:stCondLst>
                        <p:cond delay="0"/>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1000"/>
                                        <p:tgtEl>
                                          <p:spTgt spid="70"/>
                                        </p:tgtEl>
                                      </p:cBhvr>
                                    </p:animEffect>
                                  </p:childTnLst>
                                  <p:subTnLst>
                                    <p:audio>
                                      <p:cMediaNode>
                                        <p:cTn display="0" masterRel="sameClick">
                                          <p:stCondLst>
                                            <p:cond evt="begin" delay="0">
                                              <p:tn val="74"/>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6"/>
                  </p:tgtEl>
                </p:cond>
              </p:nextCondLst>
            </p:seq>
            <p:seq concurrent="1" nextAc="seek">
              <p:cTn id="77" restart="whenNotActive" fill="hold" evtFilter="cancelBubble" nodeType="interactiveSeq">
                <p:stCondLst>
                  <p:cond evt="onClick" delay="0">
                    <p:tgtEl>
                      <p:spTgt spid="57"/>
                    </p:tgtEl>
                  </p:cond>
                </p:stCondLst>
                <p:endSync evt="end" delay="0">
                  <p:rtn val="all"/>
                </p:endSync>
                <p:childTnLst>
                  <p:par>
                    <p:cTn id="78" fill="hold">
                      <p:stCondLst>
                        <p:cond delay="0"/>
                      </p:stCondLst>
                      <p:childTnLst>
                        <p:par>
                          <p:cTn id="79" fill="hold">
                            <p:stCondLst>
                              <p:cond delay="0"/>
                            </p:stCondLst>
                            <p:childTnLst>
                              <p:par>
                                <p:cTn id="80" presetID="10" presetClass="entr" presetSubtype="0" fill="remove" grpId="0" nodeType="clickEffect">
                                  <p:stCondLst>
                                    <p:cond delay="10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childTnLst>
                                  <p:subTnLst>
                                    <p:audio>
                                      <p:cMediaNode>
                                        <p:cTn display="0" masterRel="sameClick">
                                          <p:stCondLst>
                                            <p:cond evt="begin" delay="0">
                                              <p:tn val="80"/>
                                            </p:cond>
                                          </p:stCondLst>
                                          <p:endCondLst>
                                            <p:cond evt="onStopAudio" delay="0">
                                              <p:tgtEl>
                                                <p:sldTgt/>
                                              </p:tgtEl>
                                            </p:cond>
                                          </p:endCondLst>
                                        </p:cTn>
                                        <p:tgtEl>
                                          <p:sndTgt r:embed="rId2" name="Yanlış (online-audio-converter.com).wav"/>
                                        </p:tgtEl>
                                      </p:cMediaNode>
                                    </p:audio>
                                  </p:subTnLst>
                                </p:cTn>
                              </p:par>
                            </p:childTnLst>
                          </p:cTn>
                        </p:par>
                      </p:childTnLst>
                    </p:cTn>
                  </p:par>
                </p:childTnLst>
              </p:cTn>
              <p:nextCondLst>
                <p:cond evt="onClick" delay="0">
                  <p:tgtEl>
                    <p:spTgt spid="57"/>
                  </p:tgtEl>
                </p:cond>
              </p:nextCondLst>
            </p:seq>
            <p:seq concurrent="1" nextAc="seek">
              <p:cTn id="83" restart="whenNotActive" fill="hold" evtFilter="cancelBubble" nodeType="interactiveSeq">
                <p:stCondLst>
                  <p:cond evt="onClick" delay="0">
                    <p:tgtEl>
                      <p:spTgt spid="5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1000"/>
                                        <p:tgtEl>
                                          <p:spTgt spid="69"/>
                                        </p:tgtEl>
                                      </p:cBhvr>
                                    </p:animEffect>
                                  </p:childTnLst>
                                  <p:subTnLst>
                                    <p:audio>
                                      <p:cMediaNode>
                                        <p:cTn display="0" masterRel="sameClick">
                                          <p:stCondLst>
                                            <p:cond evt="begin" delay="0">
                                              <p:tn val="86"/>
                                            </p:cond>
                                          </p:stCondLst>
                                          <p:endCondLst>
                                            <p:cond evt="onStopAudio" delay="0">
                                              <p:tgtEl>
                                                <p:sldTgt/>
                                              </p:tgtEl>
                                            </p:cond>
                                          </p:endCondLst>
                                        </p:cTn>
                                        <p:tgtEl>
                                          <p:sndTgt r:embed="rId3" name="Doğru (online-audio-converter.com).wav"/>
                                        </p:tgtEl>
                                      </p:cMediaNode>
                                    </p:audio>
                                  </p:subTnLst>
                                </p:cTn>
                              </p:par>
                            </p:childTnLst>
                          </p:cTn>
                        </p:par>
                      </p:childTnLst>
                    </p:cTn>
                  </p:par>
                </p:childTnLst>
              </p:cTn>
              <p:nextCondLst>
                <p:cond evt="onClick" delay="0">
                  <p:tgtEl>
                    <p:spTgt spid="55"/>
                  </p:tgtEl>
                </p:cond>
              </p:nextCondLst>
            </p:seq>
          </p:childTnLst>
        </p:cTn>
      </p:par>
    </p:tnLst>
    <p:bldLst>
      <p:bldP spid="2" grpId="0" animBg="1"/>
      <p:bldP spid="3" grpId="0" animBg="1"/>
      <p:bldP spid="4"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677890" y="5947757"/>
            <a:ext cx="5243944" cy="77169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dirty="0" smtClean="0"/>
              <a:t>Ayetin temel mesajı nedir?                         </a:t>
            </a:r>
            <a:endParaRPr lang="tr-TR" sz="3600" dirty="0"/>
          </a:p>
        </p:txBody>
      </p:sp>
      <p:sp>
        <p:nvSpPr>
          <p:cNvPr id="3" name="İçerik Yer Tutucusu 2"/>
          <p:cNvSpPr>
            <a:spLocks noGrp="1"/>
          </p:cNvSpPr>
          <p:nvPr>
            <p:ph idx="1"/>
          </p:nvPr>
        </p:nvSpPr>
        <p:spPr>
          <a:xfrm>
            <a:off x="6677890" y="318655"/>
            <a:ext cx="5243943" cy="41245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ctr">
              <a:buNone/>
            </a:pPr>
            <a:r>
              <a:rPr lang="tr-TR" sz="3200" dirty="0"/>
              <a:t>Yedi </a:t>
            </a:r>
            <a:r>
              <a:rPr lang="tr-TR" sz="3200" dirty="0" smtClean="0"/>
              <a:t>kat gökleri </a:t>
            </a:r>
            <a:r>
              <a:rPr lang="tr-TR" sz="3200" dirty="0"/>
              <a:t>mükemmel bir </a:t>
            </a:r>
            <a:r>
              <a:rPr lang="tr-TR" sz="3200" dirty="0" smtClean="0"/>
              <a:t>uyum, ahenk ve düzen </a:t>
            </a:r>
            <a:r>
              <a:rPr lang="tr-TR" sz="3200" dirty="0"/>
              <a:t>içinde </a:t>
            </a:r>
            <a:r>
              <a:rPr lang="tr-TR" sz="3200" dirty="0" smtClean="0"/>
              <a:t>yaratan Allah’tır. </a:t>
            </a:r>
            <a:r>
              <a:rPr lang="tr-TR" sz="3200" dirty="0"/>
              <a:t>Rahman'ın yaratmasında hiçbir kusur, hiçbir </a:t>
            </a:r>
            <a:r>
              <a:rPr lang="tr-TR" sz="3200" dirty="0" smtClean="0"/>
              <a:t>uyumsuzluk ve düzensizlik göremezsin. Gözlerini çevir de bak </a:t>
            </a:r>
            <a:r>
              <a:rPr lang="tr-TR" sz="3200" dirty="0"/>
              <a:t>bakalım, herhangi bir kusur görebilecek misin</a:t>
            </a:r>
            <a:r>
              <a:rPr lang="tr-TR" sz="3200" dirty="0" smtClean="0"/>
              <a:t>?!       Mülk </a:t>
            </a:r>
            <a:r>
              <a:rPr lang="tr-TR" sz="3200" dirty="0"/>
              <a:t>suresi, 3. ayet</a:t>
            </a:r>
          </a:p>
        </p:txBody>
      </p:sp>
      <p:pic>
        <p:nvPicPr>
          <p:cNvPr id="1026" name="Picture 2" descr="gÃ¶kyÃ¼zÃ¼ teleskop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57" y="166254"/>
            <a:ext cx="6341243" cy="501534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Aşağı Ok 4"/>
          <p:cNvSpPr/>
          <p:nvPr/>
        </p:nvSpPr>
        <p:spPr>
          <a:xfrm rot="10800000">
            <a:off x="9057545" y="4710546"/>
            <a:ext cx="484632" cy="969819"/>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  </a:t>
            </a:r>
            <a:endParaRPr lang="tr-TR" dirty="0"/>
          </a:p>
        </p:txBody>
      </p:sp>
    </p:spTree>
    <p:extLst>
      <p:ext uri="{BB962C8B-B14F-4D97-AF65-F5344CB8AC3E}">
        <p14:creationId xmlns:p14="http://schemas.microsoft.com/office/powerpoint/2010/main" val="19273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1000"/>
                                        <p:tgtEl>
                                          <p:spTgt spid="3">
                                            <p:bg/>
                                          </p:spTgt>
                                        </p:tgtEl>
                                      </p:cBhvr>
                                    </p:animEffect>
                                    <p:anim calcmode="lin" valueType="num">
                                      <p:cBhvr>
                                        <p:cTn id="13" dur="1000" fill="hold"/>
                                        <p:tgtEl>
                                          <p:spTgt spid="3">
                                            <p:bg/>
                                          </p:spTgt>
                                        </p:tgtEl>
                                        <p:attrNameLst>
                                          <p:attrName>ppt_x</p:attrName>
                                        </p:attrNameLst>
                                      </p:cBhvr>
                                      <p:tavLst>
                                        <p:tav tm="0">
                                          <p:val>
                                            <p:strVal val="#ppt_x"/>
                                          </p:val>
                                        </p:tav>
                                        <p:tav tm="100000">
                                          <p:val>
                                            <p:strVal val="#ppt_x"/>
                                          </p:val>
                                        </p:tav>
                                      </p:tavLst>
                                    </p:anim>
                                    <p:anim calcmode="lin" valueType="num">
                                      <p:cBhvr>
                                        <p:cTn id="14" dur="1000" fill="hold"/>
                                        <p:tgtEl>
                                          <p:spTgt spid="3">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custDataLst>
              <p:tags r:id="rId2"/>
            </p:custDataLst>
          </p:nvPr>
        </p:nvSpPr>
        <p:spPr>
          <a:xfrm>
            <a:off x="324156" y="105152"/>
            <a:ext cx="11609306" cy="2052647"/>
          </a:xfrm>
        </p:spPr>
        <p:style>
          <a:lnRef idx="1">
            <a:schemeClr val="accent2"/>
          </a:lnRef>
          <a:fillRef idx="2">
            <a:schemeClr val="accent2"/>
          </a:fillRef>
          <a:effectRef idx="1">
            <a:schemeClr val="accent2"/>
          </a:effectRef>
          <a:fontRef idx="minor">
            <a:schemeClr val="dk1"/>
          </a:fontRef>
        </p:style>
        <p:txBody>
          <a:bodyPr>
            <a:noAutofit/>
          </a:bodyPr>
          <a:lstStyle/>
          <a:p>
            <a:pPr marL="0" indent="0" algn="ctr">
              <a:buNone/>
            </a:pPr>
            <a:r>
              <a:rPr lang="tr-TR" sz="3200" dirty="0"/>
              <a:t>Yedi kat gökleri mükemmel bir uyum, ahenk ve düzen içinde yaratan Allah’tır. Rahman'ın yaratmasında hiçbir kusur, hiçbir uyumsuzluk ve düzensizlik göremezsin. Gözlerini çevir de bak bakalım, herhangi bir kusur görebilecek misin</a:t>
            </a:r>
            <a:r>
              <a:rPr lang="tr-TR" sz="3200" dirty="0" smtClean="0"/>
              <a:t>?!                                        Mülk </a:t>
            </a:r>
            <a:r>
              <a:rPr lang="tr-TR" sz="3200" dirty="0"/>
              <a:t>suresi, 3. ayet</a:t>
            </a:r>
          </a:p>
        </p:txBody>
      </p:sp>
      <p:sp>
        <p:nvSpPr>
          <p:cNvPr id="6" name="Unvan 1"/>
          <p:cNvSpPr txBox="1">
            <a:spLocks/>
          </p:cNvSpPr>
          <p:nvPr>
            <p:custDataLst>
              <p:tags r:id="rId3"/>
            </p:custDataLst>
          </p:nvPr>
        </p:nvSpPr>
        <p:spPr>
          <a:xfrm>
            <a:off x="3272974" y="3519940"/>
            <a:ext cx="8626618" cy="49303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Evrenin yaratılışında mükemmel bir düzen vardır.</a:t>
            </a:r>
            <a:endParaRPr lang="tr-TR" sz="3200" dirty="0"/>
          </a:p>
        </p:txBody>
      </p:sp>
      <p:sp>
        <p:nvSpPr>
          <p:cNvPr id="7" name="Unvan 1"/>
          <p:cNvSpPr txBox="1">
            <a:spLocks/>
          </p:cNvSpPr>
          <p:nvPr>
            <p:custDataLst>
              <p:tags r:id="rId4"/>
            </p:custDataLst>
          </p:nvPr>
        </p:nvSpPr>
        <p:spPr>
          <a:xfrm>
            <a:off x="3272974" y="4162127"/>
            <a:ext cx="8626618" cy="55857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Evrende düzensizlik yoktur.</a:t>
            </a:r>
            <a:endParaRPr lang="tr-TR" sz="3200" dirty="0"/>
          </a:p>
        </p:txBody>
      </p:sp>
      <p:sp>
        <p:nvSpPr>
          <p:cNvPr id="8" name="Unvan 1"/>
          <p:cNvSpPr txBox="1">
            <a:spLocks/>
          </p:cNvSpPr>
          <p:nvPr>
            <p:custDataLst>
              <p:tags r:id="rId5"/>
            </p:custDataLst>
          </p:nvPr>
        </p:nvSpPr>
        <p:spPr>
          <a:xfrm>
            <a:off x="3205232" y="4965490"/>
            <a:ext cx="8694359" cy="54622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Allah gökleri ve her </a:t>
            </a:r>
            <a:r>
              <a:rPr lang="tr-TR" sz="3200" dirty="0"/>
              <a:t>şeyi </a:t>
            </a:r>
            <a:r>
              <a:rPr lang="tr-TR" sz="3200" dirty="0" smtClean="0"/>
              <a:t>düzenle yaratmıştır.</a:t>
            </a:r>
            <a:endParaRPr lang="tr-TR" sz="3200" dirty="0"/>
          </a:p>
        </p:txBody>
      </p:sp>
      <p:sp>
        <p:nvSpPr>
          <p:cNvPr id="9" name="Unvan 1"/>
          <p:cNvSpPr txBox="1">
            <a:spLocks/>
          </p:cNvSpPr>
          <p:nvPr>
            <p:custDataLst>
              <p:tags r:id="rId6"/>
            </p:custDataLst>
          </p:nvPr>
        </p:nvSpPr>
        <p:spPr>
          <a:xfrm>
            <a:off x="3239104" y="5801611"/>
            <a:ext cx="8694358" cy="546225"/>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3200" dirty="0" smtClean="0"/>
              <a:t>İyice araştırsak evrende bir düzensizlik bulabiliriz.</a:t>
            </a:r>
            <a:endParaRPr lang="tr-TR" sz="3200" dirty="0"/>
          </a:p>
        </p:txBody>
      </p:sp>
      <p:pic>
        <p:nvPicPr>
          <p:cNvPr id="10" name="Resim 9"/>
          <p:cNvPicPr>
            <a:picLocks noChangeAspect="1"/>
          </p:cNvPicPr>
          <p:nvPr/>
        </p:nvPicPr>
        <p:blipFill>
          <a:blip r:embed="rId9"/>
          <a:stretch>
            <a:fillRect/>
          </a:stretch>
        </p:blipFill>
        <p:spPr>
          <a:xfrm>
            <a:off x="2651874" y="3419610"/>
            <a:ext cx="628357" cy="651486"/>
          </a:xfrm>
          <a:prstGeom prst="rect">
            <a:avLst/>
          </a:prstGeom>
        </p:spPr>
      </p:pic>
      <p:pic>
        <p:nvPicPr>
          <p:cNvPr id="11" name="Resim 10"/>
          <p:cNvPicPr>
            <a:picLocks noChangeAspect="1"/>
          </p:cNvPicPr>
          <p:nvPr/>
        </p:nvPicPr>
        <p:blipFill>
          <a:blip r:embed="rId9"/>
          <a:stretch>
            <a:fillRect/>
          </a:stretch>
        </p:blipFill>
        <p:spPr>
          <a:xfrm>
            <a:off x="2666387" y="4134793"/>
            <a:ext cx="613844" cy="636439"/>
          </a:xfrm>
          <a:prstGeom prst="rect">
            <a:avLst/>
          </a:prstGeom>
        </p:spPr>
      </p:pic>
      <p:pic>
        <p:nvPicPr>
          <p:cNvPr id="12" name="Resim 11"/>
          <p:cNvPicPr>
            <a:picLocks noChangeAspect="1"/>
          </p:cNvPicPr>
          <p:nvPr/>
        </p:nvPicPr>
        <p:blipFill>
          <a:blip r:embed="rId9"/>
          <a:stretch>
            <a:fillRect/>
          </a:stretch>
        </p:blipFill>
        <p:spPr>
          <a:xfrm>
            <a:off x="2659130" y="4920384"/>
            <a:ext cx="613844" cy="636439"/>
          </a:xfrm>
          <a:prstGeom prst="rect">
            <a:avLst/>
          </a:prstGeom>
        </p:spPr>
      </p:pic>
      <p:pic>
        <p:nvPicPr>
          <p:cNvPr id="13" name="Resim 12"/>
          <p:cNvPicPr>
            <a:picLocks noChangeAspect="1"/>
          </p:cNvPicPr>
          <p:nvPr/>
        </p:nvPicPr>
        <p:blipFill>
          <a:blip r:embed="rId10"/>
          <a:stretch>
            <a:fillRect/>
          </a:stretch>
        </p:blipFill>
        <p:spPr>
          <a:xfrm>
            <a:off x="2627694" y="5686967"/>
            <a:ext cx="676715" cy="682811"/>
          </a:xfrm>
          <a:prstGeom prst="rect">
            <a:avLst/>
          </a:prstGeom>
        </p:spPr>
      </p:pic>
      <p:sp>
        <p:nvSpPr>
          <p:cNvPr id="14" name="Unvan 1"/>
          <p:cNvSpPr>
            <a:spLocks noGrp="1"/>
          </p:cNvSpPr>
          <p:nvPr>
            <p:ph type="title"/>
            <p:custDataLst>
              <p:tags r:id="rId7"/>
            </p:custDataLst>
          </p:nvPr>
        </p:nvSpPr>
        <p:spPr>
          <a:xfrm>
            <a:off x="288164" y="2325801"/>
            <a:ext cx="11611428" cy="1037115"/>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a:normAutofit/>
          </a:bodyPr>
          <a:lstStyle/>
          <a:p>
            <a:pPr algn="ctr"/>
            <a:r>
              <a:rPr lang="tr-TR" sz="3200" dirty="0" smtClean="0"/>
              <a:t>Ayete göre doğru olanların yanına        işaretini yanlış       işaretini koyalım</a:t>
            </a:r>
            <a:endParaRPr lang="tr-TR" sz="3200" dirty="0"/>
          </a:p>
        </p:txBody>
      </p:sp>
      <p:pic>
        <p:nvPicPr>
          <p:cNvPr id="15" name="Resim 14"/>
          <p:cNvPicPr>
            <a:picLocks noChangeAspect="1"/>
          </p:cNvPicPr>
          <p:nvPr/>
        </p:nvPicPr>
        <p:blipFill>
          <a:blip r:embed="rId9"/>
          <a:stretch>
            <a:fillRect/>
          </a:stretch>
        </p:blipFill>
        <p:spPr>
          <a:xfrm>
            <a:off x="6471767" y="2234423"/>
            <a:ext cx="588481" cy="610142"/>
          </a:xfrm>
          <a:prstGeom prst="rect">
            <a:avLst/>
          </a:prstGeom>
        </p:spPr>
      </p:pic>
      <p:pic>
        <p:nvPicPr>
          <p:cNvPr id="16" name="Resim 15"/>
          <p:cNvPicPr>
            <a:picLocks noChangeAspect="1"/>
          </p:cNvPicPr>
          <p:nvPr/>
        </p:nvPicPr>
        <p:blipFill>
          <a:blip r:embed="rId10"/>
          <a:stretch>
            <a:fillRect/>
          </a:stretch>
        </p:blipFill>
        <p:spPr>
          <a:xfrm>
            <a:off x="9485703" y="2362739"/>
            <a:ext cx="524665" cy="529391"/>
          </a:xfrm>
          <a:prstGeom prst="rect">
            <a:avLst/>
          </a:prstGeom>
        </p:spPr>
      </p:pic>
    </p:spTree>
    <p:custDataLst>
      <p:tags r:id="rId1"/>
    </p:custDataLst>
    <p:extLst>
      <p:ext uri="{BB962C8B-B14F-4D97-AF65-F5344CB8AC3E}">
        <p14:creationId xmlns:p14="http://schemas.microsoft.com/office/powerpoint/2010/main" val="183401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60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110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6"/>
                    </p:tgtEl>
                  </p:cond>
                </p:stCondLst>
                <p:endSync evt="end" delay="0">
                  <p:rtn val="all"/>
                </p:endSync>
                <p:childTnLst>
                  <p:par>
                    <p:cTn id="48" fill="hold">
                      <p:stCondLst>
                        <p:cond delay="0"/>
                      </p:stCondLst>
                      <p:childTnLst>
                        <p:par>
                          <p:cTn id="49" fill="hold">
                            <p:stCondLst>
                              <p:cond delay="0"/>
                            </p:stCondLst>
                            <p:childTnLst>
                              <p:par>
                                <p:cTn id="50" presetID="53" presetClass="entr" presetSubtype="528"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anim calcmode="lin" valueType="num">
                                      <p:cBhvr>
                                        <p:cTn id="55" dur="500" fill="hold"/>
                                        <p:tgtEl>
                                          <p:spTgt spid="10"/>
                                        </p:tgtEl>
                                        <p:attrNameLst>
                                          <p:attrName>ppt_x</p:attrName>
                                        </p:attrNameLst>
                                      </p:cBhvr>
                                      <p:tavLst>
                                        <p:tav tm="0">
                                          <p:val>
                                            <p:fltVal val="0.5"/>
                                          </p:val>
                                        </p:tav>
                                        <p:tav tm="100000">
                                          <p:val>
                                            <p:strVal val="#ppt_x"/>
                                          </p:val>
                                        </p:tav>
                                      </p:tavLst>
                                    </p:anim>
                                    <p:anim calcmode="lin" valueType="num">
                                      <p:cBhvr>
                                        <p:cTn id="56" dur="50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6"/>
                  </p:tgtEl>
                </p:cond>
              </p:nextCondLst>
            </p:seq>
            <p:seq concurrent="1" nextAc="seek">
              <p:cTn id="57" restart="whenNotActive" fill="hold" evtFilter="cancelBubble" nodeType="interactiveSeq">
                <p:stCondLst>
                  <p:cond evt="onClick" delay="0">
                    <p:tgtEl>
                      <p:spTgt spid="7"/>
                    </p:tgtEl>
                  </p:cond>
                </p:stCondLst>
                <p:endSync evt="end" delay="0">
                  <p:rtn val="all"/>
                </p:endSync>
                <p:childTnLst>
                  <p:par>
                    <p:cTn id="58" fill="hold">
                      <p:stCondLst>
                        <p:cond delay="0"/>
                      </p:stCondLst>
                      <p:childTnLst>
                        <p:par>
                          <p:cTn id="59" fill="hold">
                            <p:stCondLst>
                              <p:cond delay="0"/>
                            </p:stCondLst>
                            <p:childTnLst>
                              <p:par>
                                <p:cTn id="60" presetID="53" presetClass="entr" presetSubtype="528"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anim calcmode="lin" valueType="num">
                                      <p:cBhvr>
                                        <p:cTn id="65" dur="500" fill="hold"/>
                                        <p:tgtEl>
                                          <p:spTgt spid="11"/>
                                        </p:tgtEl>
                                        <p:attrNameLst>
                                          <p:attrName>ppt_x</p:attrName>
                                        </p:attrNameLst>
                                      </p:cBhvr>
                                      <p:tavLst>
                                        <p:tav tm="0">
                                          <p:val>
                                            <p:fltVal val="0.5"/>
                                          </p:val>
                                        </p:tav>
                                        <p:tav tm="100000">
                                          <p:val>
                                            <p:strVal val="#ppt_x"/>
                                          </p:val>
                                        </p:tav>
                                      </p:tavLst>
                                    </p:anim>
                                    <p:anim calcmode="lin" valueType="num">
                                      <p:cBhvr>
                                        <p:cTn id="66"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7"/>
                  </p:tgtEl>
                </p:cond>
              </p:nextCondLst>
            </p:seq>
            <p:seq concurrent="1" nextAc="seek">
              <p:cTn id="67" restart="whenNotActive" fill="hold" evtFilter="cancelBubble" nodeType="interactiveSeq">
                <p:stCondLst>
                  <p:cond evt="onClick" delay="0">
                    <p:tgtEl>
                      <p:spTgt spid="8"/>
                    </p:tgtEl>
                  </p:cond>
                </p:stCondLst>
                <p:endSync evt="end" delay="0">
                  <p:rtn val="all"/>
                </p:endSync>
                <p:childTnLst>
                  <p:par>
                    <p:cTn id="68" fill="hold">
                      <p:stCondLst>
                        <p:cond delay="0"/>
                      </p:stCondLst>
                      <p:childTnLst>
                        <p:par>
                          <p:cTn id="69" fill="hold">
                            <p:stCondLst>
                              <p:cond delay="0"/>
                            </p:stCondLst>
                            <p:childTnLst>
                              <p:par>
                                <p:cTn id="70" presetID="53" presetClass="entr" presetSubtype="528"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anim calcmode="lin" valueType="num">
                                      <p:cBhvr>
                                        <p:cTn id="75" dur="500" fill="hold"/>
                                        <p:tgtEl>
                                          <p:spTgt spid="12"/>
                                        </p:tgtEl>
                                        <p:attrNameLst>
                                          <p:attrName>ppt_x</p:attrName>
                                        </p:attrNameLst>
                                      </p:cBhvr>
                                      <p:tavLst>
                                        <p:tav tm="0">
                                          <p:val>
                                            <p:fltVal val="0.5"/>
                                          </p:val>
                                        </p:tav>
                                        <p:tav tm="100000">
                                          <p:val>
                                            <p:strVal val="#ppt_x"/>
                                          </p:val>
                                        </p:tav>
                                      </p:tavLst>
                                    </p:anim>
                                    <p:anim calcmode="lin" valueType="num">
                                      <p:cBhvr>
                                        <p:cTn id="76"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3" grpId="0" build="p" animBg="1"/>
      <p:bldP spid="6" grpId="0" animBg="1"/>
      <p:bldP spid="7" grpId="0" animBg="1"/>
      <p:bldP spid="8" grpId="0" animBg="1"/>
      <p:bldP spid="9"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3672" y="332509"/>
            <a:ext cx="7045037" cy="3643746"/>
          </a:xfrm>
        </p:spPr>
        <p:style>
          <a:lnRef idx="1">
            <a:schemeClr val="accent2"/>
          </a:lnRef>
          <a:fillRef idx="2">
            <a:schemeClr val="accent2"/>
          </a:fillRef>
          <a:effectRef idx="1">
            <a:schemeClr val="accent2"/>
          </a:effectRef>
          <a:fontRef idx="minor">
            <a:schemeClr val="dk1"/>
          </a:fontRef>
        </p:style>
        <p:txBody>
          <a:bodyPr>
            <a:normAutofit lnSpcReduction="10000"/>
          </a:bodyPr>
          <a:lstStyle/>
          <a:p>
            <a:r>
              <a:rPr lang="tr-TR" dirty="0" smtClean="0"/>
              <a:t>“</a:t>
            </a:r>
            <a:r>
              <a:rPr lang="tr-TR" dirty="0"/>
              <a:t>O (Allah</a:t>
            </a:r>
            <a:r>
              <a:rPr lang="tr-TR" dirty="0" smtClean="0"/>
              <a:t>); </a:t>
            </a:r>
            <a:r>
              <a:rPr lang="tr-TR" dirty="0"/>
              <a:t>geceyi, gündüzü, Güneş’i, Ay’ı yaratandır...” </a:t>
            </a:r>
            <a:endParaRPr lang="tr-TR" dirty="0" smtClean="0"/>
          </a:p>
          <a:p>
            <a:pPr marL="0" indent="0" algn="r">
              <a:buNone/>
            </a:pPr>
            <a:r>
              <a:rPr lang="fr-FR" dirty="0" err="1"/>
              <a:t>Enbiyâ</a:t>
            </a:r>
            <a:r>
              <a:rPr lang="fr-FR" dirty="0"/>
              <a:t> </a:t>
            </a:r>
            <a:r>
              <a:rPr lang="fr-FR" dirty="0" err="1"/>
              <a:t>suresi</a:t>
            </a:r>
            <a:r>
              <a:rPr lang="fr-FR" dirty="0"/>
              <a:t>, 33. </a:t>
            </a:r>
            <a:r>
              <a:rPr lang="fr-FR" dirty="0" err="1"/>
              <a:t>ayet</a:t>
            </a:r>
            <a:r>
              <a:rPr lang="fr-FR" dirty="0"/>
              <a:t>. </a:t>
            </a:r>
            <a:endParaRPr lang="tr-TR" dirty="0" smtClean="0"/>
          </a:p>
          <a:p>
            <a:r>
              <a:rPr lang="tr-TR" dirty="0" smtClean="0"/>
              <a:t>“</a:t>
            </a:r>
            <a:r>
              <a:rPr lang="tr-TR" dirty="0"/>
              <a:t>O (Allah), göklerin ve </a:t>
            </a:r>
            <a:r>
              <a:rPr lang="tr-TR" dirty="0" smtClean="0"/>
              <a:t>yerin </a:t>
            </a:r>
            <a:r>
              <a:rPr lang="tr-TR" dirty="0"/>
              <a:t>eşsiz yaratıcısıdır</a:t>
            </a:r>
            <a:r>
              <a:rPr lang="tr-TR" dirty="0" smtClean="0"/>
              <a:t>…”</a:t>
            </a:r>
          </a:p>
          <a:p>
            <a:pPr marL="0" indent="0" algn="r">
              <a:buNone/>
            </a:pPr>
            <a:r>
              <a:rPr lang="fr-FR" dirty="0" err="1" smtClean="0"/>
              <a:t>En’âm</a:t>
            </a:r>
            <a:r>
              <a:rPr lang="fr-FR" dirty="0" smtClean="0"/>
              <a:t> </a:t>
            </a:r>
            <a:r>
              <a:rPr lang="fr-FR" dirty="0" err="1"/>
              <a:t>suresi</a:t>
            </a:r>
            <a:r>
              <a:rPr lang="fr-FR" dirty="0"/>
              <a:t>, 101. </a:t>
            </a:r>
            <a:r>
              <a:rPr lang="fr-FR" dirty="0" err="1"/>
              <a:t>ayet</a:t>
            </a:r>
            <a:r>
              <a:rPr lang="fr-FR" dirty="0" smtClean="0"/>
              <a:t>.</a:t>
            </a:r>
            <a:endParaRPr lang="tr-TR" dirty="0" smtClean="0"/>
          </a:p>
          <a:p>
            <a:r>
              <a:rPr lang="tr-TR" dirty="0"/>
              <a:t>“</a:t>
            </a:r>
            <a:r>
              <a:rPr lang="tr-TR" dirty="0" err="1"/>
              <a:t>Andolsun</a:t>
            </a:r>
            <a:r>
              <a:rPr lang="tr-TR" dirty="0"/>
              <a:t>, insanı biz yarattık</a:t>
            </a:r>
            <a:r>
              <a:rPr lang="tr-TR" dirty="0" smtClean="0"/>
              <a:t>…”</a:t>
            </a:r>
          </a:p>
          <a:p>
            <a:pPr marL="0" indent="0" algn="r">
              <a:buNone/>
            </a:pPr>
            <a:r>
              <a:rPr lang="tr-TR" dirty="0" err="1" smtClean="0"/>
              <a:t>Kâf</a:t>
            </a:r>
            <a:r>
              <a:rPr lang="tr-TR" dirty="0" smtClean="0"/>
              <a:t> </a:t>
            </a:r>
            <a:r>
              <a:rPr lang="tr-TR" dirty="0"/>
              <a:t>suresi, 16. ayet.</a:t>
            </a:r>
          </a:p>
          <a:p>
            <a:pPr marL="0" indent="0">
              <a:buNone/>
            </a:pPr>
            <a:endParaRPr lang="tr-TR" dirty="0"/>
          </a:p>
        </p:txBody>
      </p:sp>
      <p:sp>
        <p:nvSpPr>
          <p:cNvPr id="4" name="Unvan 1"/>
          <p:cNvSpPr>
            <a:spLocks noGrp="1"/>
          </p:cNvSpPr>
          <p:nvPr>
            <p:ph type="title"/>
          </p:nvPr>
        </p:nvSpPr>
        <p:spPr>
          <a:xfrm>
            <a:off x="4558145" y="5947757"/>
            <a:ext cx="7363689" cy="77169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dirty="0" smtClean="0"/>
              <a:t>Ayetlerin ana düşüncesi nedir?                         </a:t>
            </a:r>
            <a:endParaRPr lang="tr-TR" sz="3600" dirty="0"/>
          </a:p>
        </p:txBody>
      </p:sp>
      <p:sp>
        <p:nvSpPr>
          <p:cNvPr id="5" name="Aşağı Ok 4"/>
          <p:cNvSpPr/>
          <p:nvPr/>
        </p:nvSpPr>
        <p:spPr>
          <a:xfrm rot="10800000">
            <a:off x="8016256" y="4151086"/>
            <a:ext cx="599868" cy="1546366"/>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dirty="0" smtClean="0"/>
              <a:t>  </a:t>
            </a:r>
            <a:endParaRPr lang="tr-TR" dirty="0"/>
          </a:p>
        </p:txBody>
      </p:sp>
      <p:pic>
        <p:nvPicPr>
          <p:cNvPr id="6" name="Resim 5"/>
          <p:cNvPicPr>
            <a:picLocks noChangeAspect="1"/>
          </p:cNvPicPr>
          <p:nvPr/>
        </p:nvPicPr>
        <p:blipFill>
          <a:blip r:embed="rId2"/>
          <a:stretch>
            <a:fillRect/>
          </a:stretch>
        </p:blipFill>
        <p:spPr>
          <a:xfrm rot="18771725">
            <a:off x="242764" y="462310"/>
            <a:ext cx="2530084" cy="1897564"/>
          </a:xfrm>
          <a:prstGeom prst="rect">
            <a:avLst/>
          </a:prstGeom>
        </p:spPr>
      </p:pic>
      <p:pic>
        <p:nvPicPr>
          <p:cNvPr id="7" name="Resim 6"/>
          <p:cNvPicPr>
            <a:picLocks noChangeAspect="1"/>
          </p:cNvPicPr>
          <p:nvPr/>
        </p:nvPicPr>
        <p:blipFill>
          <a:blip r:embed="rId3"/>
          <a:stretch>
            <a:fillRect/>
          </a:stretch>
        </p:blipFill>
        <p:spPr>
          <a:xfrm>
            <a:off x="221674" y="3962396"/>
            <a:ext cx="3755240" cy="2592809"/>
          </a:xfrm>
          <a:prstGeom prst="rect">
            <a:avLst/>
          </a:prstGeom>
          <a:ln>
            <a:noFill/>
          </a:ln>
          <a:effectLst>
            <a:outerShdw blurRad="292100" dist="139700" dir="2700000" algn="tl" rotWithShape="0">
              <a:srgbClr val="333333">
                <a:alpha val="65000"/>
              </a:srgbClr>
            </a:outerShdw>
          </a:effectLst>
        </p:spPr>
      </p:pic>
      <p:pic>
        <p:nvPicPr>
          <p:cNvPr id="8" name="Resim 7"/>
          <p:cNvPicPr>
            <a:picLocks noChangeAspect="1"/>
          </p:cNvPicPr>
          <p:nvPr/>
        </p:nvPicPr>
        <p:blipFill>
          <a:blip r:embed="rId4"/>
          <a:stretch>
            <a:fillRect/>
          </a:stretch>
        </p:blipFill>
        <p:spPr>
          <a:xfrm rot="20468970">
            <a:off x="1676620" y="1368855"/>
            <a:ext cx="3260698" cy="2652849"/>
          </a:xfrm>
          <a:prstGeom prst="ellipse">
            <a:avLst/>
          </a:prstGeom>
          <a:ln>
            <a:noFill/>
          </a:ln>
          <a:effectLst>
            <a:softEdge rad="112500"/>
          </a:effectLst>
        </p:spPr>
      </p:pic>
    </p:spTree>
    <p:extLst>
      <p:ext uri="{BB962C8B-B14F-4D97-AF65-F5344CB8AC3E}">
        <p14:creationId xmlns:p14="http://schemas.microsoft.com/office/powerpoint/2010/main" val="54228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30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animEffect transition="in" filter="fade">
                                      <p:cBhvr>
                                        <p:cTn id="19" dur="2000"/>
                                        <p:tgtEl>
                                          <p:spTgt spid="6"/>
                                        </p:tgtEl>
                                      </p:cBhvr>
                                    </p:animEffect>
                                  </p:childTnLst>
                                </p:cTn>
                              </p:par>
                              <p:par>
                                <p:cTn id="20" presetID="8" presetClass="emph" presetSubtype="0" fill="hold" nodeType="withEffect">
                                  <p:stCondLst>
                                    <p:cond delay="0"/>
                                  </p:stCondLst>
                                  <p:childTnLst>
                                    <p:animRot by="21600000">
                                      <p:cBhvr>
                                        <p:cTn id="21" dur="2900" fill="hold"/>
                                        <p:tgtEl>
                                          <p:spTgt spid="7"/>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 calcmode="lin" valueType="num">
                                      <p:cBhvr additive="base">
                                        <p:cTn id="28" dur="500" fill="hold"/>
                                        <p:tgtEl>
                                          <p:spTgt spid="3">
                                            <p:bg/>
                                          </p:spTgt>
                                        </p:tgtEl>
                                        <p:attrNameLst>
                                          <p:attrName>ppt_x</p:attrName>
                                        </p:attrNameLst>
                                      </p:cBhvr>
                                      <p:tavLst>
                                        <p:tav tm="0">
                                          <p:val>
                                            <p:strVal val="#ppt_x"/>
                                          </p:val>
                                        </p:tav>
                                        <p:tav tm="100000">
                                          <p:val>
                                            <p:strVal val="#ppt_x"/>
                                          </p:val>
                                        </p:tav>
                                      </p:tavLst>
                                    </p:anim>
                                    <p:anim calcmode="lin" valueType="num">
                                      <p:cBhvr additive="base">
                                        <p:cTn id="29"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 calcmode="lin" valueType="num">
                                      <p:cBhvr additive="base">
                                        <p:cTn id="3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 calcmode="lin" valueType="num">
                                      <p:cBhvr additive="base">
                                        <p:cTn id="4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additive="base">
                                        <p:cTn id="4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additive="base">
                                        <p:cTn id="5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
                                            <p:txEl>
                                              <p:pRg st="4" end="4"/>
                                            </p:txEl>
                                          </p:spTgt>
                                        </p:tgtEl>
                                        <p:attrNameLst>
                                          <p:attrName>style.visibility</p:attrName>
                                        </p:attrNameLst>
                                      </p:cBhvr>
                                      <p:to>
                                        <p:strVal val="visible"/>
                                      </p:to>
                                    </p:set>
                                    <p:anim calcmode="lin" valueType="num">
                                      <p:cBhvr additive="base">
                                        <p:cTn id="5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additive="base">
                                        <p:cTn id="6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0058" y="148230"/>
            <a:ext cx="7346984" cy="429492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lgn="just">
              <a:lnSpc>
                <a:spcPct val="150000"/>
              </a:lnSpc>
              <a:buNone/>
            </a:pPr>
            <a:r>
              <a:rPr lang="tr-TR" dirty="0"/>
              <a:t>Hiçbir şey kendiliğinden var olmamıştır. Bütün varlıkların Yüce Allah tarafından özenle yaratıldığını çevremize ve kendi yaratılışımıza bakarak anlayabiliriz. İnsanı yaratan, insan soyunun devam etmesini sağlayan ve insanın hayatını sürdürmesi için dünyayı yaşamaya elverişli şekilde düzenleyen Allah’tır (</a:t>
            </a:r>
            <a:r>
              <a:rPr lang="tr-TR" dirty="0" err="1"/>
              <a:t>c.c</a:t>
            </a:r>
            <a:r>
              <a:rPr lang="tr-TR" dirty="0"/>
              <a:t>.). Tüm varlıkları bir amaç doğrultusunda yaratmak Allah (</a:t>
            </a:r>
            <a:r>
              <a:rPr lang="tr-TR" dirty="0" err="1"/>
              <a:t>c.c</a:t>
            </a:r>
            <a:r>
              <a:rPr lang="tr-TR" dirty="0"/>
              <a:t>.) için çok kolaydır. </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230152">
            <a:off x="-208495" y="478600"/>
            <a:ext cx="2816336" cy="187495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2" y="3354975"/>
            <a:ext cx="4239733" cy="343055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07475">
            <a:off x="1673834" y="1125875"/>
            <a:ext cx="2786864" cy="1757791"/>
          </a:xfrm>
          <a:prstGeom prst="rect">
            <a:avLst/>
          </a:prstGeom>
        </p:spPr>
      </p:pic>
      <p:sp>
        <p:nvSpPr>
          <p:cNvPr id="8" name="Unvan 1"/>
          <p:cNvSpPr>
            <a:spLocks noGrp="1"/>
          </p:cNvSpPr>
          <p:nvPr>
            <p:ph type="title"/>
          </p:nvPr>
        </p:nvSpPr>
        <p:spPr>
          <a:xfrm>
            <a:off x="4630058" y="5947757"/>
            <a:ext cx="7291776" cy="771699"/>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tr-TR" sz="3600" dirty="0" smtClean="0"/>
              <a:t>Parçanın ana düşüncesi nedir?</a:t>
            </a:r>
            <a:endParaRPr lang="tr-TR" sz="3600" dirty="0"/>
          </a:p>
        </p:txBody>
      </p:sp>
      <p:sp>
        <p:nvSpPr>
          <p:cNvPr id="9" name="Aşağı Ok 8"/>
          <p:cNvSpPr/>
          <p:nvPr/>
        </p:nvSpPr>
        <p:spPr>
          <a:xfrm rot="10800000">
            <a:off x="8033630" y="4615542"/>
            <a:ext cx="484632" cy="1175657"/>
          </a:xfrm>
          <a:prstGeom prst="downArrow">
            <a:avLst>
              <a:gd name="adj1" fmla="val 44010"/>
              <a:gd name="adj2" fmla="val 5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dirty="0" smtClean="0"/>
              <a:t>  </a:t>
            </a:r>
            <a:endParaRPr lang="tr-TR" dirty="0"/>
          </a:p>
        </p:txBody>
      </p:sp>
    </p:spTree>
    <p:extLst>
      <p:ext uri="{BB962C8B-B14F-4D97-AF65-F5344CB8AC3E}">
        <p14:creationId xmlns:p14="http://schemas.microsoft.com/office/powerpoint/2010/main" val="314763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2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bg/>
                                          </p:spTgt>
                                        </p:tgtEl>
                                        <p:attrNameLst>
                                          <p:attrName>style.visibility</p:attrName>
                                        </p:attrNameLst>
                                      </p:cBhvr>
                                      <p:to>
                                        <p:strVal val="visible"/>
                                      </p:to>
                                    </p:set>
                                    <p:animEffect transition="in" filter="fade">
                                      <p:cBhvr>
                                        <p:cTn id="27" dur="1000"/>
                                        <p:tgtEl>
                                          <p:spTgt spid="3">
                                            <p:bg/>
                                          </p:spTgt>
                                        </p:tgtEl>
                                      </p:cBhvr>
                                    </p:animEffect>
                                    <p:anim calcmode="lin" valueType="num">
                                      <p:cBhvr>
                                        <p:cTn id="28" dur="1000" fill="hold"/>
                                        <p:tgtEl>
                                          <p:spTgt spid="3">
                                            <p:bg/>
                                          </p:spTgt>
                                        </p:tgtEl>
                                        <p:attrNameLst>
                                          <p:attrName>ppt_x</p:attrName>
                                        </p:attrNameLst>
                                      </p:cBhvr>
                                      <p:tavLst>
                                        <p:tav tm="0">
                                          <p:val>
                                            <p:strVal val="#ppt_x"/>
                                          </p:val>
                                        </p:tav>
                                        <p:tav tm="100000">
                                          <p:val>
                                            <p:strVal val="#ppt_x"/>
                                          </p:val>
                                        </p:tav>
                                      </p:tavLst>
                                    </p:anim>
                                    <p:anim calcmode="lin" valueType="num">
                                      <p:cBhvr>
                                        <p:cTn id="2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Effect transition="in" filter="fade">
                                      <p:cBhvr>
                                        <p:cTn id="44" dur="1000"/>
                                        <p:tgtEl>
                                          <p:spTgt spid="3">
                                            <p:txEl>
                                              <p:pRg st="0" end="0"/>
                                            </p:txEl>
                                          </p:spTgt>
                                        </p:tgtEl>
                                      </p:cBhvr>
                                    </p:animEffect>
                                    <p:anim calcmode="lin" valueType="num">
                                      <p:cBhvr>
                                        <p:cTn id="4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1783&quot;&gt;&lt;property id=&quot;20148&quot; value=&quot;5&quot;/&gt;&lt;property id=&quot;20300&quot; value=&quot;Slide 1 - &amp;quot;ALLAH İNANCI&amp;quot;&quot;/&gt;&lt;property id=&quot;20307&quot; value=&quot;256&quot;/&gt;&lt;/object&gt;&lt;object type=&quot;3&quot; unique_id=&quot;11784&quot;&gt;&lt;property id=&quot;20148&quot; value=&quot;5&quot;/&gt;&lt;property id=&quot;20300&quot; value=&quot;Slide 2 - &amp;quot;5.1.2. ALLAH (C. C.) YARADANDIR&amp;quot;&quot;/&gt;&lt;property id=&quot;20307&quot; value=&quot;258&quot;/&gt;&lt;/object&gt;&lt;object type=&quot;3&quot; unique_id=&quot;11785&quot;&gt;&lt;property id=&quot;20148&quot; value=&quot;5&quot;/&gt;&lt;property id=&quot;20300&quot; value=&quot;Slide 3&quot;/&gt;&lt;property id=&quot;20307&quot; value=&quot;261&quot;/&gt;&lt;/object&gt;&lt;object type=&quot;3&quot; unique_id=&quot;11786&quot;&gt;&lt;property id=&quot;20148&quot; value=&quot;5&quot;/&gt;&lt;property id=&quot;20300&quot; value=&quot;Slide 4 - &amp;quot;“Bütün bunlar nasıl var olmuştur?” &amp;quot;&quot;/&gt;&lt;property id=&quot;20307&quot; value=&quot;257&quot;/&gt;&lt;/object&gt;&lt;object type=&quot;3&quot; unique_id=&quot;11787&quot;&gt;&lt;property id=&quot;20148&quot; value=&quot;5&quot;/&gt;&lt;property id=&quot;20300&quot; value=&quot;Slide 5 - &amp;quot;Parçaya göre işaretleyelim&amp;quot;&quot;/&gt;&lt;property id=&quot;20307&quot; value=&quot;260&quot;/&gt;&lt;/object&gt;&lt;object type=&quot;3&quot; unique_id=&quot;16396&quot;&gt;&lt;property id=&quot;20148&quot; value=&quot;5&quot;/&gt;&lt;property id=&quot;20300&quot; value=&quot;Slide 6 - &amp;quot;Ayetin temel mesajı nedir?                         &amp;quot;&quot;/&gt;&lt;property id=&quot;20307&quot; value=&quot;263&quot;/&gt;&lt;/object&gt;&lt;object type=&quot;3&quot; unique_id=&quot;16397&quot;&gt;&lt;property id=&quot;20148&quot; value=&quot;5&quot;/&gt;&lt;property id=&quot;20300&quot; value=&quot;Slide 7 - &amp;quot;Ayete göre doğru olanların yanına        işaretini yanlış       işaretini koyalım&amp;quot;&quot;/&gt;&lt;property id=&quot;20307&quot; value=&quot;264&quot;/&gt;&lt;/object&gt;&lt;object type=&quot;3&quot; unique_id=&quot;16398&quot;&gt;&lt;property id=&quot;20148&quot; value=&quot;5&quot;/&gt;&lt;property id=&quot;20300&quot; value=&quot;Slide 8 - &amp;quot;Ayetlerin ana düşüncesi nedir?                         &amp;quot;&quot;/&gt;&lt;property id=&quot;20307&quot; value=&quot;265&quot;/&gt;&lt;/object&gt;&lt;object type=&quot;3&quot; unique_id=&quot;16399&quot;&gt;&lt;property id=&quot;20148&quot; value=&quot;5&quot;/&gt;&lt;property id=&quot;20300&quot; value=&quot;Slide 9 - &amp;quot;Parçanın ana düşüncesi nedir?&amp;quot;&quot;/&gt;&lt;property id=&quot;20307&quot; value=&quot;266&quot;/&gt;&lt;/object&gt;&lt;object type=&quot;3&quot; unique_id=&quot;16400&quot;&gt;&lt;property id=&quot;20148&quot; value=&quot;5&quot;/&gt;&lt;property id=&quot;20300&quot; value=&quot;Slide 12 - &amp;quot;BOŞLUKLARI UYGUN BİR ŞEKİLDE DOLDURALIM&amp;quot;&quot;/&gt;&lt;property id=&quot;20307&quot; value=&quot;268&quot;/&gt;&lt;/object&gt;&lt;object type=&quot;3&quot; unique_id=&quot;16401&quot;&gt;&lt;property id=&quot;20148&quot; value=&quot;5&quot;/&gt;&lt;property id=&quot;20300&quot; value=&quot;Slide 11&quot;/&gt;&lt;property id=&quot;20307&quot; value=&quot;269&quot;/&gt;&lt;/object&gt;&lt;object type=&quot;3&quot; unique_id=&quot;16402&quot;&gt;&lt;property id=&quot;20148&quot; value=&quot;5&quot;/&gt;&lt;property id=&quot;20300&quot; value=&quot;Slide 13 - &amp;quot;Değerlendirme &amp;quot;&quot;/&gt;&lt;property id=&quot;20307&quot; value=&quot;270&quot;/&gt;&lt;/object&gt;&lt;object type=&quot;3&quot; unique_id=&quot;16403&quot;&gt;&lt;property id=&quot;20148&quot; value=&quot;5&quot;/&gt;&lt;property id=&quot;20300&quot; value=&quot;Slide 14&quot;/&gt;&lt;property id=&quot;20307&quot; value=&quot;271&quot;/&gt;&lt;/object&gt;&lt;object type=&quot;3&quot; unique_id=&quot;16404&quot;&gt;&lt;property id=&quot;20148&quot; value=&quot;5&quot;/&gt;&lt;property id=&quot;20300&quot; value=&quot;Slide 15&quot;/&gt;&lt;property id=&quot;20307&quot; value=&quot;272&quot;/&gt;&lt;/object&gt;&lt;object type=&quot;3&quot; unique_id=&quot;16405&quot;&gt;&lt;property id=&quot;20148&quot; value=&quot;5&quot;/&gt;&lt;property id=&quot;20300&quot; value=&quot;Slide 16&quot;/&gt;&lt;property id=&quot;20307&quot; value=&quot;273&quot;/&gt;&lt;/object&gt;&lt;object type=&quot;3&quot; unique_id=&quot;16406&quot;&gt;&lt;property id=&quot;20148&quot; value=&quot;5&quot;/&gt;&lt;property id=&quot;20300&quot; value=&quot;Slide 17&quot;/&gt;&lt;property id=&quot;20307&quot; value=&quot;274&quot;/&gt;&lt;/object&gt;&lt;object type=&quot;3&quot; unique_id=&quot;16407&quot;&gt;&lt;property id=&quot;20148&quot; value=&quot;5&quot;/&gt;&lt;property id=&quot;20300&quot; value=&quot;Slide 18&quot;/&gt;&lt;property id=&quot;20307&quot; value=&quot;275&quot;/&gt;&lt;/object&gt;&lt;object type=&quot;3&quot; unique_id=&quot;16465&quot;&gt;&lt;property id=&quot;20148&quot; value=&quot;5&quot;/&gt;&lt;property id=&quot;20300&quot; value=&quot;Slide 10 - &amp;quot;BULMACA &amp;quot;&quot;/&gt;&lt;property id=&quot;20307&quot; value=&quot;27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quot;/&gt;&lt;isInvalidForFieldText val=&quot;0&quot;/&gt;&lt;Image&gt;&lt;filename val=&quot;C:\Users\Samsung\Desktop\Yeni klasör\data\asimages\{1C3A8DD6-2B35-4898-B393-1F8206546929}_18.png&quot;/&gt;&lt;left val=&quot;392&quot;/&gt;&lt;top val=&quot;387&quot;/&gt;&lt;width val=&quot;519&quot;/&gt;&lt;height val=&quot;5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7&quot;/&gt;&lt;/TableIndex&gt;&lt;/ShapeTextInfo&gt;"/>
  <p:tag name="HTML_SHAPEINFO" val="&lt;ThreeDShapeInfo&gt;&lt;uuid val=&quot;&quot;/&gt;&lt;isInvalidForFieldText val=&quot;0&quot;/&gt;&lt;Image&gt;&lt;filename val=&quot;C:\Users\Samsung\Desktop\Yeni klasör\data\asimages\{A68C3D92-5F04-4264-B397-D87DC3A766CB}_18.png&quot;/&gt;&lt;left val=&quot;389&quot;/&gt;&lt;top val=&quot;454&quot;/&gt;&lt;width val=&quot;528&quot;/&gt;&lt;height val=&quot;4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quot;/&gt;&lt;isInvalidForFieldText val=&quot;0&quot;/&gt;&lt;Image&gt;&lt;filename val=&quot;C:\Users\Samsung\Desktop\Yeni klasör\data\asimages\{6FBE0BEC-5201-40A8-8141-7ABDE6777D10}_18.png&quot;/&gt;&lt;left val=&quot;151&quot;/&gt;&lt;top val=&quot;206&quot;/&gt;&lt;width val=&quot;574&quot;/&gt;&lt;height val=&quot;6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PNG&quot;/&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18&quot;/&gt;&lt;/TableIndex&gt;&lt;/ShapeTextInfo&gt;"/>
  <p:tag name="PRESENTER_SHAPEINFO" val="&lt;ThreeDShapeInfo&gt;&lt;uuid val=&quot;{D837AA50-4851-4F7F-AA5C-45053A9621C3}&quot;/&gt;&lt;isInvalidForFieldText val=&quot;0&quot;/&gt;&lt;Image&gt;&lt;filename val=&quot;C:\Users\Samsung\Desktop\Yeni klasör\data\asimages\{D837AA50-4851-4F7F-AA5C-45053A9621C3}_1.png&quot;/&gt;&lt;left val=&quot;6&quot;/&gt;&lt;top val=&quot;218&quot;/&gt;&lt;width val=&quot;592&quot;/&gt;&lt;height val=&quot;2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SHAPEINFO" val="&lt;ThreeDShapeInfo&gt;&lt;uuid val=&quot;{B57485A7-BC19-434C-AA40-6F34A05BAC2E}&quot;/&gt;&lt;isInvalidForFieldText val=&quot;0&quot;/&gt;&lt;Image&gt;&lt;filename val=&quot;C:\Users\Samsung\Desktop\Yeni klasör\data\asimages\{B57485A7-BC19-434C-AA40-6F34A05BAC2E}_1.png&quot;/&gt;&lt;left val=&quot;3&quot;/&gt;&lt;top val=&quot;30&quot;/&gt;&lt;width val=&quot;617&quot;/&gt;&lt;height val=&quot;16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Samsung\Desktop\Yeni klasör\data\asimages\{E14A72C4-ADC9-4C98-95AF-77480B555A9E}_1.png&quot;/&gt;&lt;left val=&quot;10&quot;/&gt;&lt;top val=&quot;561&quot;/&gt;&lt;width val=&quot;536&quot;/&gt;&lt;height val=&quot;51&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HTML_SHAPEINFO" val="&lt;SlideThumbPath val=&quot;Slide18.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4&quot;/&gt;&lt;lineCharCount val=&quot;76&quot;/&gt;&lt;lineCharCount val=&quot;73&quot;/&gt;&lt;lineCharCount val=&quot;107&quot;/&gt;&lt;/TableIndex&gt;&lt;/ShapeTextInfo&gt;"/>
  <p:tag name="HTML_SHAPEINFO" val="&lt;TextEffect&gt;&lt;Image&gt;&lt;filename val=&quot;C:\Users\Samsung\Desktop\Yeni klasör\data\asimages\{9D3033D6-8087-4F61-8418-81F33F597CA4}_1.png_crop.png&quot;/&gt;&lt;left val=&quot;40&quot;/&gt;&lt;top val=&quot;38&quot;/&gt;&lt;width val=&quot;878&quot;/&gt;&lt;height val=&quot;134&quot;/&gt;&lt;hasText val=&quot;1&quot;/&gt;&lt;paraId val=&quot;1&quot;/&gt;&lt;/Image&gt;&lt;/TextEffect&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Samsung\Desktop\Yeni klasör\data\asimages\{433C70DF-7327-4A10-9C9D-2FC08128B26F}_18.png&quot;/&gt;&lt;left val=&quot;389&quot;/&gt;&lt;top val=&quot;264&quot;/&gt;&lt;width val=&quot;523&quot;/&gt;&lt;height val=&quot;6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Samsung\Desktop\Yeni klasör\data\asimages\{3CA301BF-1696-400A-B566-E86B8F5FA15B}_18.png&quot;/&gt;&lt;left val=&quot;392&quot;/&gt;&lt;top val=&quot;318&quot;/&gt;&lt;width val=&quot;517&quot;/&gt;&lt;height val=&quot;68&quot;/&gt;&lt;hasText val=&quot;1&quot;/&gt;&lt;/Image&gt;&lt;/ThreeDShape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1662</TotalTime>
  <Words>1088</Words>
  <Application>Microsoft Office PowerPoint</Application>
  <PresentationFormat>Geniş ekran</PresentationFormat>
  <Paragraphs>179</Paragraphs>
  <Slides>18</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18</vt:i4>
      </vt:variant>
    </vt:vector>
  </HeadingPairs>
  <TitlesOfParts>
    <vt:vector size="24" baseType="lpstr">
      <vt:lpstr>Arial</vt:lpstr>
      <vt:lpstr>Articulate Light</vt:lpstr>
      <vt:lpstr>Calibri</vt:lpstr>
      <vt:lpstr>Calibri Light</vt:lpstr>
      <vt:lpstr>Segoe UI Light</vt:lpstr>
      <vt:lpstr>Office Teması</vt:lpstr>
      <vt:lpstr>ALLAH İNANCI</vt:lpstr>
      <vt:lpstr>5.1.2. ALLAH (C. C.) YARADANDIR</vt:lpstr>
      <vt:lpstr>PowerPoint Sunusu</vt:lpstr>
      <vt:lpstr>“Bütün bunlar nasıl var olmuştur?” </vt:lpstr>
      <vt:lpstr>Parçaya göre işaretleyelim</vt:lpstr>
      <vt:lpstr>Ayetin temel mesajı nedir?                         </vt:lpstr>
      <vt:lpstr>Ayete göre doğru olanların yanına        işaretini yanlış       işaretini koyalım</vt:lpstr>
      <vt:lpstr>Ayetlerin ana düşüncesi nedir?                         </vt:lpstr>
      <vt:lpstr>Parçanın ana düşüncesi nedir?</vt:lpstr>
      <vt:lpstr>BULMACA </vt:lpstr>
      <vt:lpstr>PowerPoint Sunusu</vt:lpstr>
      <vt:lpstr>BOŞLUKLARI UYGUN BİR ŞEKİLDE DOLDURALIM</vt:lpstr>
      <vt:lpstr>Değerlendirme </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dc:title>
  <dc:creator>Windows Kullanıcısı</dc:creator>
  <cp:lastModifiedBy>Windows Kullanıcısı</cp:lastModifiedBy>
  <cp:revision>17</cp:revision>
  <dcterms:created xsi:type="dcterms:W3CDTF">2018-09-19T14:30:20Z</dcterms:created>
  <dcterms:modified xsi:type="dcterms:W3CDTF">2018-09-23T14:08:19Z</dcterms:modified>
</cp:coreProperties>
</file>