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59" r:id="rId5"/>
    <p:sldId id="264" r:id="rId6"/>
    <p:sldId id="262" r:id="rId7"/>
    <p:sldId id="26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uzatmak demektir.</a:t>
            </a:r>
          </a:p>
          <a:p>
            <a:endParaRPr lang="tr-TR" i="1" dirty="0"/>
          </a:p>
          <a:p>
            <a:r>
              <a:rPr lang="tr-TR" i="1" dirty="0" err="1"/>
              <a:t>Med</a:t>
            </a:r>
            <a:r>
              <a:rPr lang="tr-TR" i="1" dirty="0"/>
              <a:t> Harfleri (uzatma harfleri</a:t>
            </a:r>
            <a:r>
              <a:rPr lang="tr-TR" i="1" dirty="0" smtClean="0"/>
              <a:t>):</a:t>
            </a:r>
            <a:r>
              <a:rPr lang="tr-TR" i="1" dirty="0"/>
              <a:t> </a:t>
            </a:r>
            <a:r>
              <a:rPr lang="tr-TR" i="1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Harfleri üç tanedir. Bunlar harekesiz</a:t>
            </a:r>
            <a:r>
              <a:rPr lang="ar-AE" i="1" dirty="0" smtClean="0">
                <a:latin typeface="+mj-lt"/>
              </a:rPr>
              <a:t> </a:t>
            </a:r>
            <a:r>
              <a:rPr lang="tr-TR" b="1" dirty="0" smtClean="0"/>
              <a:t>(</a:t>
            </a:r>
            <a:r>
              <a:rPr lang="ar-AE" b="1" dirty="0" smtClean="0"/>
              <a:t>ي</a:t>
            </a:r>
            <a:r>
              <a:rPr lang="tr-TR" b="1" dirty="0" smtClean="0"/>
              <a:t>-</a:t>
            </a:r>
            <a:r>
              <a:rPr lang="ar-AE" b="1" dirty="0" smtClean="0"/>
              <a:t> </a:t>
            </a:r>
            <a:r>
              <a:rPr lang="ar-AE" b="1" dirty="0"/>
              <a:t>و </a:t>
            </a:r>
            <a:r>
              <a:rPr lang="tr-TR" b="1" dirty="0" smtClean="0"/>
              <a:t>-</a:t>
            </a:r>
            <a:r>
              <a:rPr lang="ar-AE" b="1" dirty="0" smtClean="0"/>
              <a:t>ا</a:t>
            </a:r>
            <a:r>
              <a:rPr lang="tr-TR" b="1" dirty="0" smtClean="0"/>
              <a:t> ) </a:t>
            </a:r>
            <a:r>
              <a:rPr lang="tr-TR" i="1" dirty="0"/>
              <a:t>harfleridir.</a:t>
            </a:r>
            <a:r>
              <a:rPr lang="ar-AE" i="1" dirty="0"/>
              <a:t> 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Sebeb</a:t>
            </a:r>
            <a:r>
              <a:rPr lang="tr-TR" i="1" dirty="0" smtClean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(uzatma sebebi) ikidir. Bunlar hemze  ve sükundur.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42172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r>
              <a:rPr lang="tr-TR" i="1" dirty="0" smtClean="0"/>
              <a:t>Hemze: Harekesi olan elif harfine hemze adı verilir.</a:t>
            </a:r>
          </a:p>
          <a:p>
            <a:endParaRPr lang="tr-TR" i="1" dirty="0"/>
          </a:p>
          <a:p>
            <a:r>
              <a:rPr lang="tr-TR" i="1" dirty="0" err="1" smtClean="0"/>
              <a:t>Hemze’nin</a:t>
            </a:r>
            <a:r>
              <a:rPr lang="tr-TR" i="1" dirty="0" smtClean="0"/>
              <a:t> mahreci  (çıkış yeri) boğaz sonudur.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Hemze kelime içindeki konumuna göre özel yazımı olan bir harftir.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smtClean="0"/>
              <a:t>Kelime </a:t>
            </a:r>
            <a:r>
              <a:rPr lang="tr-TR" i="1" dirty="0"/>
              <a:t>içindeki konumuna göre bazen uzun hemze</a:t>
            </a:r>
          </a:p>
          <a:p>
            <a:pPr marL="0" indent="0">
              <a:buNone/>
            </a:pP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ar-EG" dirty="0" smtClean="0"/>
              <a:t>اَ  </a:t>
            </a:r>
            <a:r>
              <a:rPr lang="tr-TR" dirty="0" smtClean="0"/>
              <a:t> )</a:t>
            </a:r>
            <a:r>
              <a:rPr lang="tr-TR" i="1" dirty="0" smtClean="0"/>
              <a:t>bazen de </a:t>
            </a:r>
            <a:r>
              <a:rPr lang="tr-TR" i="1" dirty="0"/>
              <a:t>kısa hemze </a:t>
            </a:r>
            <a:r>
              <a:rPr lang="tr-TR" dirty="0"/>
              <a:t>( </a:t>
            </a:r>
            <a:r>
              <a:rPr lang="ar-EG" dirty="0" smtClean="0"/>
              <a:t>ءَ</a:t>
            </a:r>
            <a:r>
              <a:rPr lang="tr-TR" dirty="0" smtClean="0"/>
              <a:t> ) </a:t>
            </a:r>
            <a:r>
              <a:rPr lang="tr-TR" i="1" dirty="0" smtClean="0"/>
              <a:t>şeklinde </a:t>
            </a:r>
            <a:r>
              <a:rPr lang="tr-TR" i="1" dirty="0"/>
              <a:t>yazılır.</a:t>
            </a:r>
          </a:p>
        </p:txBody>
      </p:sp>
    </p:spTree>
    <p:extLst>
      <p:ext uri="{BB962C8B-B14F-4D97-AF65-F5344CB8AC3E}">
        <p14:creationId xmlns:p14="http://schemas.microsoft.com/office/powerpoint/2010/main" val="62981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 smtClean="0"/>
              <a:t>Meddi Muttasıl (Bitişik uzatma</a:t>
            </a:r>
            <a:r>
              <a:rPr lang="tr-TR" b="1" i="1" dirty="0" smtClean="0"/>
              <a:t>):</a:t>
            </a:r>
          </a:p>
          <a:p>
            <a:pPr marL="0" indent="0">
              <a:buNone/>
            </a:pPr>
            <a:endParaRPr lang="tr-TR" b="1" i="1" dirty="0" smtClean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 smtClean="0"/>
              <a:t>harflerinden (uzatma harfleri) </a:t>
            </a:r>
            <a:r>
              <a:rPr lang="tr-TR" i="1" dirty="0" smtClean="0"/>
              <a:t>sonra sebebi </a:t>
            </a:r>
            <a:r>
              <a:rPr lang="tr-TR" i="1" dirty="0" err="1" smtClean="0"/>
              <a:t>med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(uzatma </a:t>
            </a:r>
            <a:r>
              <a:rPr lang="tr-TR" i="1" dirty="0" smtClean="0"/>
              <a:t>sebebi) olan hemze gelir ve </a:t>
            </a:r>
            <a:r>
              <a:rPr lang="tr-TR" i="1" dirty="0" err="1" smtClean="0"/>
              <a:t>med</a:t>
            </a:r>
            <a:r>
              <a:rPr lang="tr-TR" i="1" dirty="0" smtClean="0"/>
              <a:t> harfi ile hemze </a:t>
            </a:r>
            <a:r>
              <a:rPr lang="tr-TR" i="1" dirty="0" smtClean="0"/>
              <a:t>                      aynı </a:t>
            </a:r>
            <a:r>
              <a:rPr lang="tr-TR" i="1" dirty="0" smtClean="0"/>
              <a:t>kelimede bulunursa Meddi Muttasıl olur.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 Bir kelimede Meddi Muttasıl  olabilmesi için;</a:t>
            </a:r>
          </a:p>
          <a:p>
            <a:r>
              <a:rPr lang="tr-TR" i="1" dirty="0" smtClean="0"/>
              <a:t>1.Med harfi bulunacak,</a:t>
            </a:r>
          </a:p>
          <a:p>
            <a:r>
              <a:rPr lang="tr-TR" i="1" dirty="0" smtClean="0"/>
              <a:t>2.Sebebi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 smtClean="0"/>
              <a:t>hemze </a:t>
            </a:r>
            <a:r>
              <a:rPr lang="tr-TR" i="1" dirty="0" smtClean="0"/>
              <a:t>bulunacak,</a:t>
            </a:r>
          </a:p>
          <a:p>
            <a:r>
              <a:rPr lang="tr-TR" i="1" dirty="0" smtClean="0"/>
              <a:t>3.Med harfi ile hemze  aynı kelimede bulunacak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Meddi </a:t>
            </a:r>
            <a:r>
              <a:rPr lang="tr-TR" i="1" dirty="0" err="1" smtClean="0"/>
              <a:t>Muttasıl’da</a:t>
            </a:r>
            <a:r>
              <a:rPr lang="tr-TR" i="1" dirty="0" smtClean="0"/>
              <a:t> hemze genellikle </a:t>
            </a:r>
            <a:r>
              <a:rPr lang="tr-TR" i="1" dirty="0"/>
              <a:t>kısa hemze </a:t>
            </a:r>
            <a:endParaRPr lang="tr-TR" i="1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( </a:t>
            </a:r>
            <a:r>
              <a:rPr lang="ar-EG" dirty="0"/>
              <a:t>ءَ ءِ ءُ</a:t>
            </a:r>
            <a:r>
              <a:rPr lang="tr-TR" dirty="0"/>
              <a:t> )</a:t>
            </a:r>
            <a:r>
              <a:rPr lang="tr-TR" i="1" dirty="0"/>
              <a:t>şeklinde </a:t>
            </a:r>
            <a:r>
              <a:rPr lang="tr-TR" i="1" dirty="0" smtClean="0"/>
              <a:t>gelir.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02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lnSpcReduction="10000"/>
          </a:bodyPr>
          <a:lstStyle/>
          <a:p>
            <a:r>
              <a:rPr lang="tr-TR" i="1" dirty="0" smtClean="0"/>
              <a:t> Örnekler</a:t>
            </a:r>
            <a:r>
              <a:rPr lang="tr-TR" i="1" dirty="0" smtClean="0"/>
              <a:t>:</a:t>
            </a:r>
            <a:endParaRPr lang="tr-TR" sz="3200" i="1" dirty="0" smtClean="0"/>
          </a:p>
          <a:p>
            <a:r>
              <a:rPr lang="ar-EG" sz="3600" dirty="0" smtClean="0"/>
              <a:t>طَٓائِرُكُمْ</a:t>
            </a:r>
            <a:endParaRPr lang="tr-TR" sz="3600" dirty="0" smtClean="0"/>
          </a:p>
          <a:p>
            <a:r>
              <a:rPr lang="ar-EG" sz="3600" dirty="0"/>
              <a:t>مِنَ </a:t>
            </a:r>
            <a:r>
              <a:rPr lang="ar-EG" sz="3600" dirty="0" smtClean="0"/>
              <a:t>الشُّهَدَٓاءِ</a:t>
            </a:r>
            <a:endParaRPr lang="tr-TR" sz="3600" dirty="0" smtClean="0"/>
          </a:p>
          <a:p>
            <a:r>
              <a:rPr lang="ar-EG" sz="3600" dirty="0"/>
              <a:t>مِنَ </a:t>
            </a:r>
            <a:r>
              <a:rPr lang="ar-EG" sz="3600" dirty="0" smtClean="0"/>
              <a:t>السَّمَٓاءِ</a:t>
            </a:r>
            <a:endParaRPr lang="tr-TR" sz="3600" dirty="0" smtClean="0"/>
          </a:p>
          <a:p>
            <a:r>
              <a:rPr lang="ar-EG" sz="3600" dirty="0"/>
              <a:t>اَضَٓاءَ </a:t>
            </a:r>
            <a:endParaRPr lang="tr-TR" sz="3600" dirty="0" smtClean="0"/>
          </a:p>
          <a:p>
            <a:r>
              <a:rPr lang="ar-EG" sz="3600" dirty="0"/>
              <a:t>شَٓاءَ </a:t>
            </a:r>
            <a:endParaRPr lang="tr-TR" sz="3600" dirty="0" smtClean="0"/>
          </a:p>
          <a:p>
            <a:r>
              <a:rPr lang="ar-EG" sz="3600" dirty="0" smtClean="0"/>
              <a:t>عَلَى الْمَلٰٓئِكَة</a:t>
            </a:r>
            <a:endParaRPr lang="tr-TR" sz="3600" dirty="0" smtClean="0"/>
          </a:p>
          <a:p>
            <a:r>
              <a:rPr lang="ar-EG" sz="3600" dirty="0"/>
              <a:t>جَٓاءَ</a:t>
            </a:r>
            <a:endParaRPr lang="tr-TR" sz="36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6554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tr-TR" i="1" dirty="0" smtClean="0"/>
              <a:t>Meddi </a:t>
            </a:r>
            <a:r>
              <a:rPr lang="tr-TR" i="1" dirty="0" err="1"/>
              <a:t>Muttasıl’ın</a:t>
            </a:r>
            <a:r>
              <a:rPr lang="tr-TR" i="1" dirty="0"/>
              <a:t> </a:t>
            </a:r>
            <a:r>
              <a:rPr lang="tr-TR" i="1" dirty="0" smtClean="0"/>
              <a:t>Hükmü </a:t>
            </a:r>
            <a:r>
              <a:rPr lang="tr-TR" i="1" dirty="0" err="1" smtClean="0"/>
              <a:t>vacibtir</a:t>
            </a:r>
            <a:r>
              <a:rPr lang="tr-TR" i="1" dirty="0" smtClean="0"/>
              <a:t>.</a:t>
            </a:r>
          </a:p>
          <a:p>
            <a:endParaRPr lang="tr-TR" i="1" dirty="0" smtClean="0"/>
          </a:p>
          <a:p>
            <a:r>
              <a:rPr lang="tr-TR" i="1" dirty="0" smtClean="0"/>
              <a:t>Meddi Muttasıl 4 elif miktarı uzatılarak tilavet </a:t>
            </a:r>
            <a:r>
              <a:rPr lang="tr-TR" i="1" dirty="0" err="1" smtClean="0"/>
              <a:t>yapılır.Hadr</a:t>
            </a:r>
            <a:r>
              <a:rPr lang="tr-TR" i="1" dirty="0" smtClean="0"/>
              <a:t> usulü (hızlı okuyuş) da en </a:t>
            </a:r>
            <a:r>
              <a:rPr lang="tr-TR" i="1" smtClean="0"/>
              <a:t>az 2  </a:t>
            </a:r>
            <a:r>
              <a:rPr lang="tr-TR" i="1" dirty="0" smtClean="0"/>
              <a:t>elif miktarı uzatılarak tilavet yapılmalıdır.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Meddi </a:t>
            </a:r>
            <a:r>
              <a:rPr lang="tr-TR" i="1" dirty="0" err="1" smtClean="0"/>
              <a:t>Muttasıl’ın</a:t>
            </a:r>
            <a:r>
              <a:rPr lang="tr-TR" i="1" dirty="0" smtClean="0"/>
              <a:t>, bütün kıraat imamları </a:t>
            </a:r>
            <a:r>
              <a:rPr lang="tr-TR" i="1" dirty="0" err="1" smtClean="0"/>
              <a:t>kasr</a:t>
            </a:r>
            <a:r>
              <a:rPr lang="tr-TR" i="1" dirty="0" smtClean="0"/>
              <a:t> yapılmadan uzatarak okunması hususunda ittifak halindedirler.(</a:t>
            </a:r>
            <a:r>
              <a:rPr lang="tr-TR" i="1" dirty="0" err="1" smtClean="0"/>
              <a:t>Müttefekun</a:t>
            </a:r>
            <a:r>
              <a:rPr lang="tr-TR" i="1" dirty="0" smtClean="0"/>
              <a:t> aleyh)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045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tr-TR" i="1" dirty="0" smtClean="0"/>
              <a:t>Meddi Muttasıl kelime sonunda olur ve bu kelimede vakıf yapılırsa  bu durumda hem Meddi Muttasıl olur hem Meddi </a:t>
            </a:r>
            <a:r>
              <a:rPr lang="tr-TR" i="1" dirty="0" err="1"/>
              <a:t>Ârız</a:t>
            </a:r>
            <a:r>
              <a:rPr lang="tr-TR" i="1" dirty="0" smtClean="0"/>
              <a:t> </a:t>
            </a:r>
            <a:r>
              <a:rPr lang="tr-TR" i="1" dirty="0" err="1" smtClean="0"/>
              <a:t>olur.Bu</a:t>
            </a:r>
            <a:r>
              <a:rPr lang="tr-TR" i="1" dirty="0" smtClean="0"/>
              <a:t> durumda Meddi Muttasıl hükümleri uygulanır; çünkü Meddi </a:t>
            </a:r>
            <a:r>
              <a:rPr lang="tr-TR" i="1" dirty="0" err="1" smtClean="0"/>
              <a:t>Muttasıl’ın</a:t>
            </a:r>
            <a:r>
              <a:rPr lang="tr-TR" i="1" dirty="0" smtClean="0"/>
              <a:t> hükmü </a:t>
            </a:r>
            <a:r>
              <a:rPr lang="tr-TR" i="1" dirty="0" err="1" smtClean="0"/>
              <a:t>vacib</a:t>
            </a:r>
            <a:r>
              <a:rPr lang="tr-TR" i="1" dirty="0" smtClean="0"/>
              <a:t>, Meddi </a:t>
            </a:r>
            <a:r>
              <a:rPr lang="tr-TR" i="1" dirty="0" err="1" smtClean="0"/>
              <a:t>Ârız’ın</a:t>
            </a:r>
            <a:r>
              <a:rPr lang="tr-TR" i="1" dirty="0" smtClean="0"/>
              <a:t> hükmü </a:t>
            </a:r>
            <a:r>
              <a:rPr lang="tr-TR" i="1" dirty="0" err="1" smtClean="0"/>
              <a:t>caizdir.Tilavet</a:t>
            </a:r>
            <a:r>
              <a:rPr lang="tr-TR" i="1" dirty="0" smtClean="0"/>
              <a:t> bu şekilde yapılır.</a:t>
            </a:r>
          </a:p>
          <a:p>
            <a:r>
              <a:rPr lang="tr-TR" i="1" dirty="0" smtClean="0"/>
              <a:t>Örnekler:</a:t>
            </a:r>
          </a:p>
          <a:p>
            <a:r>
              <a:rPr lang="ar-EG" sz="3200" dirty="0"/>
              <a:t> مَنْ </a:t>
            </a:r>
            <a:r>
              <a:rPr lang="ar-EG" sz="3200" dirty="0" smtClean="0"/>
              <a:t>يَشَٓاءُۜ</a:t>
            </a:r>
            <a:endParaRPr lang="tr-TR" sz="3200" dirty="0" smtClean="0"/>
          </a:p>
          <a:p>
            <a:r>
              <a:rPr lang="ar-EG" sz="3200" dirty="0"/>
              <a:t> </a:t>
            </a:r>
            <a:r>
              <a:rPr lang="ar-EG" sz="3200" dirty="0" smtClean="0"/>
              <a:t>شَٓاءَۚ</a:t>
            </a:r>
            <a:endParaRPr lang="tr-TR" sz="3200" dirty="0" smtClean="0"/>
          </a:p>
          <a:p>
            <a:r>
              <a:rPr lang="ar-EG" sz="3200" dirty="0"/>
              <a:t>وَالْقَلَٓائِدَۜ</a:t>
            </a:r>
            <a:endParaRPr lang="tr-TR" sz="3200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434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Meddi </a:t>
            </a:r>
            <a:r>
              <a:rPr lang="tr-TR" i="1" dirty="0" err="1"/>
              <a:t>Muttasıl’da</a:t>
            </a:r>
            <a:r>
              <a:rPr lang="tr-TR" i="1" dirty="0"/>
              <a:t> hemze genellikle kısa hemze </a:t>
            </a:r>
          </a:p>
          <a:p>
            <a:pPr marL="0" indent="0">
              <a:buNone/>
            </a:pPr>
            <a:r>
              <a:rPr lang="tr-TR" dirty="0" smtClean="0"/>
              <a:t>( </a:t>
            </a:r>
            <a:r>
              <a:rPr lang="ar-EG" dirty="0"/>
              <a:t>ءَ</a:t>
            </a:r>
            <a:r>
              <a:rPr lang="tr-TR" dirty="0"/>
              <a:t> )</a:t>
            </a:r>
            <a:r>
              <a:rPr lang="tr-TR" dirty="0" smtClean="0"/>
              <a:t> </a:t>
            </a:r>
            <a:r>
              <a:rPr lang="tr-TR" i="1" dirty="0" smtClean="0"/>
              <a:t>şeklinde gelse de bazen </a:t>
            </a:r>
            <a:r>
              <a:rPr lang="tr-TR" dirty="0"/>
              <a:t>(</a:t>
            </a:r>
            <a:r>
              <a:rPr lang="ar-EG" dirty="0"/>
              <a:t>اَ  </a:t>
            </a:r>
            <a:r>
              <a:rPr lang="tr-TR" dirty="0"/>
              <a:t> )</a:t>
            </a:r>
            <a:r>
              <a:rPr lang="tr-TR" i="1" dirty="0"/>
              <a:t>bazen </a:t>
            </a:r>
            <a:r>
              <a:rPr lang="tr-TR" i="1" dirty="0" smtClean="0"/>
              <a:t>de uzun hemze şeklinde gelebilir.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Örnek:</a:t>
            </a:r>
          </a:p>
          <a:p>
            <a:pPr marL="0" indent="0">
              <a:buNone/>
            </a:pPr>
            <a:r>
              <a:rPr lang="ar-EG" sz="3600" dirty="0"/>
              <a:t>اَنْ تَبُٓوأَ</a:t>
            </a:r>
            <a:endParaRPr lang="tr-TR" sz="3600" i="1" dirty="0" smtClean="0"/>
          </a:p>
          <a:p>
            <a:pPr marL="0" indent="0">
              <a:buNone/>
            </a:pPr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072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295</TotalTime>
  <Words>286</Words>
  <Application>Microsoft Office PowerPoint</Application>
  <PresentationFormat>Ekran Gösterisi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15</cp:revision>
  <dcterms:created xsi:type="dcterms:W3CDTF">2021-01-09T11:33:20Z</dcterms:created>
  <dcterms:modified xsi:type="dcterms:W3CDTF">2021-01-09T19:04:25Z</dcterms:modified>
</cp:coreProperties>
</file>