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9" r:id="rId1"/>
  </p:sldMasterIdLst>
  <p:notesMasterIdLst>
    <p:notesMasterId r:id="rId45"/>
  </p:notesMasterIdLst>
  <p:sldIdLst>
    <p:sldId id="256" r:id="rId2"/>
    <p:sldId id="257" r:id="rId3"/>
    <p:sldId id="258" r:id="rId4"/>
    <p:sldId id="259" r:id="rId5"/>
    <p:sldId id="260" r:id="rId6"/>
    <p:sldId id="261" r:id="rId7"/>
    <p:sldId id="262" r:id="rId8"/>
    <p:sldId id="301" r:id="rId9"/>
    <p:sldId id="264" r:id="rId10"/>
    <p:sldId id="265" r:id="rId11"/>
    <p:sldId id="266" r:id="rId12"/>
    <p:sldId id="269" r:id="rId13"/>
    <p:sldId id="267" r:id="rId14"/>
    <p:sldId id="271" r:id="rId15"/>
    <p:sldId id="272" r:id="rId16"/>
    <p:sldId id="273" r:id="rId17"/>
    <p:sldId id="274" r:id="rId18"/>
    <p:sldId id="275" r:id="rId19"/>
    <p:sldId id="276" r:id="rId20"/>
    <p:sldId id="277" r:id="rId21"/>
    <p:sldId id="279" r:id="rId22"/>
    <p:sldId id="281" r:id="rId23"/>
    <p:sldId id="282" r:id="rId24"/>
    <p:sldId id="283" r:id="rId25"/>
    <p:sldId id="280" r:id="rId26"/>
    <p:sldId id="284" r:id="rId27"/>
    <p:sldId id="278"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59" autoAdjust="0"/>
    <p:restoredTop sz="86323" autoAdjust="0"/>
  </p:normalViewPr>
  <p:slideViewPr>
    <p:cSldViewPr>
      <p:cViewPr>
        <p:scale>
          <a:sx n="70" d="100"/>
          <a:sy n="70" d="100"/>
        </p:scale>
        <p:origin x="-1152" y="54"/>
      </p:cViewPr>
      <p:guideLst>
        <p:guide orient="horz" pos="2160"/>
        <p:guide pos="2880"/>
      </p:guideLst>
    </p:cSldViewPr>
  </p:slideViewPr>
  <p:outlineViewPr>
    <p:cViewPr>
      <p:scale>
        <a:sx n="33" d="100"/>
        <a:sy n="33" d="100"/>
      </p:scale>
      <p:origin x="0" y="9252"/>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C82EE2BB-FE66-4DC6-B687-95868AA3A209}" type="datetimeFigureOut">
              <a:rPr lang="tr-TR"/>
              <a:pPr>
                <a:defRPr/>
              </a:pPr>
              <a:t>27.1.2014</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tr-TR" noProof="0" smtClean="0"/>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C2CDE584-1CE0-427E-9F2D-8A8815A6DD07}" type="slidenum">
              <a:rPr lang="tr-TR"/>
              <a:pPr>
                <a:defRPr/>
              </a:pPr>
              <a:t>‹#›</a:t>
            </a:fld>
            <a:endParaRPr lang="tr-TR"/>
          </a:p>
        </p:txBody>
      </p:sp>
    </p:spTree>
    <p:extLst>
      <p:ext uri="{BB962C8B-B14F-4D97-AF65-F5344CB8AC3E}">
        <p14:creationId xmlns:p14="http://schemas.microsoft.com/office/powerpoint/2010/main" val="39130412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ayt Görüntüsü Yer Tutucus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 Yer Tutucusu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tr-TR" altLang="tr-TR" smtClean="0"/>
          </a:p>
        </p:txBody>
      </p:sp>
      <p:sp>
        <p:nvSpPr>
          <p:cNvPr id="47108" name="Slayt Numarası Yer Tutucusu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278D32F-1261-451C-89D3-BC9157ABE0DB}" type="slidenum">
              <a:rPr lang="tr-TR" altLang="tr-TR" smtClean="0"/>
              <a:pPr eaLnBrk="1" hangingPunct="1"/>
              <a:t>26</a:t>
            </a:fld>
            <a:endParaRPr lang="tr-TR" altLang="tr-TR"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86018" name="Rectangle 2"/>
          <p:cNvSpPr>
            <a:spLocks noGrp="1" noRot="1" noChangeArrowheads="1"/>
          </p:cNvSpPr>
          <p:nvPr>
            <p:ph type="ctrTitle"/>
          </p:nvPr>
        </p:nvSpPr>
        <p:spPr>
          <a:xfrm>
            <a:off x="685800" y="1981200"/>
            <a:ext cx="7772400" cy="1600200"/>
          </a:xfrm>
        </p:spPr>
        <p:txBody>
          <a:bodyPr/>
          <a:lstStyle>
            <a:lvl1pPr>
              <a:defRPr/>
            </a:lvl1pPr>
          </a:lstStyle>
          <a:p>
            <a:pPr lvl="0"/>
            <a:r>
              <a:rPr lang="tr-TR" noProof="0" smtClean="0"/>
              <a:t>Asıl başlık stili için tıklatın</a:t>
            </a:r>
            <a:endParaRPr lang="tr-TR" noProof="0" smtClean="0"/>
          </a:p>
        </p:txBody>
      </p:sp>
      <p:sp>
        <p:nvSpPr>
          <p:cNvPr id="86019" name="Rectangle 3"/>
          <p:cNvSpPr>
            <a:spLocks noGrp="1" noRot="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pPr lvl="0"/>
            <a:r>
              <a:rPr lang="tr-TR" noProof="0" smtClean="0"/>
              <a:t>Asıl alt başlık stilini düzenlemek için tıklatın</a:t>
            </a:r>
            <a:endParaRPr lang="tr-TR"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tr-TR"/>
          </a:p>
        </p:txBody>
      </p:sp>
      <p:sp>
        <p:nvSpPr>
          <p:cNvPr id="5" name="Rectangle 5"/>
          <p:cNvSpPr>
            <a:spLocks noGrp="1" noChangeArrowheads="1"/>
          </p:cNvSpPr>
          <p:nvPr>
            <p:ph type="ftr" sz="quarter" idx="11"/>
          </p:nvPr>
        </p:nvSpPr>
        <p:spPr>
          <a:ln/>
        </p:spPr>
        <p:txBody>
          <a:bodyPr/>
          <a:lstStyle>
            <a:lvl1pPr>
              <a:defRPr/>
            </a:lvl1pPr>
          </a:lstStyle>
          <a:p>
            <a:pPr>
              <a:defRPr/>
            </a:pPr>
            <a:endParaRPr lang="tr-TR"/>
          </a:p>
        </p:txBody>
      </p:sp>
      <p:sp>
        <p:nvSpPr>
          <p:cNvPr id="6" name="Rectangle 6"/>
          <p:cNvSpPr>
            <a:spLocks noGrp="1" noChangeArrowheads="1"/>
          </p:cNvSpPr>
          <p:nvPr>
            <p:ph type="sldNum" sz="quarter" idx="12"/>
          </p:nvPr>
        </p:nvSpPr>
        <p:spPr>
          <a:ln/>
        </p:spPr>
        <p:txBody>
          <a:bodyPr/>
          <a:lstStyle>
            <a:lvl1pPr>
              <a:defRPr/>
            </a:lvl1pPr>
          </a:lstStyle>
          <a:p>
            <a:pPr>
              <a:defRPr/>
            </a:pPr>
            <a:fld id="{C20C9A8F-46F7-4242-926B-632CCF08410D}" type="slidenum">
              <a:rPr lang="tr-TR"/>
              <a:pPr>
                <a:defRPr/>
              </a:pPr>
              <a:t>‹#›</a:t>
            </a:fld>
            <a:endParaRPr lang="tr-TR"/>
          </a:p>
        </p:txBody>
      </p:sp>
    </p:spTree>
    <p:extLst>
      <p:ext uri="{BB962C8B-B14F-4D97-AF65-F5344CB8AC3E}">
        <p14:creationId xmlns:p14="http://schemas.microsoft.com/office/powerpoint/2010/main" val="2548330915"/>
      </p:ext>
    </p:extLst>
  </p:cSld>
  <p:clrMapOvr>
    <a:masterClrMapping/>
  </p:clrMapOvr>
  <p:transition spd="slow">
    <p:zoom/>
    <p:sndAc>
      <p:stSnd>
        <p:snd r:embed="rId1" name="arrow.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
          <p:cNvSpPr>
            <a:spLocks noGrp="1" noChangeArrowheads="1"/>
          </p:cNvSpPr>
          <p:nvPr>
            <p:ph type="dt" sz="half" idx="10"/>
          </p:nvPr>
        </p:nvSpPr>
        <p:spPr>
          <a:ln/>
        </p:spPr>
        <p:txBody>
          <a:bodyPr/>
          <a:lstStyle>
            <a:lvl1pPr>
              <a:defRPr/>
            </a:lvl1pPr>
          </a:lstStyle>
          <a:p>
            <a:pPr>
              <a:defRPr/>
            </a:pPr>
            <a:endParaRPr lang="tr-TR"/>
          </a:p>
        </p:txBody>
      </p:sp>
      <p:sp>
        <p:nvSpPr>
          <p:cNvPr id="5" name="Rectangle 5"/>
          <p:cNvSpPr>
            <a:spLocks noGrp="1" noChangeArrowheads="1"/>
          </p:cNvSpPr>
          <p:nvPr>
            <p:ph type="ftr" sz="quarter" idx="11"/>
          </p:nvPr>
        </p:nvSpPr>
        <p:spPr>
          <a:ln/>
        </p:spPr>
        <p:txBody>
          <a:bodyPr/>
          <a:lstStyle>
            <a:lvl1pPr>
              <a:defRPr/>
            </a:lvl1pPr>
          </a:lstStyle>
          <a:p>
            <a:pPr>
              <a:defRPr/>
            </a:pPr>
            <a:endParaRPr lang="tr-TR"/>
          </a:p>
        </p:txBody>
      </p:sp>
      <p:sp>
        <p:nvSpPr>
          <p:cNvPr id="6" name="Rectangle 6"/>
          <p:cNvSpPr>
            <a:spLocks noGrp="1" noChangeArrowheads="1"/>
          </p:cNvSpPr>
          <p:nvPr>
            <p:ph type="sldNum" sz="quarter" idx="12"/>
          </p:nvPr>
        </p:nvSpPr>
        <p:spPr>
          <a:ln/>
        </p:spPr>
        <p:txBody>
          <a:bodyPr/>
          <a:lstStyle>
            <a:lvl1pPr>
              <a:defRPr/>
            </a:lvl1pPr>
          </a:lstStyle>
          <a:p>
            <a:pPr>
              <a:defRPr/>
            </a:pPr>
            <a:fld id="{C14BE315-95DB-42B5-B63A-BE6744C777BE}" type="slidenum">
              <a:rPr lang="tr-TR"/>
              <a:pPr>
                <a:defRPr/>
              </a:pPr>
              <a:t>‹#›</a:t>
            </a:fld>
            <a:endParaRPr lang="tr-TR"/>
          </a:p>
        </p:txBody>
      </p:sp>
    </p:spTree>
    <p:extLst>
      <p:ext uri="{BB962C8B-B14F-4D97-AF65-F5344CB8AC3E}">
        <p14:creationId xmlns:p14="http://schemas.microsoft.com/office/powerpoint/2010/main" val="3624276726"/>
      </p:ext>
    </p:extLst>
  </p:cSld>
  <p:clrMapOvr>
    <a:masterClrMapping/>
  </p:clrMapOvr>
  <p:transition spd="slow">
    <p:zoom/>
    <p:sndAc>
      <p:stSnd>
        <p:snd r:embed="rId1" name="arrow.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707188" y="228600"/>
            <a:ext cx="2135187" cy="587057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301625" y="228600"/>
            <a:ext cx="6253163" cy="587057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
          <p:cNvSpPr>
            <a:spLocks noGrp="1" noChangeArrowheads="1"/>
          </p:cNvSpPr>
          <p:nvPr>
            <p:ph type="dt" sz="half" idx="10"/>
          </p:nvPr>
        </p:nvSpPr>
        <p:spPr>
          <a:ln/>
        </p:spPr>
        <p:txBody>
          <a:bodyPr/>
          <a:lstStyle>
            <a:lvl1pPr>
              <a:defRPr/>
            </a:lvl1pPr>
          </a:lstStyle>
          <a:p>
            <a:pPr>
              <a:defRPr/>
            </a:pPr>
            <a:endParaRPr lang="tr-TR"/>
          </a:p>
        </p:txBody>
      </p:sp>
      <p:sp>
        <p:nvSpPr>
          <p:cNvPr id="5" name="Rectangle 5"/>
          <p:cNvSpPr>
            <a:spLocks noGrp="1" noChangeArrowheads="1"/>
          </p:cNvSpPr>
          <p:nvPr>
            <p:ph type="ftr" sz="quarter" idx="11"/>
          </p:nvPr>
        </p:nvSpPr>
        <p:spPr>
          <a:ln/>
        </p:spPr>
        <p:txBody>
          <a:bodyPr/>
          <a:lstStyle>
            <a:lvl1pPr>
              <a:defRPr/>
            </a:lvl1pPr>
          </a:lstStyle>
          <a:p>
            <a:pPr>
              <a:defRPr/>
            </a:pPr>
            <a:endParaRPr lang="tr-TR"/>
          </a:p>
        </p:txBody>
      </p:sp>
      <p:sp>
        <p:nvSpPr>
          <p:cNvPr id="6" name="Rectangle 6"/>
          <p:cNvSpPr>
            <a:spLocks noGrp="1" noChangeArrowheads="1"/>
          </p:cNvSpPr>
          <p:nvPr>
            <p:ph type="sldNum" sz="quarter" idx="12"/>
          </p:nvPr>
        </p:nvSpPr>
        <p:spPr>
          <a:ln/>
        </p:spPr>
        <p:txBody>
          <a:bodyPr/>
          <a:lstStyle>
            <a:lvl1pPr>
              <a:defRPr/>
            </a:lvl1pPr>
          </a:lstStyle>
          <a:p>
            <a:pPr>
              <a:defRPr/>
            </a:pPr>
            <a:fld id="{B8061B14-44FD-4F54-BEAC-0093C41C656D}" type="slidenum">
              <a:rPr lang="tr-TR"/>
              <a:pPr>
                <a:defRPr/>
              </a:pPr>
              <a:t>‹#›</a:t>
            </a:fld>
            <a:endParaRPr lang="tr-TR"/>
          </a:p>
        </p:txBody>
      </p:sp>
    </p:spTree>
    <p:extLst>
      <p:ext uri="{BB962C8B-B14F-4D97-AF65-F5344CB8AC3E}">
        <p14:creationId xmlns:p14="http://schemas.microsoft.com/office/powerpoint/2010/main" val="3799919649"/>
      </p:ext>
    </p:extLst>
  </p:cSld>
  <p:clrMapOvr>
    <a:masterClrMapping/>
  </p:clrMapOvr>
  <p:transition spd="slow">
    <p:zoom/>
    <p:sndAc>
      <p:stSnd>
        <p:snd r:embed="rId1" name="arrow.wav"/>
      </p:stSnd>
    </p:sndAc>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reserve="1">
  <p:cSld name="Başlık, Küçük Resim ve Metin">
    <p:spTree>
      <p:nvGrpSpPr>
        <p:cNvPr id="1" name=""/>
        <p:cNvGrpSpPr/>
        <p:nvPr/>
      </p:nvGrpSpPr>
      <p:grpSpPr>
        <a:xfrm>
          <a:off x="0" y="0"/>
          <a:ext cx="0" cy="0"/>
          <a:chOff x="0" y="0"/>
          <a:chExt cx="0" cy="0"/>
        </a:xfrm>
      </p:grpSpPr>
      <p:sp>
        <p:nvSpPr>
          <p:cNvPr id="2" name="Başlık 1"/>
          <p:cNvSpPr>
            <a:spLocks noGrp="1"/>
          </p:cNvSpPr>
          <p:nvPr>
            <p:ph type="title"/>
          </p:nvPr>
        </p:nvSpPr>
        <p:spPr>
          <a:xfrm>
            <a:off x="301625" y="228600"/>
            <a:ext cx="8510588" cy="1325563"/>
          </a:xfrm>
        </p:spPr>
        <p:txBody>
          <a:bodyPr/>
          <a:lstStyle/>
          <a:p>
            <a:r>
              <a:rPr lang="tr-TR" smtClean="0"/>
              <a:t>Asıl başlık stili için tıklatın</a:t>
            </a:r>
            <a:endParaRPr lang="tr-TR"/>
          </a:p>
        </p:txBody>
      </p:sp>
      <p:sp>
        <p:nvSpPr>
          <p:cNvPr id="3" name="Küçük Resim Yer Tutucusu 2"/>
          <p:cNvSpPr>
            <a:spLocks noGrp="1"/>
          </p:cNvSpPr>
          <p:nvPr>
            <p:ph type="clipArt" sz="half" idx="1"/>
          </p:nvPr>
        </p:nvSpPr>
        <p:spPr>
          <a:xfrm>
            <a:off x="301625" y="1676400"/>
            <a:ext cx="4194175" cy="4422775"/>
          </a:xfrm>
        </p:spPr>
        <p:txBody>
          <a:bodyPr/>
          <a:lstStyle/>
          <a:p>
            <a:pPr lvl="0"/>
            <a:r>
              <a:rPr lang="tr-TR" noProof="0" smtClean="0"/>
              <a:t>Küçük resim eklemek için simgeyi tıklatın</a:t>
            </a:r>
            <a:endParaRPr lang="tr-TR" noProof="0" smtClean="0"/>
          </a:p>
        </p:txBody>
      </p:sp>
      <p:sp>
        <p:nvSpPr>
          <p:cNvPr id="4" name="Metin Yer Tutucusu 3"/>
          <p:cNvSpPr>
            <a:spLocks noGrp="1"/>
          </p:cNvSpPr>
          <p:nvPr>
            <p:ph type="body" sz="half" idx="2"/>
          </p:nvPr>
        </p:nvSpPr>
        <p:spPr>
          <a:xfrm>
            <a:off x="4648200" y="1676400"/>
            <a:ext cx="4194175" cy="4422775"/>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Rectangle 4"/>
          <p:cNvSpPr>
            <a:spLocks noGrp="1" noChangeArrowheads="1"/>
          </p:cNvSpPr>
          <p:nvPr>
            <p:ph type="dt" sz="half" idx="10"/>
          </p:nvPr>
        </p:nvSpPr>
        <p:spPr>
          <a:ln/>
        </p:spPr>
        <p:txBody>
          <a:bodyPr/>
          <a:lstStyle>
            <a:lvl1pPr>
              <a:defRPr/>
            </a:lvl1pPr>
          </a:lstStyle>
          <a:p>
            <a:pPr>
              <a:defRPr/>
            </a:pPr>
            <a:endParaRPr lang="tr-TR"/>
          </a:p>
        </p:txBody>
      </p:sp>
      <p:sp>
        <p:nvSpPr>
          <p:cNvPr id="6" name="Rectangle 5"/>
          <p:cNvSpPr>
            <a:spLocks noGrp="1" noChangeArrowheads="1"/>
          </p:cNvSpPr>
          <p:nvPr>
            <p:ph type="ftr" sz="quarter" idx="11"/>
          </p:nvPr>
        </p:nvSpPr>
        <p:spPr>
          <a:ln/>
        </p:spPr>
        <p:txBody>
          <a:bodyPr/>
          <a:lstStyle>
            <a:lvl1pPr>
              <a:defRPr/>
            </a:lvl1pPr>
          </a:lstStyle>
          <a:p>
            <a:pPr>
              <a:defRPr/>
            </a:pPr>
            <a:endParaRPr lang="tr-TR"/>
          </a:p>
        </p:txBody>
      </p:sp>
      <p:sp>
        <p:nvSpPr>
          <p:cNvPr id="7" name="Rectangle 6"/>
          <p:cNvSpPr>
            <a:spLocks noGrp="1" noChangeArrowheads="1"/>
          </p:cNvSpPr>
          <p:nvPr>
            <p:ph type="sldNum" sz="quarter" idx="12"/>
          </p:nvPr>
        </p:nvSpPr>
        <p:spPr>
          <a:ln/>
        </p:spPr>
        <p:txBody>
          <a:bodyPr/>
          <a:lstStyle>
            <a:lvl1pPr>
              <a:defRPr/>
            </a:lvl1pPr>
          </a:lstStyle>
          <a:p>
            <a:pPr>
              <a:defRPr/>
            </a:pPr>
            <a:fld id="{EC141A2A-9C35-4C65-A2D0-E1ACBFA37C9B}" type="slidenum">
              <a:rPr lang="tr-TR"/>
              <a:pPr>
                <a:defRPr/>
              </a:pPr>
              <a:t>‹#›</a:t>
            </a:fld>
            <a:endParaRPr lang="tr-TR"/>
          </a:p>
        </p:txBody>
      </p:sp>
    </p:spTree>
    <p:extLst>
      <p:ext uri="{BB962C8B-B14F-4D97-AF65-F5344CB8AC3E}">
        <p14:creationId xmlns:p14="http://schemas.microsoft.com/office/powerpoint/2010/main" val="1347774516"/>
      </p:ext>
    </p:extLst>
  </p:cSld>
  <p:clrMapOvr>
    <a:masterClrMapping/>
  </p:clrMapOvr>
  <p:transition spd="slow">
    <p:zoom/>
    <p:sndAc>
      <p:stSnd>
        <p:snd r:embed="rId1" name="arrow.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
          <p:cNvSpPr>
            <a:spLocks noGrp="1" noChangeArrowheads="1"/>
          </p:cNvSpPr>
          <p:nvPr>
            <p:ph type="dt" sz="half" idx="10"/>
          </p:nvPr>
        </p:nvSpPr>
        <p:spPr>
          <a:ln/>
        </p:spPr>
        <p:txBody>
          <a:bodyPr/>
          <a:lstStyle>
            <a:lvl1pPr>
              <a:defRPr/>
            </a:lvl1pPr>
          </a:lstStyle>
          <a:p>
            <a:pPr>
              <a:defRPr/>
            </a:pPr>
            <a:endParaRPr lang="tr-TR"/>
          </a:p>
        </p:txBody>
      </p:sp>
      <p:sp>
        <p:nvSpPr>
          <p:cNvPr id="5" name="Rectangle 5"/>
          <p:cNvSpPr>
            <a:spLocks noGrp="1" noChangeArrowheads="1"/>
          </p:cNvSpPr>
          <p:nvPr>
            <p:ph type="ftr" sz="quarter" idx="11"/>
          </p:nvPr>
        </p:nvSpPr>
        <p:spPr>
          <a:ln/>
        </p:spPr>
        <p:txBody>
          <a:bodyPr/>
          <a:lstStyle>
            <a:lvl1pPr>
              <a:defRPr/>
            </a:lvl1pPr>
          </a:lstStyle>
          <a:p>
            <a:pPr>
              <a:defRPr/>
            </a:pPr>
            <a:endParaRPr lang="tr-TR"/>
          </a:p>
        </p:txBody>
      </p:sp>
      <p:sp>
        <p:nvSpPr>
          <p:cNvPr id="6" name="Rectangle 6"/>
          <p:cNvSpPr>
            <a:spLocks noGrp="1" noChangeArrowheads="1"/>
          </p:cNvSpPr>
          <p:nvPr>
            <p:ph type="sldNum" sz="quarter" idx="12"/>
          </p:nvPr>
        </p:nvSpPr>
        <p:spPr>
          <a:ln/>
        </p:spPr>
        <p:txBody>
          <a:bodyPr/>
          <a:lstStyle>
            <a:lvl1pPr>
              <a:defRPr/>
            </a:lvl1pPr>
          </a:lstStyle>
          <a:p>
            <a:pPr>
              <a:defRPr/>
            </a:pPr>
            <a:fld id="{1F4CD8D6-310D-4EFB-B110-22CFA6DC6CE2}" type="slidenum">
              <a:rPr lang="tr-TR"/>
              <a:pPr>
                <a:defRPr/>
              </a:pPr>
              <a:t>‹#›</a:t>
            </a:fld>
            <a:endParaRPr lang="tr-TR"/>
          </a:p>
        </p:txBody>
      </p:sp>
    </p:spTree>
    <p:extLst>
      <p:ext uri="{BB962C8B-B14F-4D97-AF65-F5344CB8AC3E}">
        <p14:creationId xmlns:p14="http://schemas.microsoft.com/office/powerpoint/2010/main" val="112401445"/>
      </p:ext>
    </p:extLst>
  </p:cSld>
  <p:clrMapOvr>
    <a:masterClrMapping/>
  </p:clrMapOvr>
  <p:transition spd="slow">
    <p:zoom/>
    <p:sndAc>
      <p:stSnd>
        <p:snd r:embed="rId1" name="arrow.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Rectangle 4"/>
          <p:cNvSpPr>
            <a:spLocks noGrp="1" noChangeArrowheads="1"/>
          </p:cNvSpPr>
          <p:nvPr>
            <p:ph type="dt" sz="half" idx="10"/>
          </p:nvPr>
        </p:nvSpPr>
        <p:spPr>
          <a:ln/>
        </p:spPr>
        <p:txBody>
          <a:bodyPr/>
          <a:lstStyle>
            <a:lvl1pPr>
              <a:defRPr/>
            </a:lvl1pPr>
          </a:lstStyle>
          <a:p>
            <a:pPr>
              <a:defRPr/>
            </a:pPr>
            <a:endParaRPr lang="tr-TR"/>
          </a:p>
        </p:txBody>
      </p:sp>
      <p:sp>
        <p:nvSpPr>
          <p:cNvPr id="5" name="Rectangle 5"/>
          <p:cNvSpPr>
            <a:spLocks noGrp="1" noChangeArrowheads="1"/>
          </p:cNvSpPr>
          <p:nvPr>
            <p:ph type="ftr" sz="quarter" idx="11"/>
          </p:nvPr>
        </p:nvSpPr>
        <p:spPr>
          <a:ln/>
        </p:spPr>
        <p:txBody>
          <a:bodyPr/>
          <a:lstStyle>
            <a:lvl1pPr>
              <a:defRPr/>
            </a:lvl1pPr>
          </a:lstStyle>
          <a:p>
            <a:pPr>
              <a:defRPr/>
            </a:pPr>
            <a:endParaRPr lang="tr-TR"/>
          </a:p>
        </p:txBody>
      </p:sp>
      <p:sp>
        <p:nvSpPr>
          <p:cNvPr id="6" name="Rectangle 6"/>
          <p:cNvSpPr>
            <a:spLocks noGrp="1" noChangeArrowheads="1"/>
          </p:cNvSpPr>
          <p:nvPr>
            <p:ph type="sldNum" sz="quarter" idx="12"/>
          </p:nvPr>
        </p:nvSpPr>
        <p:spPr>
          <a:ln/>
        </p:spPr>
        <p:txBody>
          <a:bodyPr/>
          <a:lstStyle>
            <a:lvl1pPr>
              <a:defRPr/>
            </a:lvl1pPr>
          </a:lstStyle>
          <a:p>
            <a:pPr>
              <a:defRPr/>
            </a:pPr>
            <a:fld id="{9B3D946B-0B34-4AFD-AD27-06A58D55B48F}" type="slidenum">
              <a:rPr lang="tr-TR"/>
              <a:pPr>
                <a:defRPr/>
              </a:pPr>
              <a:t>‹#›</a:t>
            </a:fld>
            <a:endParaRPr lang="tr-TR"/>
          </a:p>
        </p:txBody>
      </p:sp>
    </p:spTree>
    <p:extLst>
      <p:ext uri="{BB962C8B-B14F-4D97-AF65-F5344CB8AC3E}">
        <p14:creationId xmlns:p14="http://schemas.microsoft.com/office/powerpoint/2010/main" val="3173232723"/>
      </p:ext>
    </p:extLst>
  </p:cSld>
  <p:clrMapOvr>
    <a:masterClrMapping/>
  </p:clrMapOvr>
  <p:transition spd="slow">
    <p:zoom/>
    <p:sndAc>
      <p:stSnd>
        <p:snd r:embed="rId1" name="arrow.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301625" y="1676400"/>
            <a:ext cx="4194175" cy="44227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76400"/>
            <a:ext cx="4194175" cy="44227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Rectangle 4"/>
          <p:cNvSpPr>
            <a:spLocks noGrp="1" noChangeArrowheads="1"/>
          </p:cNvSpPr>
          <p:nvPr>
            <p:ph type="dt" sz="half" idx="10"/>
          </p:nvPr>
        </p:nvSpPr>
        <p:spPr>
          <a:ln/>
        </p:spPr>
        <p:txBody>
          <a:bodyPr/>
          <a:lstStyle>
            <a:lvl1pPr>
              <a:defRPr/>
            </a:lvl1pPr>
          </a:lstStyle>
          <a:p>
            <a:pPr>
              <a:defRPr/>
            </a:pPr>
            <a:endParaRPr lang="tr-TR"/>
          </a:p>
        </p:txBody>
      </p:sp>
      <p:sp>
        <p:nvSpPr>
          <p:cNvPr id="6" name="Rectangle 5"/>
          <p:cNvSpPr>
            <a:spLocks noGrp="1" noChangeArrowheads="1"/>
          </p:cNvSpPr>
          <p:nvPr>
            <p:ph type="ftr" sz="quarter" idx="11"/>
          </p:nvPr>
        </p:nvSpPr>
        <p:spPr>
          <a:ln/>
        </p:spPr>
        <p:txBody>
          <a:bodyPr/>
          <a:lstStyle>
            <a:lvl1pPr>
              <a:defRPr/>
            </a:lvl1pPr>
          </a:lstStyle>
          <a:p>
            <a:pPr>
              <a:defRPr/>
            </a:pPr>
            <a:endParaRPr lang="tr-TR"/>
          </a:p>
        </p:txBody>
      </p:sp>
      <p:sp>
        <p:nvSpPr>
          <p:cNvPr id="7" name="Rectangle 6"/>
          <p:cNvSpPr>
            <a:spLocks noGrp="1" noChangeArrowheads="1"/>
          </p:cNvSpPr>
          <p:nvPr>
            <p:ph type="sldNum" sz="quarter" idx="12"/>
          </p:nvPr>
        </p:nvSpPr>
        <p:spPr>
          <a:ln/>
        </p:spPr>
        <p:txBody>
          <a:bodyPr/>
          <a:lstStyle>
            <a:lvl1pPr>
              <a:defRPr/>
            </a:lvl1pPr>
          </a:lstStyle>
          <a:p>
            <a:pPr>
              <a:defRPr/>
            </a:pPr>
            <a:fld id="{F9A65832-2BC8-44F7-8D36-E522C3767AC2}" type="slidenum">
              <a:rPr lang="tr-TR"/>
              <a:pPr>
                <a:defRPr/>
              </a:pPr>
              <a:t>‹#›</a:t>
            </a:fld>
            <a:endParaRPr lang="tr-TR"/>
          </a:p>
        </p:txBody>
      </p:sp>
    </p:spTree>
    <p:extLst>
      <p:ext uri="{BB962C8B-B14F-4D97-AF65-F5344CB8AC3E}">
        <p14:creationId xmlns:p14="http://schemas.microsoft.com/office/powerpoint/2010/main" val="1673373138"/>
      </p:ext>
    </p:extLst>
  </p:cSld>
  <p:clrMapOvr>
    <a:masterClrMapping/>
  </p:clrMapOvr>
  <p:transition spd="slow">
    <p:zoom/>
    <p:sndAc>
      <p:stSnd>
        <p:snd r:embed="rId1" name="arrow.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1143000"/>
          </a:xfrm>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Rectangle 4"/>
          <p:cNvSpPr>
            <a:spLocks noGrp="1" noChangeArrowheads="1"/>
          </p:cNvSpPr>
          <p:nvPr>
            <p:ph type="dt" sz="half" idx="10"/>
          </p:nvPr>
        </p:nvSpPr>
        <p:spPr>
          <a:ln/>
        </p:spPr>
        <p:txBody>
          <a:bodyPr/>
          <a:lstStyle>
            <a:lvl1pPr>
              <a:defRPr/>
            </a:lvl1pPr>
          </a:lstStyle>
          <a:p>
            <a:pPr>
              <a:defRPr/>
            </a:pPr>
            <a:endParaRPr lang="tr-TR"/>
          </a:p>
        </p:txBody>
      </p:sp>
      <p:sp>
        <p:nvSpPr>
          <p:cNvPr id="8" name="Rectangle 5"/>
          <p:cNvSpPr>
            <a:spLocks noGrp="1" noChangeArrowheads="1"/>
          </p:cNvSpPr>
          <p:nvPr>
            <p:ph type="ftr" sz="quarter" idx="11"/>
          </p:nvPr>
        </p:nvSpPr>
        <p:spPr>
          <a:ln/>
        </p:spPr>
        <p:txBody>
          <a:bodyPr/>
          <a:lstStyle>
            <a:lvl1pPr>
              <a:defRPr/>
            </a:lvl1pPr>
          </a:lstStyle>
          <a:p>
            <a:pPr>
              <a:defRPr/>
            </a:pPr>
            <a:endParaRPr lang="tr-TR"/>
          </a:p>
        </p:txBody>
      </p:sp>
      <p:sp>
        <p:nvSpPr>
          <p:cNvPr id="9" name="Rectangle 6"/>
          <p:cNvSpPr>
            <a:spLocks noGrp="1" noChangeArrowheads="1"/>
          </p:cNvSpPr>
          <p:nvPr>
            <p:ph type="sldNum" sz="quarter" idx="12"/>
          </p:nvPr>
        </p:nvSpPr>
        <p:spPr>
          <a:ln/>
        </p:spPr>
        <p:txBody>
          <a:bodyPr/>
          <a:lstStyle>
            <a:lvl1pPr>
              <a:defRPr/>
            </a:lvl1pPr>
          </a:lstStyle>
          <a:p>
            <a:pPr>
              <a:defRPr/>
            </a:pPr>
            <a:fld id="{EFBC4EF1-741A-4C5C-9595-EE324019B9C0}" type="slidenum">
              <a:rPr lang="tr-TR"/>
              <a:pPr>
                <a:defRPr/>
              </a:pPr>
              <a:t>‹#›</a:t>
            </a:fld>
            <a:endParaRPr lang="tr-TR"/>
          </a:p>
        </p:txBody>
      </p:sp>
    </p:spTree>
    <p:extLst>
      <p:ext uri="{BB962C8B-B14F-4D97-AF65-F5344CB8AC3E}">
        <p14:creationId xmlns:p14="http://schemas.microsoft.com/office/powerpoint/2010/main" val="5008295"/>
      </p:ext>
    </p:extLst>
  </p:cSld>
  <p:clrMapOvr>
    <a:masterClrMapping/>
  </p:clrMapOvr>
  <p:transition spd="slow">
    <p:zoom/>
    <p:sndAc>
      <p:stSnd>
        <p:snd r:embed="rId1" name="arrow.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Rectangle 4"/>
          <p:cNvSpPr>
            <a:spLocks noGrp="1" noChangeArrowheads="1"/>
          </p:cNvSpPr>
          <p:nvPr>
            <p:ph type="dt" sz="half" idx="10"/>
          </p:nvPr>
        </p:nvSpPr>
        <p:spPr>
          <a:ln/>
        </p:spPr>
        <p:txBody>
          <a:bodyPr/>
          <a:lstStyle>
            <a:lvl1pPr>
              <a:defRPr/>
            </a:lvl1pPr>
          </a:lstStyle>
          <a:p>
            <a:pPr>
              <a:defRPr/>
            </a:pPr>
            <a:endParaRPr lang="tr-TR"/>
          </a:p>
        </p:txBody>
      </p:sp>
      <p:sp>
        <p:nvSpPr>
          <p:cNvPr id="4" name="Rectangle 5"/>
          <p:cNvSpPr>
            <a:spLocks noGrp="1" noChangeArrowheads="1"/>
          </p:cNvSpPr>
          <p:nvPr>
            <p:ph type="ftr" sz="quarter" idx="11"/>
          </p:nvPr>
        </p:nvSpPr>
        <p:spPr>
          <a:ln/>
        </p:spPr>
        <p:txBody>
          <a:bodyPr/>
          <a:lstStyle>
            <a:lvl1pPr>
              <a:defRPr/>
            </a:lvl1pPr>
          </a:lstStyle>
          <a:p>
            <a:pPr>
              <a:defRPr/>
            </a:pPr>
            <a:endParaRPr lang="tr-TR"/>
          </a:p>
        </p:txBody>
      </p:sp>
      <p:sp>
        <p:nvSpPr>
          <p:cNvPr id="5" name="Rectangle 6"/>
          <p:cNvSpPr>
            <a:spLocks noGrp="1" noChangeArrowheads="1"/>
          </p:cNvSpPr>
          <p:nvPr>
            <p:ph type="sldNum" sz="quarter" idx="12"/>
          </p:nvPr>
        </p:nvSpPr>
        <p:spPr>
          <a:ln/>
        </p:spPr>
        <p:txBody>
          <a:bodyPr/>
          <a:lstStyle>
            <a:lvl1pPr>
              <a:defRPr/>
            </a:lvl1pPr>
          </a:lstStyle>
          <a:p>
            <a:pPr>
              <a:defRPr/>
            </a:pPr>
            <a:fld id="{5A7DBBC1-5165-4B95-B695-92D10BAAB13F}" type="slidenum">
              <a:rPr lang="tr-TR"/>
              <a:pPr>
                <a:defRPr/>
              </a:pPr>
              <a:t>‹#›</a:t>
            </a:fld>
            <a:endParaRPr lang="tr-TR"/>
          </a:p>
        </p:txBody>
      </p:sp>
    </p:spTree>
    <p:extLst>
      <p:ext uri="{BB962C8B-B14F-4D97-AF65-F5344CB8AC3E}">
        <p14:creationId xmlns:p14="http://schemas.microsoft.com/office/powerpoint/2010/main" val="2475970194"/>
      </p:ext>
    </p:extLst>
  </p:cSld>
  <p:clrMapOvr>
    <a:masterClrMapping/>
  </p:clrMapOvr>
  <p:transition spd="slow">
    <p:zoom/>
    <p:sndAc>
      <p:stSnd>
        <p:snd r:embed="rId1" name="arrow.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tr-TR"/>
          </a:p>
        </p:txBody>
      </p:sp>
      <p:sp>
        <p:nvSpPr>
          <p:cNvPr id="3" name="Rectangle 5"/>
          <p:cNvSpPr>
            <a:spLocks noGrp="1" noChangeArrowheads="1"/>
          </p:cNvSpPr>
          <p:nvPr>
            <p:ph type="ftr" sz="quarter" idx="11"/>
          </p:nvPr>
        </p:nvSpPr>
        <p:spPr>
          <a:ln/>
        </p:spPr>
        <p:txBody>
          <a:bodyPr/>
          <a:lstStyle>
            <a:lvl1pPr>
              <a:defRPr/>
            </a:lvl1pPr>
          </a:lstStyle>
          <a:p>
            <a:pPr>
              <a:defRPr/>
            </a:pPr>
            <a:endParaRPr lang="tr-TR"/>
          </a:p>
        </p:txBody>
      </p:sp>
      <p:sp>
        <p:nvSpPr>
          <p:cNvPr id="4" name="Rectangle 6"/>
          <p:cNvSpPr>
            <a:spLocks noGrp="1" noChangeArrowheads="1"/>
          </p:cNvSpPr>
          <p:nvPr>
            <p:ph type="sldNum" sz="quarter" idx="12"/>
          </p:nvPr>
        </p:nvSpPr>
        <p:spPr>
          <a:ln/>
        </p:spPr>
        <p:txBody>
          <a:bodyPr/>
          <a:lstStyle>
            <a:lvl1pPr>
              <a:defRPr/>
            </a:lvl1pPr>
          </a:lstStyle>
          <a:p>
            <a:pPr>
              <a:defRPr/>
            </a:pPr>
            <a:fld id="{BAB56B71-B353-45DE-96F4-23E1B162342D}" type="slidenum">
              <a:rPr lang="tr-TR"/>
              <a:pPr>
                <a:defRPr/>
              </a:pPr>
              <a:t>‹#›</a:t>
            </a:fld>
            <a:endParaRPr lang="tr-TR"/>
          </a:p>
        </p:txBody>
      </p:sp>
    </p:spTree>
    <p:extLst>
      <p:ext uri="{BB962C8B-B14F-4D97-AF65-F5344CB8AC3E}">
        <p14:creationId xmlns:p14="http://schemas.microsoft.com/office/powerpoint/2010/main" val="1464856736"/>
      </p:ext>
    </p:extLst>
  </p:cSld>
  <p:clrMapOvr>
    <a:masterClrMapping/>
  </p:clrMapOvr>
  <p:transition spd="slow">
    <p:zoom/>
    <p:sndAc>
      <p:stSnd>
        <p:snd r:embed="rId1" name="arrow.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Rectangle 4"/>
          <p:cNvSpPr>
            <a:spLocks noGrp="1" noChangeArrowheads="1"/>
          </p:cNvSpPr>
          <p:nvPr>
            <p:ph type="dt" sz="half" idx="10"/>
          </p:nvPr>
        </p:nvSpPr>
        <p:spPr>
          <a:ln/>
        </p:spPr>
        <p:txBody>
          <a:bodyPr/>
          <a:lstStyle>
            <a:lvl1pPr>
              <a:defRPr/>
            </a:lvl1pPr>
          </a:lstStyle>
          <a:p>
            <a:pPr>
              <a:defRPr/>
            </a:pPr>
            <a:endParaRPr lang="tr-TR"/>
          </a:p>
        </p:txBody>
      </p:sp>
      <p:sp>
        <p:nvSpPr>
          <p:cNvPr id="6" name="Rectangle 5"/>
          <p:cNvSpPr>
            <a:spLocks noGrp="1" noChangeArrowheads="1"/>
          </p:cNvSpPr>
          <p:nvPr>
            <p:ph type="ftr" sz="quarter" idx="11"/>
          </p:nvPr>
        </p:nvSpPr>
        <p:spPr>
          <a:ln/>
        </p:spPr>
        <p:txBody>
          <a:bodyPr/>
          <a:lstStyle>
            <a:lvl1pPr>
              <a:defRPr/>
            </a:lvl1pPr>
          </a:lstStyle>
          <a:p>
            <a:pPr>
              <a:defRPr/>
            </a:pPr>
            <a:endParaRPr lang="tr-TR"/>
          </a:p>
        </p:txBody>
      </p:sp>
      <p:sp>
        <p:nvSpPr>
          <p:cNvPr id="7" name="Rectangle 6"/>
          <p:cNvSpPr>
            <a:spLocks noGrp="1" noChangeArrowheads="1"/>
          </p:cNvSpPr>
          <p:nvPr>
            <p:ph type="sldNum" sz="quarter" idx="12"/>
          </p:nvPr>
        </p:nvSpPr>
        <p:spPr>
          <a:ln/>
        </p:spPr>
        <p:txBody>
          <a:bodyPr/>
          <a:lstStyle>
            <a:lvl1pPr>
              <a:defRPr/>
            </a:lvl1pPr>
          </a:lstStyle>
          <a:p>
            <a:pPr>
              <a:defRPr/>
            </a:pPr>
            <a:fld id="{B5C698CD-2EF5-42F0-84CD-8F9DF8FDBFC5}" type="slidenum">
              <a:rPr lang="tr-TR"/>
              <a:pPr>
                <a:defRPr/>
              </a:pPr>
              <a:t>‹#›</a:t>
            </a:fld>
            <a:endParaRPr lang="tr-TR"/>
          </a:p>
        </p:txBody>
      </p:sp>
    </p:spTree>
    <p:extLst>
      <p:ext uri="{BB962C8B-B14F-4D97-AF65-F5344CB8AC3E}">
        <p14:creationId xmlns:p14="http://schemas.microsoft.com/office/powerpoint/2010/main" val="508938506"/>
      </p:ext>
    </p:extLst>
  </p:cSld>
  <p:clrMapOvr>
    <a:masterClrMapping/>
  </p:clrMapOvr>
  <p:transition spd="slow">
    <p:zoom/>
    <p:sndAc>
      <p:stSnd>
        <p:snd r:embed="rId1" name="arrow.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tr-TR" noProof="0" smtClean="0"/>
              <a:t>Resim eklemek için simgeyi tıklatın</a:t>
            </a:r>
            <a:endParaRPr lang="tr-TR" noProof="0" smtClean="0"/>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Rectangle 4"/>
          <p:cNvSpPr>
            <a:spLocks noGrp="1" noChangeArrowheads="1"/>
          </p:cNvSpPr>
          <p:nvPr>
            <p:ph type="dt" sz="half" idx="10"/>
          </p:nvPr>
        </p:nvSpPr>
        <p:spPr>
          <a:ln/>
        </p:spPr>
        <p:txBody>
          <a:bodyPr/>
          <a:lstStyle>
            <a:lvl1pPr>
              <a:defRPr/>
            </a:lvl1pPr>
          </a:lstStyle>
          <a:p>
            <a:pPr>
              <a:defRPr/>
            </a:pPr>
            <a:endParaRPr lang="tr-TR"/>
          </a:p>
        </p:txBody>
      </p:sp>
      <p:sp>
        <p:nvSpPr>
          <p:cNvPr id="6" name="Rectangle 5"/>
          <p:cNvSpPr>
            <a:spLocks noGrp="1" noChangeArrowheads="1"/>
          </p:cNvSpPr>
          <p:nvPr>
            <p:ph type="ftr" sz="quarter" idx="11"/>
          </p:nvPr>
        </p:nvSpPr>
        <p:spPr>
          <a:ln/>
        </p:spPr>
        <p:txBody>
          <a:bodyPr/>
          <a:lstStyle>
            <a:lvl1pPr>
              <a:defRPr/>
            </a:lvl1pPr>
          </a:lstStyle>
          <a:p>
            <a:pPr>
              <a:defRPr/>
            </a:pPr>
            <a:endParaRPr lang="tr-TR"/>
          </a:p>
        </p:txBody>
      </p:sp>
      <p:sp>
        <p:nvSpPr>
          <p:cNvPr id="7" name="Rectangle 6"/>
          <p:cNvSpPr>
            <a:spLocks noGrp="1" noChangeArrowheads="1"/>
          </p:cNvSpPr>
          <p:nvPr>
            <p:ph type="sldNum" sz="quarter" idx="12"/>
          </p:nvPr>
        </p:nvSpPr>
        <p:spPr>
          <a:ln/>
        </p:spPr>
        <p:txBody>
          <a:bodyPr/>
          <a:lstStyle>
            <a:lvl1pPr>
              <a:defRPr/>
            </a:lvl1pPr>
          </a:lstStyle>
          <a:p>
            <a:pPr>
              <a:defRPr/>
            </a:pPr>
            <a:fld id="{FDBBD783-6F62-45E9-994D-845B9BEA5F81}" type="slidenum">
              <a:rPr lang="tr-TR"/>
              <a:pPr>
                <a:defRPr/>
              </a:pPr>
              <a:t>‹#›</a:t>
            </a:fld>
            <a:endParaRPr lang="tr-TR"/>
          </a:p>
        </p:txBody>
      </p:sp>
    </p:spTree>
    <p:extLst>
      <p:ext uri="{BB962C8B-B14F-4D97-AF65-F5344CB8AC3E}">
        <p14:creationId xmlns:p14="http://schemas.microsoft.com/office/powerpoint/2010/main" val="713498804"/>
      </p:ext>
    </p:extLst>
  </p:cSld>
  <p:clrMapOvr>
    <a:masterClrMapping/>
  </p:clrMapOvr>
  <p:transition spd="slow">
    <p:zoom/>
    <p:sndAc>
      <p:stSnd>
        <p:snd r:embed="rId1" name="arrow.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duotone>
              <a:schemeClr val="bg1"/>
              <a:srgbClr val="FFFFFF"/>
            </a:duotone>
          </a:blip>
          <a:srcRect/>
          <a:stretch>
            <a:fillRect/>
          </a:stretch>
        </a:blipFill>
        <a:effectLst/>
      </p:bgPr>
    </p:bg>
    <p:spTree>
      <p:nvGrpSpPr>
        <p:cNvPr id="1" name=""/>
        <p:cNvGrpSpPr/>
        <p:nvPr/>
      </p:nvGrpSpPr>
      <p:grpSpPr>
        <a:xfrm>
          <a:off x="0" y="0"/>
          <a:ext cx="0" cy="0"/>
          <a:chOff x="0" y="0"/>
          <a:chExt cx="0" cy="0"/>
        </a:xfrm>
      </p:grpSpPr>
      <p:sp>
        <p:nvSpPr>
          <p:cNvPr id="84994" name="Rectangle 2"/>
          <p:cNvSpPr>
            <a:spLocks noGrp="1" noRot="1" noChangeArrowheads="1"/>
          </p:cNvSpPr>
          <p:nvPr>
            <p:ph type="title"/>
          </p:nvPr>
        </p:nvSpPr>
        <p:spPr bwMode="auto">
          <a:xfrm>
            <a:off x="301625" y="228600"/>
            <a:ext cx="8510588" cy="1325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84995" name="Rectangle 3"/>
          <p:cNvSpPr>
            <a:spLocks noGrp="1" noRot="1" noChangeArrowheads="1"/>
          </p:cNvSpPr>
          <p:nvPr>
            <p:ph type="body" idx="1"/>
          </p:nvPr>
        </p:nvSpPr>
        <p:spPr bwMode="auto">
          <a:xfrm>
            <a:off x="301625" y="1676400"/>
            <a:ext cx="8540750" cy="4422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84996" name="Rectangle 4"/>
          <p:cNvSpPr>
            <a:spLocks noGrp="1" noChangeArrowheads="1"/>
          </p:cNvSpPr>
          <p:nvPr>
            <p:ph type="dt" sz="half" idx="2"/>
          </p:nvPr>
        </p:nvSpPr>
        <p:spPr bwMode="auto">
          <a:xfrm>
            <a:off x="304800" y="6245225"/>
            <a:ext cx="22860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400">
                <a:effectLst>
                  <a:outerShdw blurRad="38100" dist="38100" dir="2700000" algn="tl">
                    <a:srgbClr val="000000"/>
                  </a:outerShdw>
                </a:effectLst>
              </a:defRPr>
            </a:lvl1pPr>
          </a:lstStyle>
          <a:p>
            <a:pPr>
              <a:defRPr/>
            </a:pPr>
            <a:endParaRPr lang="tr-TR"/>
          </a:p>
        </p:txBody>
      </p:sp>
      <p:sp>
        <p:nvSpPr>
          <p:cNvPr id="84997"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400">
                <a:effectLst>
                  <a:outerShdw blurRad="38100" dist="38100" dir="2700000" algn="tl">
                    <a:srgbClr val="000000"/>
                  </a:outerShdw>
                </a:effectLst>
              </a:defRPr>
            </a:lvl1pPr>
          </a:lstStyle>
          <a:p>
            <a:pPr>
              <a:defRPr/>
            </a:pPr>
            <a:endParaRPr lang="tr-TR"/>
          </a:p>
        </p:txBody>
      </p:sp>
      <p:sp>
        <p:nvSpPr>
          <p:cNvPr id="84998" name="Rectangle 6"/>
          <p:cNvSpPr>
            <a:spLocks noGrp="1" noChangeArrowheads="1"/>
          </p:cNvSpPr>
          <p:nvPr>
            <p:ph type="sldNum" sz="quarter" idx="4"/>
          </p:nvPr>
        </p:nvSpPr>
        <p:spPr bwMode="auto">
          <a:xfrm>
            <a:off x="6553200" y="6245225"/>
            <a:ext cx="22860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400">
                <a:effectLst>
                  <a:outerShdw blurRad="38100" dist="38100" dir="2700000" algn="tl">
                    <a:srgbClr val="000000"/>
                  </a:outerShdw>
                </a:effectLst>
              </a:defRPr>
            </a:lvl1pPr>
          </a:lstStyle>
          <a:p>
            <a:pPr>
              <a:defRPr/>
            </a:pPr>
            <a:fld id="{8F2768AE-A937-46B0-9FD7-B69B4A617C29}" type="slidenum">
              <a:rPr lang="tr-TR"/>
              <a:pPr>
                <a:defRPr/>
              </a:pPr>
              <a:t>‹#›</a:t>
            </a:fld>
            <a:endParaRPr lang="tr-TR"/>
          </a:p>
        </p:txBody>
      </p:sp>
    </p:spTree>
  </p:cSld>
  <p:clrMap bg1="dk2" tx1="lt1" bg2="dk1" tx2="lt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Lst>
  <p:transition spd="slow">
    <p:zoom/>
    <p:sndAc>
      <p:stSnd>
        <p:snd r:embed="rId14" name="arrow.wav"/>
      </p:stSnd>
    </p:sndAc>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eaLnBrk="1" fontAlgn="base" hangingPunct="1">
        <a:spcBef>
          <a:spcPct val="20000"/>
        </a:spcBef>
        <a:spcAft>
          <a:spcPct val="0"/>
        </a:spcAft>
        <a:buClr>
          <a:schemeClr val="hlink"/>
        </a:buClr>
        <a:buFont typeface="Wingdings" pitchFamily="2" charset="2"/>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effectLst>
            <a:outerShdw blurRad="38100" dist="38100" dir="2700000" algn="tl">
              <a:srgbClr val="000000"/>
            </a:outerShdw>
          </a:effectLst>
          <a:latin typeface="+mn-lt"/>
        </a:defRPr>
      </a:lvl2pPr>
      <a:lvl3pPr marL="1143000" indent="-228600" algn="l" rtl="0" eaLnBrk="1" fontAlgn="base" hangingPunct="1">
        <a:spcBef>
          <a:spcPct val="20000"/>
        </a:spcBef>
        <a:spcAft>
          <a:spcPct val="0"/>
        </a:spcAft>
        <a:buClr>
          <a:schemeClr val="hlink"/>
        </a:buClr>
        <a:buFont typeface="Wingdings" pitchFamily="2" charset="2"/>
        <a:buChar char="§"/>
        <a:defRPr sz="2400">
          <a:solidFill>
            <a:schemeClr val="tx1"/>
          </a:solidFill>
          <a:effectLst>
            <a:outerShdw blurRad="38100" dist="38100" dir="2700000" algn="tl">
              <a:srgbClr val="000000"/>
            </a:outerShdw>
          </a:effectLst>
          <a:latin typeface="+mn-lt"/>
        </a:defRPr>
      </a:lvl3pPr>
      <a:lvl4pPr marL="1600200" indent="-228600" algn="l" rtl="0" eaLnBrk="1" fontAlgn="base" hangingPunct="1">
        <a:spcBef>
          <a:spcPct val="20000"/>
        </a:spcBef>
        <a:spcAft>
          <a:spcPct val="0"/>
        </a:spcAft>
        <a:buChar char="–"/>
        <a:defRPr sz="2000">
          <a:solidFill>
            <a:schemeClr val="tx1"/>
          </a:solidFill>
          <a:effectLst>
            <a:outerShdw blurRad="38100" dist="38100" dir="2700000" algn="tl">
              <a:srgbClr val="000000"/>
            </a:outerShdw>
          </a:effectLst>
          <a:latin typeface="+mn-lt"/>
        </a:defRPr>
      </a:lvl4pPr>
      <a:lvl5pPr marL="2057400" indent="-228600" algn="l" rtl="0" eaLnBrk="1" fontAlgn="base" hangingPunct="1">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5pPr>
      <a:lvl6pPr marL="2514600" indent="-228600" algn="l" rtl="0" eaLnBrk="1" fontAlgn="base" hangingPunct="1">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6pPr>
      <a:lvl7pPr marL="2971800" indent="-228600" algn="l" rtl="0" eaLnBrk="1" fontAlgn="base" hangingPunct="1">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7pPr>
      <a:lvl8pPr marL="3429000" indent="-228600" algn="l" rtl="0" eaLnBrk="1" fontAlgn="base" hangingPunct="1">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8pPr>
      <a:lvl9pPr marL="3886200" indent="-228600" algn="l" rtl="0" eaLnBrk="1" fontAlgn="base" hangingPunct="1">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Rot="1" noChangeArrowheads="1"/>
          </p:cNvSpPr>
          <p:nvPr>
            <p:ph type="ctrTitle"/>
          </p:nvPr>
        </p:nvSpPr>
        <p:spPr/>
        <p:txBody>
          <a:bodyPr/>
          <a:lstStyle/>
          <a:p>
            <a:pPr eaLnBrk="1" hangingPunct="1">
              <a:defRPr/>
            </a:pPr>
            <a:r>
              <a:rPr lang="tr-TR" sz="4000" smtClean="0"/>
              <a:t>CEMAATLE NAMAZ KILMANIN ÖNEMİ VE EZANA İCABET</a:t>
            </a:r>
          </a:p>
        </p:txBody>
      </p:sp>
      <p:sp>
        <p:nvSpPr>
          <p:cNvPr id="2051" name="Rectangle 3"/>
          <p:cNvSpPr>
            <a:spLocks noGrp="1" noRot="1" noChangeArrowheads="1"/>
          </p:cNvSpPr>
          <p:nvPr>
            <p:ph type="subTitle" idx="1"/>
          </p:nvPr>
        </p:nvSpPr>
        <p:spPr>
          <a:xfrm>
            <a:off x="5076825" y="5661025"/>
            <a:ext cx="3529013" cy="720725"/>
          </a:xfrm>
        </p:spPr>
        <p:txBody>
          <a:bodyPr/>
          <a:lstStyle/>
          <a:p>
            <a:pPr eaLnBrk="1" hangingPunct="1">
              <a:lnSpc>
                <a:spcPct val="90000"/>
              </a:lnSpc>
              <a:defRPr/>
            </a:pPr>
            <a:r>
              <a:rPr lang="tr-TR" sz="2000" smtClean="0"/>
              <a:t>Gülseren ŞEKER</a:t>
            </a:r>
          </a:p>
          <a:p>
            <a:pPr eaLnBrk="1" hangingPunct="1">
              <a:lnSpc>
                <a:spcPct val="90000"/>
              </a:lnSpc>
              <a:defRPr/>
            </a:pPr>
            <a:r>
              <a:rPr lang="tr-TR" sz="2000" smtClean="0"/>
              <a:t>Sakarya-Söğütlü Vaizi</a:t>
            </a:r>
          </a:p>
        </p:txBody>
      </p:sp>
    </p:spTree>
  </p:cSld>
  <p:clrMapOvr>
    <a:masterClrMapping/>
  </p:clrMapOvr>
  <p:transition spd="slow">
    <p:zoom/>
    <p:sndAc>
      <p:stSnd>
        <p:snd r:embed="rId2" name="arrow.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Rot="1" noChangeArrowheads="1"/>
          </p:cNvSpPr>
          <p:nvPr>
            <p:ph type="body" idx="1"/>
          </p:nvPr>
        </p:nvSpPr>
        <p:spPr>
          <a:xfrm>
            <a:off x="301625" y="1268413"/>
            <a:ext cx="8540750" cy="4465637"/>
          </a:xfrm>
        </p:spPr>
        <p:txBody>
          <a:bodyPr/>
          <a:lstStyle/>
          <a:p>
            <a:pPr eaLnBrk="1" hangingPunct="1">
              <a:defRPr/>
            </a:pPr>
            <a:r>
              <a:rPr lang="tr-TR" smtClean="0"/>
              <a:t>Cemaatle namaz kılmak suretiyle İslâmın şiârlarından birisi ortaya konulmaktadır. Hatta bu İslâmın en büyük şiârıdır. Bu şiâr namazdır. Bu şiarın cemaatle kılınması suretiyle müslümanların gücü hep birlikte mescide girip, yine topluca oradan çıkmaları ile onların biribirleriyle irtibatları ortaya konulmaktadır. </a:t>
            </a:r>
          </a:p>
        </p:txBody>
      </p:sp>
    </p:spTree>
  </p:cSld>
  <p:clrMapOvr>
    <a:masterClrMapping/>
  </p:clrMapOvr>
  <p:transition spd="slow">
    <p:zoom/>
    <p:sndAc>
      <p:stSnd>
        <p:snd r:embed="rId2" name="arrow.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Rot="1" noChangeArrowheads="1"/>
          </p:cNvSpPr>
          <p:nvPr>
            <p:ph type="body" idx="1"/>
          </p:nvPr>
        </p:nvSpPr>
        <p:spPr>
          <a:xfrm>
            <a:off x="301625" y="1196975"/>
            <a:ext cx="8540750" cy="4464050"/>
          </a:xfrm>
        </p:spPr>
        <p:txBody>
          <a:bodyPr/>
          <a:lstStyle/>
          <a:p>
            <a:pPr eaLnBrk="1" hangingPunct="1">
              <a:lnSpc>
                <a:spcPct val="90000"/>
              </a:lnSpc>
              <a:defRPr/>
            </a:pPr>
            <a:r>
              <a:rPr lang="tr-TR" dirty="0" smtClean="0"/>
              <a:t>Cemaatle namaz, </a:t>
            </a:r>
            <a:r>
              <a:rPr lang="tr-TR" dirty="0" err="1" smtClean="0"/>
              <a:t>müslümanlar</a:t>
            </a:r>
            <a:r>
              <a:rPr lang="tr-TR" dirty="0" smtClean="0"/>
              <a:t> arasında ülfetin meydana gelmesi, </a:t>
            </a:r>
            <a:r>
              <a:rPr lang="tr-TR" dirty="0" err="1" smtClean="0"/>
              <a:t>kalblerin</a:t>
            </a:r>
            <a:r>
              <a:rPr lang="tr-TR" dirty="0" smtClean="0"/>
              <a:t> hayır etrafında toplanması, kin ve hasedin ortadan kaldırılması, toplumsal farklılıkların, taassubun yıkılması sonucunu verir. Bütün bunlar </a:t>
            </a:r>
            <a:r>
              <a:rPr lang="tr-TR" dirty="0" err="1" smtClean="0"/>
              <a:t>müslümanlar</a:t>
            </a:r>
            <a:r>
              <a:rPr lang="tr-TR" dirty="0" smtClean="0"/>
              <a:t> arasında kardeşlik ve eşitlik ruhunun yaygınlaşmasını sağlar. </a:t>
            </a:r>
          </a:p>
        </p:txBody>
      </p:sp>
    </p:spTree>
  </p:cSld>
  <p:clrMapOvr>
    <a:masterClrMapping/>
  </p:clrMapOvr>
  <p:transition spd="slow">
    <p:zoom/>
    <p:sndAc>
      <p:stSnd>
        <p:snd r:embed="rId2" name="arrow.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Grp="1" noRot="1" noChangeArrowheads="1"/>
          </p:cNvSpPr>
          <p:nvPr>
            <p:ph type="body" idx="1"/>
          </p:nvPr>
        </p:nvSpPr>
        <p:spPr>
          <a:xfrm>
            <a:off x="301625" y="620713"/>
            <a:ext cx="8540750" cy="5478462"/>
          </a:xfrm>
        </p:spPr>
        <p:txBody>
          <a:bodyPr/>
          <a:lstStyle/>
          <a:p>
            <a:pPr eaLnBrk="1" hangingPunct="1">
              <a:defRPr/>
            </a:pPr>
            <a:r>
              <a:rPr lang="tr-TR" dirty="0"/>
              <a:t> </a:t>
            </a:r>
            <a:r>
              <a:rPr lang="tr-TR" dirty="0" smtClean="0"/>
              <a:t>   Cemaat  her bir ferdi </a:t>
            </a:r>
            <a:r>
              <a:rPr lang="tr-TR" dirty="0" err="1" smtClean="0"/>
              <a:t>salih</a:t>
            </a:r>
            <a:r>
              <a:rPr lang="tr-TR" dirty="0" smtClean="0"/>
              <a:t> amelini arttırarak, Allah'a samimiyetle ve gayretle yönelterek Allah'a itaat hususunda yarışmaya iter. Namazın vaktinde huşû’ ve huzur ile </a:t>
            </a:r>
            <a:r>
              <a:rPr lang="tr-TR" dirty="0" err="1" smtClean="0"/>
              <a:t>edâ</a:t>
            </a:r>
            <a:r>
              <a:rPr lang="tr-TR" dirty="0" smtClean="0"/>
              <a:t> edilmesi konusunda gayret göstermeyi sağlar. Cemaatle namazı </a:t>
            </a:r>
            <a:r>
              <a:rPr lang="tr-TR" dirty="0" err="1" smtClean="0"/>
              <a:t>edâ</a:t>
            </a:r>
            <a:r>
              <a:rPr lang="tr-TR" dirty="0" smtClean="0"/>
              <a:t> etmenin, bu ve buna benzer cemaatten uzak duran kimsenin elde edemeyeceği daha pek çok fazilet ve mükâfatları vardır. </a:t>
            </a:r>
          </a:p>
        </p:txBody>
      </p:sp>
    </p:spTree>
  </p:cSld>
  <p:clrMapOvr>
    <a:masterClrMapping/>
  </p:clrMapOvr>
  <p:transition spd="slow">
    <p:zoom/>
    <p:sndAc>
      <p:stSnd>
        <p:snd r:embed="rId2" name="arrow.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Rot="1" noChangeArrowheads="1"/>
          </p:cNvSpPr>
          <p:nvPr>
            <p:ph type="body" idx="1"/>
          </p:nvPr>
        </p:nvSpPr>
        <p:spPr>
          <a:xfrm>
            <a:off x="250825" y="692150"/>
            <a:ext cx="8540750" cy="5688013"/>
          </a:xfrm>
        </p:spPr>
        <p:txBody>
          <a:bodyPr/>
          <a:lstStyle/>
          <a:p>
            <a:pPr eaLnBrk="1" hangingPunct="1">
              <a:lnSpc>
                <a:spcPct val="80000"/>
              </a:lnSpc>
              <a:defRPr/>
            </a:pPr>
            <a:r>
              <a:rPr lang="tr-TR" dirty="0" smtClean="0"/>
              <a:t>Cemaatle namaz , hayrın tohumlarının ekilmesi, ilim ve faziletin yayılması için bir yoldur. Böylelikle cahil, alimden bilgi öğrenir. Müslüman imamını yahut, </a:t>
            </a:r>
            <a:r>
              <a:rPr lang="tr-TR" dirty="0" err="1" smtClean="0"/>
              <a:t>müslüman</a:t>
            </a:r>
            <a:r>
              <a:rPr lang="tr-TR" dirty="0" smtClean="0"/>
              <a:t> kardeşlerinin </a:t>
            </a:r>
            <a:r>
              <a:rPr lang="tr-TR" dirty="0" err="1" smtClean="0"/>
              <a:t>salih</a:t>
            </a:r>
            <a:r>
              <a:rPr lang="tr-TR" dirty="0" smtClean="0"/>
              <a:t> amellerle uğraştıklarını görünce, kendisi de onların izinden gider, onlara uyar. Müslümanlar </a:t>
            </a:r>
            <a:r>
              <a:rPr lang="tr-TR" dirty="0" err="1" smtClean="0"/>
              <a:t>mescidde</a:t>
            </a:r>
            <a:r>
              <a:rPr lang="tr-TR" dirty="0" smtClean="0"/>
              <a:t> imamlarına tabi olmak şeklinde ortaya çıkan bir düzene uyarlar. Böylelikle ümmet bir araya gelmek, dağılmamak, emir sahiplerine itaat etme eğitimini alır, imama uymak suretiyle nefsi dizginlemeyi öğrenir.</a:t>
            </a:r>
            <a:endParaRPr lang="tr-TR" sz="2800" dirty="0" smtClean="0"/>
          </a:p>
        </p:txBody>
      </p:sp>
    </p:spTree>
  </p:cSld>
  <p:clrMapOvr>
    <a:masterClrMapping/>
  </p:clrMapOvr>
  <p:transition spd="slow">
    <p:zoom/>
    <p:sndAc>
      <p:stSnd>
        <p:snd r:embed="rId2" name="arrow.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Grp="1" noRot="1" noChangeArrowheads="1"/>
          </p:cNvSpPr>
          <p:nvPr>
            <p:ph type="body" idx="1"/>
          </p:nvPr>
        </p:nvSpPr>
        <p:spPr>
          <a:xfrm>
            <a:off x="301625" y="903288"/>
            <a:ext cx="8540750" cy="5334000"/>
          </a:xfrm>
        </p:spPr>
        <p:txBody>
          <a:bodyPr/>
          <a:lstStyle/>
          <a:p>
            <a:pPr eaLnBrk="1" hangingPunct="1">
              <a:defRPr/>
            </a:pPr>
            <a:r>
              <a:rPr lang="tr-TR" sz="2800" b="1" dirty="0" smtClean="0"/>
              <a:t>"Sen de aralarında bulunup, onlara namaz kıldırdığında bir kısmı seninle birlikte namaza dursun ve silahlarını da alsınlar. Bunlar secdeye vardıklarında (diğerleri) arkanızda bulunsunlar. Namaz kılmamış olan bir diğer kısım gelsin, seninle beraber (bir rekat) namaz kılsınlar. Hem tedbirli bulunsunlar, hem de silahlarını alsınlar."</a:t>
            </a:r>
            <a:r>
              <a:rPr lang="tr-TR" sz="2800" dirty="0" smtClean="0"/>
              <a:t> </a:t>
            </a:r>
            <a:r>
              <a:rPr lang="tr-TR" sz="2800" i="1" dirty="0" smtClean="0"/>
              <a:t>(en-Nisâ, 4/102)</a:t>
            </a:r>
          </a:p>
          <a:p>
            <a:pPr eaLnBrk="1" hangingPunct="1">
              <a:defRPr/>
            </a:pPr>
            <a:r>
              <a:rPr lang="tr-TR" sz="2800" i="1" dirty="0" smtClean="0"/>
              <a:t>Yukarıdaki ayette Allah (cc) savaş gibi güvensiz bir ortamda dahi namazın cemaatle kılınmasının terk edilmemesini emrediyorsa mazeretsiz terk edişlere ne der acaba?</a:t>
            </a:r>
          </a:p>
        </p:txBody>
      </p:sp>
    </p:spTree>
  </p:cSld>
  <p:clrMapOvr>
    <a:masterClrMapping/>
  </p:clrMapOvr>
  <p:transition spd="slow">
    <p:zoom/>
    <p:sndAc>
      <p:stSnd>
        <p:snd r:embed="rId2" name="arrow.wav"/>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noRot="1" noChangeArrowheads="1"/>
          </p:cNvSpPr>
          <p:nvPr>
            <p:ph type="body" idx="1"/>
          </p:nvPr>
        </p:nvSpPr>
        <p:spPr>
          <a:xfrm>
            <a:off x="395288" y="692150"/>
            <a:ext cx="8540750" cy="5761038"/>
          </a:xfrm>
        </p:spPr>
        <p:txBody>
          <a:bodyPr/>
          <a:lstStyle/>
          <a:p>
            <a:pPr marL="0" indent="0" algn="r" eaLnBrk="1" hangingPunct="1">
              <a:buFont typeface="Wingdings" pitchFamily="2" charset="2"/>
              <a:buNone/>
              <a:defRPr/>
            </a:pPr>
            <a:r>
              <a:rPr lang="ar-SA" b="1" dirty="0" smtClean="0">
                <a:effectLst/>
                <a:cs typeface="Arial" charset="0"/>
              </a:rPr>
              <a:t>ْ</a:t>
            </a:r>
            <a:r>
              <a:rPr lang="tr-TR" b="1" dirty="0" smtClean="0">
                <a:effectLst/>
                <a:cs typeface="Arial" charset="0"/>
              </a:rPr>
              <a:t> </a:t>
            </a:r>
          </a:p>
          <a:p>
            <a:pPr eaLnBrk="1" hangingPunct="1">
              <a:defRPr/>
            </a:pPr>
            <a:r>
              <a:rPr lang="tr-TR" sz="2400" b="1" dirty="0" smtClean="0">
                <a:effectLst/>
                <a:cs typeface="Arial" charset="0"/>
              </a:rPr>
              <a:t> ‘’   </a:t>
            </a:r>
            <a:r>
              <a:rPr lang="tr-TR" sz="2400" b="1" dirty="0" err="1" smtClean="0">
                <a:effectLst/>
                <a:cs typeface="Arial" charset="0"/>
              </a:rPr>
              <a:t>Ebû</a:t>
            </a:r>
            <a:r>
              <a:rPr lang="tr-TR" sz="2400" b="1" dirty="0" smtClean="0">
                <a:effectLst/>
                <a:cs typeface="Arial" charset="0"/>
              </a:rPr>
              <a:t> </a:t>
            </a:r>
            <a:r>
              <a:rPr lang="tr-TR" sz="2400" b="1" dirty="0" err="1" smtClean="0">
                <a:effectLst/>
                <a:cs typeface="Arial" charset="0"/>
              </a:rPr>
              <a:t>Hüreyre</a:t>
            </a:r>
            <a:r>
              <a:rPr lang="tr-TR" sz="2400" b="1" dirty="0" smtClean="0">
                <a:effectLst/>
                <a:cs typeface="Arial" charset="0"/>
              </a:rPr>
              <a:t>(</a:t>
            </a:r>
            <a:r>
              <a:rPr lang="tr-TR" sz="2400" b="1" dirty="0" err="1" smtClean="0">
                <a:effectLst/>
                <a:cs typeface="Arial" charset="0"/>
              </a:rPr>
              <a:t>r.a</a:t>
            </a:r>
            <a:r>
              <a:rPr lang="tr-TR" sz="2400" b="1" dirty="0" smtClean="0">
                <a:effectLst/>
                <a:cs typeface="Arial" charset="0"/>
              </a:rPr>
              <a:t>.)</a:t>
            </a:r>
            <a:r>
              <a:rPr lang="tr-TR" sz="2400" b="1" i="1" dirty="0" smtClean="0">
                <a:effectLst/>
                <a:cs typeface="Arial" charset="0"/>
              </a:rPr>
              <a:t>’</a:t>
            </a:r>
            <a:r>
              <a:rPr lang="tr-TR" sz="2400" b="1" dirty="0" smtClean="0">
                <a:effectLst/>
                <a:cs typeface="Arial" charset="0"/>
              </a:rPr>
              <a:t>den rivayet edildiğine göre, </a:t>
            </a:r>
            <a:r>
              <a:rPr lang="tr-TR" sz="2400" b="1" dirty="0" err="1" smtClean="0">
                <a:effectLst/>
                <a:cs typeface="Arial" charset="0"/>
              </a:rPr>
              <a:t>Resûlullah</a:t>
            </a:r>
            <a:r>
              <a:rPr lang="tr-TR" sz="2400" b="1" dirty="0" smtClean="0">
                <a:effectLst/>
                <a:cs typeface="Arial" charset="0"/>
              </a:rPr>
              <a:t> (</a:t>
            </a:r>
            <a:r>
              <a:rPr lang="tr-TR" sz="2400" b="1" dirty="0" err="1" smtClean="0">
                <a:effectLst/>
                <a:cs typeface="Arial" charset="0"/>
              </a:rPr>
              <a:t>s.a.v</a:t>
            </a:r>
            <a:r>
              <a:rPr lang="tr-TR" sz="2400" b="1" dirty="0" smtClean="0">
                <a:effectLst/>
                <a:cs typeface="Arial" charset="0"/>
              </a:rPr>
              <a:t>)şöyle buyurdu: “Canımı gücü ve kudretiyle elinde tutan Allah’a yemin ederek söylüyorum, içimden öyle geçiyor ki, odun toplamayı emredeyim, odun yığılsın. Sonra namazı emredeyim, ezan okunsun. Daha sonra bir adama cemaate imam olmasını emredeyim. En sonunda cemaate gelmeyen adamlara gidip onlar içindeyken evlerini yakayım.</a:t>
            </a:r>
            <a:r>
              <a:rPr lang="tr-TR" b="1" dirty="0" smtClean="0">
                <a:effectLst/>
                <a:cs typeface="Arial" charset="0"/>
              </a:rPr>
              <a:t> ‘’</a:t>
            </a:r>
            <a:r>
              <a:rPr lang="tr-TR" dirty="0" smtClean="0">
                <a:cs typeface="Arial" charset="0"/>
              </a:rPr>
              <a:t/>
            </a:r>
            <a:br>
              <a:rPr lang="tr-TR" dirty="0" smtClean="0">
                <a:cs typeface="Arial" charset="0"/>
              </a:rPr>
            </a:br>
            <a:r>
              <a:rPr lang="tr-TR" dirty="0" smtClean="0">
                <a:cs typeface="Arial" charset="0"/>
              </a:rPr>
              <a:t>    </a:t>
            </a:r>
          </a:p>
        </p:txBody>
      </p:sp>
    </p:spTree>
  </p:cSld>
  <p:clrMapOvr>
    <a:masterClrMapping/>
  </p:clrMapOvr>
  <p:transition spd="slow">
    <p:zoom/>
    <p:sndAc>
      <p:stSnd>
        <p:snd r:embed="rId2" name="arrow.wav"/>
      </p:stSnd>
    </p:sndAc>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noRot="1" noChangeArrowheads="1"/>
          </p:cNvSpPr>
          <p:nvPr>
            <p:ph type="body" idx="1"/>
          </p:nvPr>
        </p:nvSpPr>
        <p:spPr>
          <a:xfrm>
            <a:off x="301625" y="2058988"/>
            <a:ext cx="8540750" cy="3097212"/>
          </a:xfrm>
        </p:spPr>
        <p:txBody>
          <a:bodyPr/>
          <a:lstStyle/>
          <a:p>
            <a:pPr eaLnBrk="1" hangingPunct="1">
              <a:defRPr/>
            </a:pPr>
            <a:r>
              <a:rPr lang="tr-TR" dirty="0" smtClean="0"/>
              <a:t>Bu ve bunun gibi  ayet ve hadislerde de gördüğümüz gibi cemaatle namaz kılmanın hem ferdi hem de sosyal açıdan önem taşıyan ve kolay kolay terk edilmesine  </a:t>
            </a:r>
            <a:r>
              <a:rPr lang="tr-TR" dirty="0" err="1" smtClean="0"/>
              <a:t>müsade</a:t>
            </a:r>
            <a:r>
              <a:rPr lang="tr-TR" dirty="0" smtClean="0"/>
              <a:t> verilmeyen bir ibadet olduğunu görüyoruz.</a:t>
            </a:r>
          </a:p>
        </p:txBody>
      </p:sp>
    </p:spTree>
  </p:cSld>
  <p:clrMapOvr>
    <a:masterClrMapping/>
  </p:clrMapOvr>
  <p:transition spd="slow">
    <p:zoom/>
    <p:sndAc>
      <p:stSnd>
        <p:snd r:embed="rId2" name="arrow.wav"/>
      </p:st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rrowheads="1"/>
          </p:cNvSpPr>
          <p:nvPr>
            <p:ph type="title"/>
          </p:nvPr>
        </p:nvSpPr>
        <p:spPr/>
        <p:txBody>
          <a:bodyPr/>
          <a:lstStyle/>
          <a:p>
            <a:pPr eaLnBrk="1" hangingPunct="1">
              <a:defRPr/>
            </a:pPr>
            <a:r>
              <a:rPr lang="tr-TR" smtClean="0"/>
              <a:t>Cemaatle Namazın Hükmü:</a:t>
            </a:r>
          </a:p>
        </p:txBody>
      </p:sp>
      <p:sp>
        <p:nvSpPr>
          <p:cNvPr id="24579" name="Rectangle 3"/>
          <p:cNvSpPr>
            <a:spLocks noGrp="1" noRot="1" noChangeArrowheads="1"/>
          </p:cNvSpPr>
          <p:nvPr>
            <p:ph type="body" idx="1"/>
          </p:nvPr>
        </p:nvSpPr>
        <p:spPr/>
        <p:txBody>
          <a:bodyPr/>
          <a:lstStyle/>
          <a:p>
            <a:pPr algn="r" eaLnBrk="1" hangingPunct="1">
              <a:defRPr/>
            </a:pPr>
            <a:r>
              <a:rPr lang="ar-SA" sz="4800" dirty="0" smtClean="0"/>
              <a:t>وَأَقِيمُواْ الصَّلاَةَ وَآتُواْ الزَّكَاةَ وَارْكَعُواْ مَعَ </a:t>
            </a:r>
            <a:r>
              <a:rPr lang="tr-TR" sz="4800" dirty="0" smtClean="0"/>
              <a:t>(2/43)</a:t>
            </a:r>
            <a:r>
              <a:rPr lang="ar-SA" sz="4800" dirty="0" smtClean="0"/>
              <a:t>الرَّاكِعِينَ</a:t>
            </a:r>
            <a:endParaRPr lang="tr-TR" sz="4800" dirty="0" smtClean="0"/>
          </a:p>
          <a:p>
            <a:pPr eaLnBrk="1" hangingPunct="1">
              <a:defRPr/>
            </a:pPr>
            <a:r>
              <a:rPr lang="tr-TR" sz="4800" dirty="0" smtClean="0"/>
              <a:t>“</a:t>
            </a:r>
            <a:r>
              <a:rPr lang="tr-TR" sz="4800" b="1" dirty="0" smtClean="0"/>
              <a:t>Namazı kılın, zekatı verin. Rükû edenlerle birlikte siz de rükû edin’’</a:t>
            </a:r>
          </a:p>
          <a:p>
            <a:pPr eaLnBrk="1" hangingPunct="1">
              <a:defRPr/>
            </a:pPr>
            <a:endParaRPr lang="tr-TR" sz="4800" b="1" dirty="0" smtClean="0"/>
          </a:p>
        </p:txBody>
      </p:sp>
    </p:spTree>
  </p:cSld>
  <p:clrMapOvr>
    <a:masterClrMapping/>
  </p:clrMapOvr>
  <p:transition spd="slow">
    <p:zoom/>
    <p:sndAc>
      <p:stSnd>
        <p:snd r:embed="rId2" name="arrow.wav"/>
      </p:stSnd>
    </p:sndAc>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p:cNvSpPr>
            <a:spLocks noGrp="1" noRot="1" noChangeArrowheads="1"/>
          </p:cNvSpPr>
          <p:nvPr>
            <p:ph type="body" idx="1"/>
          </p:nvPr>
        </p:nvSpPr>
        <p:spPr>
          <a:xfrm>
            <a:off x="301625" y="549275"/>
            <a:ext cx="8540750" cy="5549900"/>
          </a:xfrm>
        </p:spPr>
        <p:txBody>
          <a:bodyPr/>
          <a:lstStyle/>
          <a:p>
            <a:pPr eaLnBrk="1" hangingPunct="1">
              <a:lnSpc>
                <a:spcPct val="90000"/>
              </a:lnSpc>
              <a:defRPr/>
            </a:pPr>
            <a:r>
              <a:rPr lang="tr-TR" dirty="0" smtClean="0"/>
              <a:t>       Hanbelîler, cemaatle namaz kılmanın erkekler için bu ayeti ve üstte zikrettiğimiz  hadisleri delil göstererek farz-ı ayın, </a:t>
            </a:r>
            <a:r>
              <a:rPr lang="tr-TR" dirty="0" err="1" smtClean="0"/>
              <a:t>Şâfiîler</a:t>
            </a:r>
            <a:r>
              <a:rPr lang="tr-TR" dirty="0" smtClean="0"/>
              <a:t> de farz-ı </a:t>
            </a:r>
            <a:r>
              <a:rPr lang="tr-TR" dirty="0" err="1" smtClean="0"/>
              <a:t>kifâye</a:t>
            </a:r>
            <a:r>
              <a:rPr lang="tr-TR" dirty="0" smtClean="0"/>
              <a:t> olduğunu söylemişlerdir. Hanefî ve </a:t>
            </a:r>
            <a:r>
              <a:rPr lang="tr-TR" dirty="0" err="1" smtClean="0"/>
              <a:t>Mâlikîler'e</a:t>
            </a:r>
            <a:r>
              <a:rPr lang="tr-TR" dirty="0" smtClean="0"/>
              <a:t> göre ise, cuma namazı dışındaki farz namazları cemaatle kılmak, gücü yeten erkekler için </a:t>
            </a:r>
            <a:r>
              <a:rPr lang="tr-TR" dirty="0" err="1" smtClean="0"/>
              <a:t>müekked</a:t>
            </a:r>
            <a:r>
              <a:rPr lang="tr-TR" dirty="0" smtClean="0"/>
              <a:t> sünnettir. Kadınların, hastaların, çok yaşlı kimselerin ve kötürümlerin ise cemaatle namaz kılmak için mescide gitmesini emretmemiştir. Hanefî ve </a:t>
            </a:r>
            <a:r>
              <a:rPr lang="tr-TR" dirty="0" err="1" smtClean="0"/>
              <a:t>Şâfiîler'e</a:t>
            </a:r>
            <a:r>
              <a:rPr lang="tr-TR" dirty="0" smtClean="0"/>
              <a:t> göre, cemaatin en az sayısı imam ve ona uyan olmak üzere iki kişidir. Hatta uyan kişi çocuk da olabilir.</a:t>
            </a:r>
          </a:p>
        </p:txBody>
      </p:sp>
    </p:spTree>
  </p:cSld>
  <p:clrMapOvr>
    <a:masterClrMapping/>
  </p:clrMapOvr>
  <p:transition spd="slow">
    <p:zoom/>
    <p:sndAc>
      <p:stSnd>
        <p:snd r:embed="rId2" name="arrow.wav"/>
      </p:stSnd>
    </p:sndAc>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rrowheads="1"/>
          </p:cNvSpPr>
          <p:nvPr>
            <p:ph type="title"/>
          </p:nvPr>
        </p:nvSpPr>
        <p:spPr/>
        <p:txBody>
          <a:bodyPr/>
          <a:lstStyle/>
          <a:p>
            <a:pPr eaLnBrk="1" hangingPunct="1">
              <a:defRPr/>
            </a:pPr>
            <a:r>
              <a:rPr lang="tr-TR" sz="4000" b="1" smtClean="0"/>
              <a:t>Cemaate Gitmemek İçin Mazeret Sayılan Haller:</a:t>
            </a:r>
            <a:endParaRPr lang="tr-TR" sz="4000" smtClean="0"/>
          </a:p>
        </p:txBody>
      </p:sp>
      <p:sp>
        <p:nvSpPr>
          <p:cNvPr id="26627" name="Rectangle 3"/>
          <p:cNvSpPr>
            <a:spLocks noGrp="1" noRot="1" noChangeArrowheads="1"/>
          </p:cNvSpPr>
          <p:nvPr>
            <p:ph type="body" idx="1"/>
          </p:nvPr>
        </p:nvSpPr>
        <p:spPr/>
        <p:txBody>
          <a:bodyPr/>
          <a:lstStyle/>
          <a:p>
            <a:pPr eaLnBrk="1" hangingPunct="1">
              <a:defRPr/>
            </a:pPr>
            <a:r>
              <a:rPr lang="tr-TR" sz="2800" b="1" i="1" smtClean="0"/>
              <a:t>Hastalık.</a:t>
            </a:r>
            <a:r>
              <a:rPr lang="tr-TR" sz="2800" smtClean="0"/>
              <a:t> Cemaatle namaza katılmamayı mubah kılan mazeretlerin başında hastalık gelir. Hasta olan kişilerin camiye, mescide gelmeleri, hastalık mikrobunun bulaşması riskini taşıması sebebiyle hem sağlık açısından sakıncalıdır, hem de bu şekilde hasta olan kişiler sürekli olarak öksürmek, burnu akmak, burnunu silmek gibi davranışlar göstereceğinden cemaate katılan öteki kişilerin namazda olması gereken kalp huzurunu ve sükûnunu bozarlar. </a:t>
            </a:r>
          </a:p>
        </p:txBody>
      </p:sp>
    </p:spTree>
  </p:cSld>
  <p:clrMapOvr>
    <a:masterClrMapping/>
  </p:clrMapOvr>
  <p:transition spd="slow">
    <p:zoom/>
    <p:sndAc>
      <p:stSnd>
        <p:snd r:embed="rId2" name="arrow.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Rot="1" noChangeArrowheads="1"/>
          </p:cNvSpPr>
          <p:nvPr>
            <p:ph type="body" idx="1"/>
          </p:nvPr>
        </p:nvSpPr>
        <p:spPr>
          <a:xfrm>
            <a:off x="684213" y="1916113"/>
            <a:ext cx="7813675" cy="2832100"/>
          </a:xfrm>
        </p:spPr>
        <p:txBody>
          <a:bodyPr/>
          <a:lstStyle/>
          <a:p>
            <a:pPr eaLnBrk="1" hangingPunct="1">
              <a:defRPr/>
            </a:pPr>
            <a:r>
              <a:rPr lang="tr-TR" b="1" smtClean="0"/>
              <a:t>Cemaatle namaz kılmanın fazileti</a:t>
            </a:r>
          </a:p>
          <a:p>
            <a:pPr eaLnBrk="1" hangingPunct="1">
              <a:defRPr/>
            </a:pPr>
            <a:r>
              <a:rPr lang="tr-TR" b="1" smtClean="0"/>
              <a:t>Cemaatle namaz kılmanın hükmü</a:t>
            </a:r>
          </a:p>
          <a:p>
            <a:pPr eaLnBrk="1" hangingPunct="1">
              <a:defRPr/>
            </a:pPr>
            <a:r>
              <a:rPr lang="tr-TR" b="1" smtClean="0"/>
              <a:t>Hanımların cemaate iştirakleri</a:t>
            </a:r>
          </a:p>
          <a:p>
            <a:pPr eaLnBrk="1" hangingPunct="1">
              <a:defRPr/>
            </a:pPr>
            <a:r>
              <a:rPr lang="tr-TR" b="1" smtClean="0"/>
              <a:t>Ezana icabetin önemi</a:t>
            </a:r>
          </a:p>
        </p:txBody>
      </p:sp>
    </p:spTree>
  </p:cSld>
  <p:clrMapOvr>
    <a:masterClrMapping/>
  </p:clrMapOvr>
  <p:transition spd="slow">
    <p:zoom/>
    <p:sndAc>
      <p:stSnd>
        <p:snd r:embed="rId2" name="arrow.wav"/>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rrowheads="1"/>
          </p:cNvSpPr>
          <p:nvPr>
            <p:ph type="title"/>
          </p:nvPr>
        </p:nvSpPr>
        <p:spPr>
          <a:xfrm>
            <a:off x="395288" y="260350"/>
            <a:ext cx="8510587" cy="1325563"/>
          </a:xfrm>
        </p:spPr>
        <p:txBody>
          <a:bodyPr/>
          <a:lstStyle/>
          <a:p>
            <a:pPr eaLnBrk="1" hangingPunct="1">
              <a:defRPr/>
            </a:pPr>
            <a:r>
              <a:rPr lang="tr-TR" sz="4000" b="1" smtClean="0"/>
              <a:t>Cemaate Gitmemek İçin Mazeret Sayılan Haller:</a:t>
            </a:r>
            <a:endParaRPr lang="tr-TR" sz="4000" smtClean="0"/>
          </a:p>
        </p:txBody>
      </p:sp>
      <p:sp>
        <p:nvSpPr>
          <p:cNvPr id="28675" name="Rectangle 3"/>
          <p:cNvSpPr>
            <a:spLocks noGrp="1" noRot="1" noChangeArrowheads="1"/>
          </p:cNvSpPr>
          <p:nvPr>
            <p:ph type="body" idx="1"/>
          </p:nvPr>
        </p:nvSpPr>
        <p:spPr>
          <a:xfrm>
            <a:off x="301625" y="1676400"/>
            <a:ext cx="8540750" cy="5181600"/>
          </a:xfrm>
        </p:spPr>
        <p:txBody>
          <a:bodyPr/>
          <a:lstStyle/>
          <a:p>
            <a:pPr marL="0" indent="0" eaLnBrk="1" hangingPunct="1">
              <a:lnSpc>
                <a:spcPct val="80000"/>
              </a:lnSpc>
              <a:buFont typeface="Wingdings" pitchFamily="2" charset="2"/>
              <a:buNone/>
              <a:defRPr/>
            </a:pPr>
            <a:r>
              <a:rPr lang="tr-TR" sz="2400" dirty="0"/>
              <a:t> </a:t>
            </a:r>
            <a:r>
              <a:rPr lang="tr-TR" sz="2400" dirty="0" smtClean="0"/>
              <a:t>     Hz. Peygamber Efendimiz(sav) bir hadislerinde şöyle buyurmaktadır. "Soğan veya sarımsak yiyen kimse evinde otursun, bizden ve mescidimizden uzak dursun</a:t>
            </a:r>
            <a:r>
              <a:rPr lang="tr-TR" sz="2400" u="sng" dirty="0" smtClean="0"/>
              <a:t>’’</a:t>
            </a:r>
            <a:r>
              <a:rPr lang="tr-TR" sz="2400" dirty="0" smtClean="0"/>
              <a:t> Hadis-i Şerif’te bildirilen yasağı soğan ve sarımsakla sınırlamamalı, cemaate rahatsızlık verecek her şeyi bu yasak kapsamına almalıyız. Çünkü cemaate verilecek rahatsızlık, ibadet yapılırken huşunun bozulmasına sebebiyet verebilmektedir. Bu durum ise kul hakkını doğurmaktadır. </a:t>
            </a:r>
          </a:p>
          <a:p>
            <a:pPr marL="0" indent="0" eaLnBrk="1" hangingPunct="1">
              <a:lnSpc>
                <a:spcPct val="80000"/>
              </a:lnSpc>
              <a:buFont typeface="Wingdings" pitchFamily="2" charset="2"/>
              <a:buNone/>
              <a:defRPr/>
            </a:pPr>
            <a:r>
              <a:rPr lang="tr-TR" sz="2400" dirty="0"/>
              <a:t> </a:t>
            </a:r>
            <a:r>
              <a:rPr lang="tr-TR" sz="2400" dirty="0" smtClean="0"/>
              <a:t>     Yine ilgilenmek durumunda olduğu ve yanından ayrıldığı takdirde durumunun kötüleşebileceğinden endişe ettiği bir hastası bulunmak da bir mazerettir. </a:t>
            </a:r>
          </a:p>
        </p:txBody>
      </p:sp>
    </p:spTree>
  </p:cSld>
  <p:clrMapOvr>
    <a:masterClrMapping/>
  </p:clrMapOvr>
  <p:transition spd="slow">
    <p:zoom/>
    <p:sndAc>
      <p:stSnd>
        <p:snd r:embed="rId2" name="arrow.wav"/>
      </p:stSnd>
    </p:sndAc>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rrowheads="1"/>
          </p:cNvSpPr>
          <p:nvPr>
            <p:ph type="title"/>
          </p:nvPr>
        </p:nvSpPr>
        <p:spPr/>
        <p:txBody>
          <a:bodyPr/>
          <a:lstStyle/>
          <a:p>
            <a:pPr eaLnBrk="1" hangingPunct="1">
              <a:defRPr/>
            </a:pPr>
            <a:r>
              <a:rPr lang="tr-TR" sz="4000" b="1" smtClean="0"/>
              <a:t>Cemaate Gitmemek İçin Mazeret Sayılan Haller:</a:t>
            </a:r>
            <a:endParaRPr lang="tr-TR" sz="4000" smtClean="0"/>
          </a:p>
        </p:txBody>
      </p:sp>
      <p:sp>
        <p:nvSpPr>
          <p:cNvPr id="30723" name="Rectangle 3"/>
          <p:cNvSpPr>
            <a:spLocks noGrp="1" noRot="1" noChangeArrowheads="1"/>
          </p:cNvSpPr>
          <p:nvPr>
            <p:ph type="body" idx="1"/>
          </p:nvPr>
        </p:nvSpPr>
        <p:spPr>
          <a:xfrm>
            <a:off x="301625" y="2276475"/>
            <a:ext cx="8540750" cy="4581525"/>
          </a:xfrm>
        </p:spPr>
        <p:txBody>
          <a:bodyPr/>
          <a:lstStyle/>
          <a:p>
            <a:pPr eaLnBrk="1" hangingPunct="1">
              <a:lnSpc>
                <a:spcPct val="80000"/>
              </a:lnSpc>
              <a:defRPr/>
            </a:pPr>
            <a:r>
              <a:rPr lang="tr-TR" sz="3600" b="1" i="1" smtClean="0"/>
              <a:t>Korku.</a:t>
            </a:r>
            <a:r>
              <a:rPr lang="tr-TR" sz="3600" smtClean="0"/>
              <a:t> Mescide gittiği takdirde malına, canına veya namusuna bir zarar gelmesinden korkan kimse de cemaate gitmemelidir. Hz. Peygamber, korku ve hastalığı cemaate katılmamayı mâzur kılan sebepler arasında saymıştır. </a:t>
            </a:r>
          </a:p>
        </p:txBody>
      </p:sp>
    </p:spTree>
  </p:cSld>
  <p:clrMapOvr>
    <a:masterClrMapping/>
  </p:clrMapOvr>
  <p:transition spd="slow">
    <p:zoom/>
    <p:sndAc>
      <p:stSnd>
        <p:snd r:embed="rId2" name="arrow.wav"/>
      </p:stSnd>
    </p:sndAc>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rrowheads="1"/>
          </p:cNvSpPr>
          <p:nvPr>
            <p:ph type="title"/>
          </p:nvPr>
        </p:nvSpPr>
        <p:spPr/>
        <p:txBody>
          <a:bodyPr/>
          <a:lstStyle/>
          <a:p>
            <a:pPr eaLnBrk="1" hangingPunct="1">
              <a:defRPr/>
            </a:pPr>
            <a:r>
              <a:rPr lang="tr-TR" sz="4000" b="1" dirty="0" smtClean="0"/>
              <a:t>Cemaate Gitmemek İçin Mazeret Sayılan Haller:</a:t>
            </a:r>
            <a:endParaRPr lang="tr-TR" sz="4000" dirty="0" smtClean="0"/>
          </a:p>
        </p:txBody>
      </p:sp>
      <p:sp>
        <p:nvSpPr>
          <p:cNvPr id="32771" name="Rectangle 3"/>
          <p:cNvSpPr>
            <a:spLocks noGrp="1" noRot="1" noChangeArrowheads="1"/>
          </p:cNvSpPr>
          <p:nvPr>
            <p:ph type="body" idx="1"/>
          </p:nvPr>
        </p:nvSpPr>
        <p:spPr>
          <a:xfrm>
            <a:off x="301625" y="2276475"/>
            <a:ext cx="8540750" cy="4581525"/>
          </a:xfrm>
        </p:spPr>
        <p:txBody>
          <a:bodyPr/>
          <a:lstStyle/>
          <a:p>
            <a:pPr eaLnBrk="1" hangingPunct="1">
              <a:lnSpc>
                <a:spcPct val="80000"/>
              </a:lnSpc>
              <a:defRPr/>
            </a:pPr>
            <a:r>
              <a:rPr lang="tr-TR" sz="3600" b="1" i="1" smtClean="0"/>
              <a:t>Abdestin sıkışık durumda olması</a:t>
            </a:r>
            <a:r>
              <a:rPr lang="tr-TR" sz="3600" smtClean="0"/>
              <a:t>. Böyle bir kimsenin cemaate katılması uygun değildir. Bu durum namazın huşû ve huzur içinde yapılmasına engel olduğu için esasen bu durumda iken tek başına namaz kılmak da mekruhtur. İnsanı, kalp huzurundan ve huşûdan alıkoyacak başka durumlar da aynı hükümdedir. </a:t>
            </a:r>
          </a:p>
        </p:txBody>
      </p:sp>
    </p:spTree>
  </p:cSld>
  <p:clrMapOvr>
    <a:masterClrMapping/>
  </p:clrMapOvr>
  <p:transition spd="slow">
    <p:zoom/>
    <p:sndAc>
      <p:stSnd>
        <p:snd r:embed="rId2" name="arrow.wav"/>
      </p:stSnd>
    </p:sndAc>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rrowheads="1"/>
          </p:cNvSpPr>
          <p:nvPr>
            <p:ph type="title"/>
          </p:nvPr>
        </p:nvSpPr>
        <p:spPr/>
        <p:txBody>
          <a:bodyPr/>
          <a:lstStyle/>
          <a:p>
            <a:pPr eaLnBrk="1" hangingPunct="1">
              <a:defRPr/>
            </a:pPr>
            <a:r>
              <a:rPr lang="tr-TR" sz="4000" b="1" dirty="0" smtClean="0"/>
              <a:t>Cemaate Gitmemek İçin Mazeret Sayılan Haller:</a:t>
            </a:r>
            <a:endParaRPr lang="tr-TR" sz="4000" dirty="0" smtClean="0"/>
          </a:p>
        </p:txBody>
      </p:sp>
      <p:sp>
        <p:nvSpPr>
          <p:cNvPr id="33795" name="Rectangle 3"/>
          <p:cNvSpPr>
            <a:spLocks noGrp="1" noRot="1" noChangeArrowheads="1"/>
          </p:cNvSpPr>
          <p:nvPr>
            <p:ph type="body" idx="1"/>
          </p:nvPr>
        </p:nvSpPr>
        <p:spPr>
          <a:xfrm>
            <a:off x="301625" y="1844675"/>
            <a:ext cx="8540750" cy="5013325"/>
          </a:xfrm>
        </p:spPr>
        <p:txBody>
          <a:bodyPr/>
          <a:lstStyle/>
          <a:p>
            <a:pPr eaLnBrk="1" hangingPunct="1">
              <a:lnSpc>
                <a:spcPct val="80000"/>
              </a:lnSpc>
              <a:defRPr/>
            </a:pPr>
            <a:r>
              <a:rPr lang="tr-TR" dirty="0" smtClean="0"/>
              <a:t>    Herkese veya toplum için yeterli olacak sayıda kimseye farz olan ilmî araştırma ve eğitim öğretimle meşguliyet de cemaate katılmamak için mazeret kabul edilmiştir. Fakat bilimsel çalışma yapan kişilerin, cemaati büsbütün terk etmemesi ve mümkün oldukça cemaate katılması uygun olur. </a:t>
            </a:r>
          </a:p>
          <a:p>
            <a:pPr eaLnBrk="1" hangingPunct="1">
              <a:lnSpc>
                <a:spcPct val="80000"/>
              </a:lnSpc>
              <a:defRPr/>
            </a:pPr>
            <a:r>
              <a:rPr lang="tr-TR" dirty="0" smtClean="0"/>
              <a:t>   Ayrıca hazır bulunmalarını fırsat bilip, istifade etmeyi arzuladığı kimseler ile ilmî ve dinî görüş alışverişinde bulunmak da bir mazeret sayılır. </a:t>
            </a:r>
          </a:p>
        </p:txBody>
      </p:sp>
    </p:spTree>
  </p:cSld>
  <p:clrMapOvr>
    <a:masterClrMapping/>
  </p:clrMapOvr>
  <p:transition spd="slow">
    <p:zoom/>
    <p:sndAc>
      <p:stSnd>
        <p:snd r:embed="rId2" name="arrow.wav"/>
      </p:stSnd>
    </p:sndAc>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rrowheads="1"/>
          </p:cNvSpPr>
          <p:nvPr>
            <p:ph type="title"/>
          </p:nvPr>
        </p:nvSpPr>
        <p:spPr/>
        <p:txBody>
          <a:bodyPr/>
          <a:lstStyle/>
          <a:p>
            <a:pPr eaLnBrk="1" hangingPunct="1">
              <a:defRPr/>
            </a:pPr>
            <a:r>
              <a:rPr lang="tr-TR" sz="4000" b="1" smtClean="0"/>
              <a:t>Cemaate Gitmemek İçin Mazeret Sayılan Haller:</a:t>
            </a:r>
            <a:endParaRPr lang="tr-TR" sz="4000" smtClean="0"/>
          </a:p>
        </p:txBody>
      </p:sp>
      <p:sp>
        <p:nvSpPr>
          <p:cNvPr id="34819" name="Rectangle 3"/>
          <p:cNvSpPr>
            <a:spLocks noGrp="1" noRot="1" noChangeArrowheads="1"/>
          </p:cNvSpPr>
          <p:nvPr>
            <p:ph type="body" idx="1"/>
          </p:nvPr>
        </p:nvSpPr>
        <p:spPr>
          <a:xfrm>
            <a:off x="301625" y="2346325"/>
            <a:ext cx="8540750" cy="2520950"/>
          </a:xfrm>
        </p:spPr>
        <p:txBody>
          <a:bodyPr/>
          <a:lstStyle/>
          <a:p>
            <a:pPr algn="just" eaLnBrk="1" hangingPunct="1">
              <a:lnSpc>
                <a:spcPct val="80000"/>
              </a:lnSpc>
              <a:defRPr/>
            </a:pPr>
            <a:r>
              <a:rPr lang="tr-TR" sz="3600" b="1" i="1" smtClean="0"/>
              <a:t>Bedenî ârızalar.</a:t>
            </a:r>
            <a:r>
              <a:rPr lang="tr-TR" sz="3600" smtClean="0"/>
              <a:t> Gözlerin görmemesi, kötürümlük, düşkün ihtiyarlık gibi haller de cemaate gitmemeyi mubah kılar. </a:t>
            </a:r>
          </a:p>
        </p:txBody>
      </p:sp>
    </p:spTree>
  </p:cSld>
  <p:clrMapOvr>
    <a:masterClrMapping/>
  </p:clrMapOvr>
  <p:transition spd="slow">
    <p:zoom/>
    <p:sndAc>
      <p:stSnd>
        <p:snd r:embed="rId2" name="arrow.wav"/>
      </p:stSnd>
    </p:sndAc>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rrowheads="1"/>
          </p:cNvSpPr>
          <p:nvPr>
            <p:ph type="title"/>
          </p:nvPr>
        </p:nvSpPr>
        <p:spPr/>
        <p:txBody>
          <a:bodyPr/>
          <a:lstStyle/>
          <a:p>
            <a:pPr eaLnBrk="1" hangingPunct="1">
              <a:defRPr/>
            </a:pPr>
            <a:r>
              <a:rPr lang="tr-TR" sz="4000" smtClean="0"/>
              <a:t>Hanımların Cemaate İştirakı Caiz midir? </a:t>
            </a:r>
          </a:p>
        </p:txBody>
      </p:sp>
      <p:sp>
        <p:nvSpPr>
          <p:cNvPr id="31747" name="Rectangle 3"/>
          <p:cNvSpPr>
            <a:spLocks noGrp="1" noRot="1" noChangeArrowheads="1"/>
          </p:cNvSpPr>
          <p:nvPr>
            <p:ph type="body" idx="1"/>
          </p:nvPr>
        </p:nvSpPr>
        <p:spPr>
          <a:xfrm>
            <a:off x="301625" y="2273300"/>
            <a:ext cx="8540750" cy="3825875"/>
          </a:xfrm>
        </p:spPr>
        <p:txBody>
          <a:bodyPr/>
          <a:lstStyle/>
          <a:p>
            <a:pPr eaLnBrk="1" hangingPunct="1">
              <a:defRPr/>
            </a:pPr>
            <a:r>
              <a:rPr lang="tr-TR" dirty="0" smtClean="0"/>
              <a:t>   Peygamberimiz (SAV) cemaatle kılınan namazın  tek başına kılınan namaza göre </a:t>
            </a:r>
            <a:r>
              <a:rPr lang="tr-TR" dirty="0" err="1" smtClean="0"/>
              <a:t>yirmiyedi</a:t>
            </a:r>
            <a:r>
              <a:rPr lang="tr-TR" dirty="0" smtClean="0"/>
              <a:t> kat sevabı olacağını söylerken hanımları istisna </a:t>
            </a:r>
            <a:r>
              <a:rPr lang="tr-TR" dirty="0" err="1" smtClean="0"/>
              <a:t>etmemiştir.Ayrıca</a:t>
            </a:r>
            <a:r>
              <a:rPr lang="tr-TR" dirty="0" smtClean="0"/>
              <a:t> hanımların namaza ve derslere katılmalarını tavsiye eden pek çok hadis de vardır.</a:t>
            </a:r>
          </a:p>
        </p:txBody>
      </p:sp>
    </p:spTree>
  </p:cSld>
  <p:clrMapOvr>
    <a:masterClrMapping/>
  </p:clrMapOvr>
  <p:transition spd="slow">
    <p:zoom/>
    <p:sndAc>
      <p:stSnd>
        <p:snd r:embed="rId2" name="arrow.wav"/>
      </p:stSnd>
    </p:sndAc>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rrowheads="1"/>
          </p:cNvSpPr>
          <p:nvPr>
            <p:ph type="title"/>
          </p:nvPr>
        </p:nvSpPr>
        <p:spPr/>
        <p:txBody>
          <a:bodyPr/>
          <a:lstStyle/>
          <a:p>
            <a:pPr eaLnBrk="1" hangingPunct="1">
              <a:defRPr/>
            </a:pPr>
            <a:r>
              <a:rPr lang="tr-TR" sz="4000" smtClean="0"/>
              <a:t>Hanımların Cemaate İştirakı Caiz midir? </a:t>
            </a:r>
          </a:p>
        </p:txBody>
      </p:sp>
      <p:sp>
        <p:nvSpPr>
          <p:cNvPr id="35843" name="Rectangle 3"/>
          <p:cNvSpPr>
            <a:spLocks noGrp="1" noRot="1" noChangeArrowheads="1"/>
          </p:cNvSpPr>
          <p:nvPr>
            <p:ph type="body" idx="1"/>
          </p:nvPr>
        </p:nvSpPr>
        <p:spPr>
          <a:xfrm>
            <a:off x="301625" y="1773238"/>
            <a:ext cx="8540750" cy="3746500"/>
          </a:xfrm>
        </p:spPr>
        <p:txBody>
          <a:bodyPr/>
          <a:lstStyle/>
          <a:p>
            <a:pPr eaLnBrk="1" hangingPunct="1">
              <a:lnSpc>
                <a:spcPct val="90000"/>
              </a:lnSpc>
              <a:defRPr/>
            </a:pPr>
            <a:r>
              <a:rPr lang="tr-TR" sz="2800" smtClean="0"/>
              <a:t>‘</a:t>
            </a:r>
            <a:r>
              <a:rPr lang="tr-TR" smtClean="0"/>
              <a:t>’Kadınlarınız gece mescide gelmek istediklerinde onlara izin verin’’ </a:t>
            </a:r>
          </a:p>
          <a:p>
            <a:pPr algn="r" eaLnBrk="1" hangingPunct="1">
              <a:lnSpc>
                <a:spcPct val="90000"/>
              </a:lnSpc>
              <a:buFont typeface="Wingdings" pitchFamily="2" charset="2"/>
              <a:buNone/>
              <a:defRPr/>
            </a:pPr>
            <a:r>
              <a:rPr lang="tr-TR" smtClean="0"/>
              <a:t>(Müslim,salat39)</a:t>
            </a:r>
          </a:p>
          <a:p>
            <a:pPr algn="r" eaLnBrk="1" hangingPunct="1">
              <a:lnSpc>
                <a:spcPct val="90000"/>
              </a:lnSpc>
              <a:buFont typeface="Wingdings" pitchFamily="2" charset="2"/>
              <a:buNone/>
              <a:defRPr/>
            </a:pPr>
            <a:endParaRPr lang="tr-TR" smtClean="0"/>
          </a:p>
          <a:p>
            <a:pPr eaLnBrk="1" hangingPunct="1">
              <a:lnSpc>
                <a:spcPct val="90000"/>
              </a:lnSpc>
              <a:defRPr/>
            </a:pPr>
            <a:r>
              <a:rPr lang="tr-TR" smtClean="0"/>
              <a:t>‘‘Kadınlar cemaate katılmak istedikleri zaman koku sürünmesinler’’ </a:t>
            </a:r>
          </a:p>
          <a:p>
            <a:pPr algn="r" eaLnBrk="1" hangingPunct="1">
              <a:lnSpc>
                <a:spcPct val="90000"/>
              </a:lnSpc>
              <a:buFont typeface="Wingdings" pitchFamily="2" charset="2"/>
              <a:buNone/>
              <a:defRPr/>
            </a:pPr>
            <a:r>
              <a:rPr lang="tr-TR" smtClean="0"/>
              <a:t>(Müslim,salat137)</a:t>
            </a:r>
          </a:p>
        </p:txBody>
      </p:sp>
    </p:spTree>
  </p:cSld>
  <p:clrMapOvr>
    <a:masterClrMapping/>
  </p:clrMapOvr>
  <p:transition spd="slow">
    <p:zoom/>
    <p:sndAc>
      <p:stSnd>
        <p:snd r:embed="rId3" name="arrow.wav"/>
      </p:stSnd>
    </p:sndAc>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Rot="1" noChangeArrowheads="1"/>
          </p:cNvSpPr>
          <p:nvPr>
            <p:ph type="body" idx="1"/>
          </p:nvPr>
        </p:nvSpPr>
        <p:spPr>
          <a:xfrm>
            <a:off x="588963" y="692150"/>
            <a:ext cx="8540750" cy="5689600"/>
          </a:xfrm>
        </p:spPr>
        <p:txBody>
          <a:bodyPr/>
          <a:lstStyle/>
          <a:p>
            <a:pPr eaLnBrk="1" hangingPunct="1">
              <a:lnSpc>
                <a:spcPct val="90000"/>
              </a:lnSpc>
              <a:defRPr/>
            </a:pPr>
            <a:r>
              <a:rPr lang="tr-TR" sz="2800" dirty="0" smtClean="0"/>
              <a:t>    Hz. Peygamber(sav) döneminde hanımların sabah namazına gittiklerine dair rivayetlerin </a:t>
            </a:r>
            <a:r>
              <a:rPr lang="tr-TR" sz="2800" dirty="0" err="1" smtClean="0"/>
              <a:t>yanında,Peygamberimiz</a:t>
            </a:r>
            <a:r>
              <a:rPr lang="tr-TR" sz="2800" dirty="0" smtClean="0"/>
              <a:t> hanımları bayram namazlarına katılmaya teşvik ettiği rivayetler de vardır. </a:t>
            </a:r>
          </a:p>
          <a:p>
            <a:pPr eaLnBrk="1" hangingPunct="1">
              <a:lnSpc>
                <a:spcPct val="90000"/>
              </a:lnSpc>
              <a:defRPr/>
            </a:pPr>
            <a:r>
              <a:rPr lang="tr-TR" sz="2800" dirty="0" smtClean="0"/>
              <a:t>    ‘’Henüz kocaya gitmemiş genç kızlar, perde arkasında yaşayan kadınlar(zevat-ı </a:t>
            </a:r>
            <a:r>
              <a:rPr lang="tr-TR" sz="2800" dirty="0" err="1" smtClean="0"/>
              <a:t>hudur</a:t>
            </a:r>
            <a:r>
              <a:rPr lang="tr-TR" sz="2800" dirty="0" smtClean="0"/>
              <a:t>)ve </a:t>
            </a:r>
            <a:r>
              <a:rPr lang="tr-TR" sz="2800" dirty="0" err="1" smtClean="0"/>
              <a:t>hayızlı</a:t>
            </a:r>
            <a:r>
              <a:rPr lang="tr-TR" sz="2800" dirty="0" smtClean="0"/>
              <a:t> kadınlar evlerinden </a:t>
            </a:r>
            <a:r>
              <a:rPr lang="tr-TR" sz="2800" dirty="0" err="1" smtClean="0"/>
              <a:t>çıksınlar,hayır</a:t>
            </a:r>
            <a:r>
              <a:rPr lang="tr-TR" sz="2800" dirty="0" smtClean="0"/>
              <a:t> ve müminlerin duasına şahit olsunlar….’’</a:t>
            </a:r>
          </a:p>
          <a:p>
            <a:pPr eaLnBrk="1" hangingPunct="1">
              <a:lnSpc>
                <a:spcPct val="90000"/>
              </a:lnSpc>
              <a:defRPr/>
            </a:pPr>
            <a:r>
              <a:rPr lang="tr-TR" sz="2800" dirty="0" smtClean="0"/>
              <a:t>    Bu rivayetlerden yola çıkılırsa Peygamberimizin hanımlara cemaatle namazı emretmediğini ama aynı zamanda da yasaklamayıp tavsiye ettiğini görüyoruz.</a:t>
            </a:r>
          </a:p>
        </p:txBody>
      </p:sp>
    </p:spTree>
  </p:cSld>
  <p:clrMapOvr>
    <a:masterClrMapping/>
  </p:clrMapOvr>
  <p:transition spd="slow">
    <p:zoom/>
    <p:sndAc>
      <p:stSnd>
        <p:snd r:embed="rId2" name="arrow.wav"/>
      </p:stSnd>
    </p:sndAc>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noRot="1" noChangeArrowheads="1"/>
          </p:cNvSpPr>
          <p:nvPr>
            <p:ph type="body" idx="1"/>
          </p:nvPr>
        </p:nvSpPr>
        <p:spPr>
          <a:xfrm>
            <a:off x="301625" y="908050"/>
            <a:ext cx="8540750" cy="5400675"/>
          </a:xfrm>
        </p:spPr>
        <p:txBody>
          <a:bodyPr/>
          <a:lstStyle/>
          <a:p>
            <a:pPr eaLnBrk="1" hangingPunct="1">
              <a:defRPr/>
            </a:pPr>
            <a:r>
              <a:rPr lang="tr-TR" dirty="0" smtClean="0"/>
              <a:t>    Klasik dönemde kadınların camiye gitmesine ‘’FİTNE’’ endişesiyle pek sıcak </a:t>
            </a:r>
            <a:r>
              <a:rPr lang="tr-TR" dirty="0" err="1" smtClean="0"/>
              <a:t>bakılmamıştır.Ebu</a:t>
            </a:r>
            <a:r>
              <a:rPr lang="tr-TR" dirty="0" smtClean="0"/>
              <a:t> </a:t>
            </a:r>
            <a:r>
              <a:rPr lang="tr-TR" dirty="0" err="1" smtClean="0"/>
              <a:t>Hanife,’’Kötü</a:t>
            </a:r>
            <a:r>
              <a:rPr lang="tr-TR" dirty="0" smtClean="0"/>
              <a:t> niyetli kişilerin uykuda olduğu vakit olması sebebiyle güvenlikli olduğu için, sabah, akşam ve yatsı namazları için camiye gitmelerinde’’ sakınca </a:t>
            </a:r>
            <a:r>
              <a:rPr lang="tr-TR" dirty="0" err="1" smtClean="0"/>
              <a:t>görmemiştir.Ebu</a:t>
            </a:r>
            <a:r>
              <a:rPr lang="tr-TR" dirty="0" smtClean="0"/>
              <a:t> Yusuf ve Muhammed’ e göre’’ yaşlılar bütün namaz vakitlerinde camiye </a:t>
            </a:r>
            <a:r>
              <a:rPr lang="tr-TR" dirty="0" err="1" smtClean="0"/>
              <a:t>gidebilirler.’’diye</a:t>
            </a:r>
            <a:r>
              <a:rPr lang="tr-TR" dirty="0" smtClean="0"/>
              <a:t> hüküm vermiştir.</a:t>
            </a:r>
          </a:p>
        </p:txBody>
      </p:sp>
    </p:spTree>
  </p:cSld>
  <p:clrMapOvr>
    <a:masterClrMapping/>
  </p:clrMapOvr>
  <p:transition spd="slow">
    <p:zoom/>
    <p:sndAc>
      <p:stSnd>
        <p:snd r:embed="rId2" name="arrow.wav"/>
      </p:stSnd>
    </p:sndAc>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3"/>
          <p:cNvSpPr>
            <a:spLocks noGrp="1" noRot="1" noChangeArrowheads="1"/>
          </p:cNvSpPr>
          <p:nvPr>
            <p:ph type="body" idx="1"/>
          </p:nvPr>
        </p:nvSpPr>
        <p:spPr>
          <a:xfrm>
            <a:off x="301625" y="549275"/>
            <a:ext cx="8540750" cy="5903913"/>
          </a:xfrm>
        </p:spPr>
        <p:txBody>
          <a:bodyPr/>
          <a:lstStyle/>
          <a:p>
            <a:pPr eaLnBrk="1" hangingPunct="1">
              <a:defRPr/>
            </a:pPr>
            <a:r>
              <a:rPr lang="tr-TR" sz="3600" smtClean="0"/>
              <a:t>Sonraki Hanifi fakihlerine göre, zamanın bozulması ve fıskın ortaya çıkmasıyla yaşlı da olsalar cemaate gitmeleri  ‘’mekruh’’görülmüştür.</a:t>
            </a:r>
          </a:p>
          <a:p>
            <a:pPr eaLnBrk="1" hangingPunct="1">
              <a:defRPr/>
            </a:pPr>
            <a:r>
              <a:rPr lang="tr-TR" sz="3600" smtClean="0"/>
              <a:t>Ve yine Hz.Aişe(ra)ve bazı müctehitlerin , kadınların namaz kılmak için evlerinden çıkıp camiye gitmelerini kerih görmelerindeki sebeb de kendi zamanlarındaki sosyal ve kültürel yapıyla alakalıdır.</a:t>
            </a:r>
          </a:p>
        </p:txBody>
      </p:sp>
    </p:spTree>
  </p:cSld>
  <p:clrMapOvr>
    <a:masterClrMapping/>
  </p:clrMapOvr>
  <p:transition spd="slow">
    <p:zoom/>
    <p:sndAc>
      <p:stSnd>
        <p:snd r:embed="rId2" name="arrow.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rrowheads="1"/>
          </p:cNvSpPr>
          <p:nvPr>
            <p:ph type="title"/>
          </p:nvPr>
        </p:nvSpPr>
        <p:spPr/>
        <p:txBody>
          <a:bodyPr/>
          <a:lstStyle/>
          <a:p>
            <a:pPr eaLnBrk="1" hangingPunct="1">
              <a:defRPr/>
            </a:pPr>
            <a:r>
              <a:rPr lang="tr-TR" sz="4000" smtClean="0"/>
              <a:t>Cemaatle Namaz Kılmanın Önemi:</a:t>
            </a:r>
          </a:p>
        </p:txBody>
      </p:sp>
      <p:sp>
        <p:nvSpPr>
          <p:cNvPr id="7171" name="Rectangle 3"/>
          <p:cNvSpPr>
            <a:spLocks noGrp="1" noRot="1" noChangeArrowheads="1"/>
          </p:cNvSpPr>
          <p:nvPr>
            <p:ph type="body" idx="1"/>
          </p:nvPr>
        </p:nvSpPr>
        <p:spPr/>
        <p:txBody>
          <a:bodyPr/>
          <a:lstStyle/>
          <a:p>
            <a:pPr eaLnBrk="1" hangingPunct="1">
              <a:defRPr/>
            </a:pPr>
            <a:r>
              <a:rPr lang="tr-TR" dirty="0" smtClean="0"/>
              <a:t>   Cemaat; toplamak bir araya getirmek anlamındaki ‘’cem’’ mastarından </a:t>
            </a:r>
            <a:r>
              <a:rPr lang="tr-TR" dirty="0" err="1" smtClean="0"/>
              <a:t>türemiş,insan</a:t>
            </a:r>
            <a:r>
              <a:rPr lang="tr-TR" dirty="0" smtClean="0"/>
              <a:t> topluluğu demektir. </a:t>
            </a:r>
            <a:br>
              <a:rPr lang="tr-TR" dirty="0" smtClean="0"/>
            </a:br>
            <a:r>
              <a:rPr lang="tr-TR" dirty="0" smtClean="0"/>
              <a:t>   Terim olarak ise, namazı imamla birlikte kılan topluluğu ifade eder.</a:t>
            </a:r>
            <a:br>
              <a:rPr lang="tr-TR" dirty="0" smtClean="0"/>
            </a:br>
            <a:r>
              <a:rPr lang="tr-TR" dirty="0" smtClean="0"/>
              <a:t>    Aslında </a:t>
            </a:r>
            <a:r>
              <a:rPr lang="tr-TR" dirty="0" err="1" smtClean="0"/>
              <a:t>cemaat,’’bütün</a:t>
            </a:r>
            <a:r>
              <a:rPr lang="tr-TR" dirty="0" smtClean="0"/>
              <a:t> </a:t>
            </a:r>
            <a:r>
              <a:rPr lang="tr-TR" dirty="0" err="1" smtClean="0"/>
              <a:t>müslümanlar</a:t>
            </a:r>
            <a:r>
              <a:rPr lang="tr-TR" dirty="0" smtClean="0"/>
              <a:t> </a:t>
            </a:r>
            <a:r>
              <a:rPr lang="tr-TR" dirty="0" err="1" smtClean="0"/>
              <a:t>kardeştir’’esasına</a:t>
            </a:r>
            <a:r>
              <a:rPr lang="tr-TR" dirty="0" smtClean="0"/>
              <a:t> dayalı olarak gerçekleştirilen birlik ve beraberlik eylemidir.</a:t>
            </a:r>
          </a:p>
        </p:txBody>
      </p:sp>
    </p:spTree>
  </p:cSld>
  <p:clrMapOvr>
    <a:masterClrMapping/>
  </p:clrMapOvr>
  <p:transition spd="slow">
    <p:zoom/>
    <p:sndAc>
      <p:stSnd>
        <p:snd r:embed="rId2" name="arrow.wav"/>
      </p:stSnd>
    </p:sndAc>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3"/>
          <p:cNvSpPr>
            <a:spLocks noGrp="1" noRot="1" noChangeArrowheads="1"/>
          </p:cNvSpPr>
          <p:nvPr>
            <p:ph type="body" idx="1"/>
          </p:nvPr>
        </p:nvSpPr>
        <p:spPr>
          <a:xfrm>
            <a:off x="301625" y="333375"/>
            <a:ext cx="8540750" cy="5765800"/>
          </a:xfrm>
        </p:spPr>
        <p:txBody>
          <a:bodyPr/>
          <a:lstStyle/>
          <a:p>
            <a:pPr eaLnBrk="1" hangingPunct="1">
              <a:defRPr/>
            </a:pPr>
            <a:r>
              <a:rPr lang="tr-TR" sz="3600" dirty="0" smtClean="0"/>
              <a:t>Belki de Peygamberimiz(sav) de’’……. fakat evleri onlar için daha </a:t>
            </a:r>
            <a:r>
              <a:rPr lang="tr-TR" sz="3600" dirty="0" err="1" smtClean="0"/>
              <a:t>hayırlıdır.’’hadisinde</a:t>
            </a:r>
            <a:r>
              <a:rPr lang="tr-TR" sz="3600" dirty="0" smtClean="0"/>
              <a:t>  bu  gibi </a:t>
            </a:r>
            <a:r>
              <a:rPr lang="tr-TR" sz="3600" dirty="0" err="1" smtClean="0"/>
              <a:t>sebeblere</a:t>
            </a:r>
            <a:r>
              <a:rPr lang="tr-TR" sz="3600" dirty="0" smtClean="0"/>
              <a:t> işaret etmiştir.</a:t>
            </a:r>
          </a:p>
          <a:p>
            <a:pPr eaLnBrk="1" hangingPunct="1">
              <a:defRPr/>
            </a:pPr>
            <a:r>
              <a:rPr lang="tr-TR" sz="3600" dirty="0" smtClean="0"/>
              <a:t>   Görülüyor ki aslında hanımların cemaate gitmelerinin </a:t>
            </a:r>
            <a:r>
              <a:rPr lang="tr-TR" sz="3600" dirty="0" err="1" smtClean="0"/>
              <a:t>kerahiyyet</a:t>
            </a:r>
            <a:r>
              <a:rPr lang="tr-TR" sz="3600" dirty="0" smtClean="0"/>
              <a:t> ifade etmesi İslam’ın özü ve gereklerinden olmayıp tamamen kadın ve erkeğin bir arada bulunmalarının doğurduğu muhtemel olumsuz sonuçlara dayanmaktadır.</a:t>
            </a:r>
          </a:p>
        </p:txBody>
      </p:sp>
    </p:spTree>
  </p:cSld>
  <p:clrMapOvr>
    <a:masterClrMapping/>
  </p:clrMapOvr>
  <p:transition spd="slow">
    <p:zoom/>
    <p:sndAc>
      <p:stSnd>
        <p:snd r:embed="rId2" name="arrow.wav"/>
      </p:stSnd>
    </p:sndAc>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3"/>
          <p:cNvSpPr>
            <a:spLocks noGrp="1" noRot="1" noChangeArrowheads="1"/>
          </p:cNvSpPr>
          <p:nvPr>
            <p:ph type="body" idx="1"/>
          </p:nvPr>
        </p:nvSpPr>
        <p:spPr>
          <a:xfrm>
            <a:off x="301625" y="620713"/>
            <a:ext cx="8540750" cy="5832475"/>
          </a:xfrm>
        </p:spPr>
        <p:txBody>
          <a:bodyPr/>
          <a:lstStyle/>
          <a:p>
            <a:pPr eaLnBrk="1" hangingPunct="1">
              <a:lnSpc>
                <a:spcPct val="90000"/>
              </a:lnSpc>
              <a:defRPr/>
            </a:pPr>
            <a:r>
              <a:rPr lang="tr-TR" dirty="0" smtClean="0"/>
              <a:t>    Günümüze bakacak olursak, kadının sosyal hayatın neredeyse erkekler kadar içinde olduğunu </a:t>
            </a:r>
            <a:r>
              <a:rPr lang="tr-TR" dirty="0" err="1" smtClean="0"/>
              <a:t>görürüz.İş</a:t>
            </a:r>
            <a:r>
              <a:rPr lang="tr-TR" dirty="0" smtClean="0"/>
              <a:t> hayatında, </a:t>
            </a:r>
            <a:r>
              <a:rPr lang="tr-TR" dirty="0" err="1" smtClean="0"/>
              <a:t>çarşıda,pazarda</a:t>
            </a:r>
            <a:r>
              <a:rPr lang="tr-TR" dirty="0" smtClean="0"/>
              <a:t>, hayatın her alanında erkek ve kadın  diyalog halindedir. Durum bundan ibaret olunca, hanımların tesettürlerine, söz ve davranışlarına dikkat ederek cemaate gitmelerinin  fitneye sebep olabileceğini düşünemeyiz. Fitne endişesi ortadan kalktığına göre kadın cemaate neden iştirak edemesin? Çünkü cemaatle namaz kadınlar için de dini bilgi ve şuurlarını, maneviyatlarını takviye eden bir olgudur. </a:t>
            </a:r>
          </a:p>
        </p:txBody>
      </p:sp>
    </p:spTree>
  </p:cSld>
  <p:clrMapOvr>
    <a:masterClrMapping/>
  </p:clrMapOvr>
  <p:transition spd="slow">
    <p:zoom/>
    <p:sndAc>
      <p:stSnd>
        <p:snd r:embed="rId2" name="arrow.wav"/>
      </p:stSnd>
    </p:sndAc>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rrowheads="1"/>
          </p:cNvSpPr>
          <p:nvPr>
            <p:ph type="title"/>
          </p:nvPr>
        </p:nvSpPr>
        <p:spPr/>
        <p:txBody>
          <a:bodyPr/>
          <a:lstStyle/>
          <a:p>
            <a:pPr eaLnBrk="1" hangingPunct="1">
              <a:defRPr/>
            </a:pPr>
            <a:r>
              <a:rPr lang="tr-TR" smtClean="0"/>
              <a:t>Ezana İcabet:</a:t>
            </a:r>
          </a:p>
        </p:txBody>
      </p:sp>
      <p:sp>
        <p:nvSpPr>
          <p:cNvPr id="40963" name="Rectangle 3"/>
          <p:cNvSpPr>
            <a:spLocks noGrp="1" noRot="1" noChangeArrowheads="1"/>
          </p:cNvSpPr>
          <p:nvPr>
            <p:ph type="body" idx="1"/>
          </p:nvPr>
        </p:nvSpPr>
        <p:spPr>
          <a:xfrm>
            <a:off x="301625" y="1676400"/>
            <a:ext cx="8540750" cy="4776788"/>
          </a:xfrm>
        </p:spPr>
        <p:txBody>
          <a:bodyPr/>
          <a:lstStyle/>
          <a:p>
            <a:pPr eaLnBrk="1" hangingPunct="1">
              <a:defRPr/>
            </a:pPr>
            <a:r>
              <a:rPr lang="tr-TR" sz="2800" smtClean="0"/>
              <a:t> 	Ezan-ı Muhammedi bir şeairdir.Yani bir beldenin İslam beldesi olduğunun en            mümtaz alametidir. </a:t>
            </a:r>
          </a:p>
          <a:p>
            <a:pPr eaLnBrk="1" hangingPunct="1">
              <a:defRPr/>
            </a:pPr>
            <a:r>
              <a:rPr lang="tr-TR" sz="2800" b="1" i="1" smtClean="0"/>
              <a:t> 	Ezan,</a:t>
            </a:r>
            <a:r>
              <a:rPr lang="tr-TR" sz="2800" smtClean="0"/>
              <a:t> başlı başına bir davettir, irşaddır. Hazreti Bilal (r.a.)’den günümüze, insanlığı O’na çağıran bu ses, her zaman cevabını bulmuş ve dünya var oldukça da bulacaktır. Bu çağrı kelimeleri aşan, açıklanamaz, kavranamaz bir davettir. Arapça’yı ve Türkçe’yi bilmeyen niceleri, dinledikleri muhteşem ezanlarla hidayete mazhar olmuşlardır</a:t>
            </a:r>
          </a:p>
        </p:txBody>
      </p:sp>
    </p:spTree>
  </p:cSld>
  <p:clrMapOvr>
    <a:masterClrMapping/>
  </p:clrMapOvr>
  <p:transition spd="slow">
    <p:zoom/>
    <p:sndAc>
      <p:stSnd>
        <p:snd r:embed="rId2" name="arrow.wav"/>
      </p:stSnd>
    </p:sndAc>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987" name="Rectangle 3"/>
          <p:cNvSpPr>
            <a:spLocks noGrp="1" noRot="1" noChangeArrowheads="1"/>
          </p:cNvSpPr>
          <p:nvPr>
            <p:ph type="body" idx="1"/>
          </p:nvPr>
        </p:nvSpPr>
        <p:spPr>
          <a:xfrm>
            <a:off x="301625" y="1341438"/>
            <a:ext cx="8540750" cy="4757737"/>
          </a:xfrm>
        </p:spPr>
        <p:txBody>
          <a:bodyPr/>
          <a:lstStyle/>
          <a:p>
            <a:pPr eaLnBrk="1" hangingPunct="1">
              <a:defRPr/>
            </a:pPr>
            <a:r>
              <a:rPr lang="tr-TR" b="1" i="1" dirty="0" smtClean="0"/>
              <a:t> 	Ezan</a:t>
            </a:r>
            <a:r>
              <a:rPr lang="tr-TR" dirty="0" smtClean="0"/>
              <a:t>, bir tek olan Allah’a, rahmet Peygamberi Muhammed(sav)’a, kötülüklerden ve hayatın monotonluğundan alıkoyan namaza ve bu temel esaslar ekseninde felaha (huzur ve mutluluğa) çağrıdır. Bu itibarla ezanı duyan mümin, bu kutsal çağrıya kayıtsız kalamaz, büyük bir saygı ve hürmetle ona icabet eder.</a:t>
            </a:r>
          </a:p>
        </p:txBody>
      </p:sp>
    </p:spTree>
  </p:cSld>
  <p:clrMapOvr>
    <a:masterClrMapping/>
  </p:clrMapOvr>
  <p:transition spd="slow">
    <p:zoom/>
    <p:sndAc>
      <p:stSnd>
        <p:snd r:embed="rId2" name="arrow.wav"/>
      </p:stSnd>
    </p:sndAc>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3"/>
          <p:cNvSpPr>
            <a:spLocks noGrp="1" noRot="1" noChangeArrowheads="1"/>
          </p:cNvSpPr>
          <p:nvPr>
            <p:ph type="body" idx="1"/>
          </p:nvPr>
        </p:nvSpPr>
        <p:spPr>
          <a:xfrm>
            <a:off x="301625" y="836613"/>
            <a:ext cx="8540750" cy="5262562"/>
          </a:xfrm>
        </p:spPr>
        <p:txBody>
          <a:bodyPr/>
          <a:lstStyle/>
          <a:p>
            <a:pPr eaLnBrk="1" hangingPunct="1">
              <a:defRPr/>
            </a:pPr>
            <a:r>
              <a:rPr lang="tr-TR" dirty="0" smtClean="0"/>
              <a:t> 	Ezan işitildiği zaman ezanı dinlemek, ezanı içinden tekrar ederek icabet ve tasdik etmek, bitince ezan </a:t>
            </a:r>
            <a:r>
              <a:rPr lang="tr-TR" dirty="0" err="1" smtClean="0"/>
              <a:t>duâsını</a:t>
            </a:r>
            <a:r>
              <a:rPr lang="tr-TR" dirty="0" smtClean="0"/>
              <a:t> okumak </a:t>
            </a:r>
            <a:r>
              <a:rPr lang="tr-TR" dirty="0" err="1" smtClean="0"/>
              <a:t>sünnettir.PeygamberEfendimizin</a:t>
            </a:r>
            <a:r>
              <a:rPr lang="tr-TR" dirty="0" smtClean="0"/>
              <a:t>(</a:t>
            </a:r>
            <a:r>
              <a:rPr lang="tr-TR" dirty="0" err="1" smtClean="0"/>
              <a:t>asv</a:t>
            </a:r>
            <a:r>
              <a:rPr lang="tr-TR" dirty="0" smtClean="0"/>
              <a:t>)şefaatine vesiledir.</a:t>
            </a:r>
          </a:p>
          <a:p>
            <a:pPr eaLnBrk="1" hangingPunct="1">
              <a:buFont typeface="Wingdings" pitchFamily="2" charset="2"/>
              <a:buNone/>
              <a:defRPr/>
            </a:pPr>
            <a:endParaRPr lang="tr-TR" dirty="0" smtClean="0"/>
          </a:p>
          <a:p>
            <a:pPr eaLnBrk="1" hangingPunct="1">
              <a:defRPr/>
            </a:pPr>
            <a:r>
              <a:rPr lang="tr-TR" dirty="0" smtClean="0"/>
              <a:t>    Peygamberimiz (</a:t>
            </a:r>
            <a:r>
              <a:rPr lang="tr-TR" dirty="0" err="1" smtClean="0"/>
              <a:t>a.s</a:t>
            </a:r>
            <a:r>
              <a:rPr lang="tr-TR" dirty="0" smtClean="0"/>
              <a:t>.), ezan işitildiğinde aşağıdaki duanın okunmasını tavsiye etmiş ve bu dua hakkında şöyle buyurmuştur: </a:t>
            </a:r>
            <a:br>
              <a:rPr lang="tr-TR" dirty="0" smtClean="0"/>
            </a:br>
            <a:r>
              <a:rPr lang="tr-TR" dirty="0" smtClean="0"/>
              <a:t>Bir kimse ezanı işittiği zaman;	</a:t>
            </a:r>
          </a:p>
        </p:txBody>
      </p:sp>
    </p:spTree>
  </p:cSld>
  <p:clrMapOvr>
    <a:masterClrMapping/>
  </p:clrMapOvr>
  <p:transition spd="slow">
    <p:zoom/>
    <p:sndAc>
      <p:stSnd>
        <p:snd r:embed="rId2" name="arrow.wav"/>
      </p:stSnd>
    </p:sndAc>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8" name="Rectangle 6"/>
          <p:cNvSpPr>
            <a:spLocks noGrp="1" noRot="1" noChangeArrowheads="1"/>
          </p:cNvSpPr>
          <p:nvPr>
            <p:ph type="body" sz="half" idx="2"/>
          </p:nvPr>
        </p:nvSpPr>
        <p:spPr>
          <a:xfrm>
            <a:off x="4648200" y="1125538"/>
            <a:ext cx="4194175" cy="4973637"/>
          </a:xfrm>
        </p:spPr>
        <p:txBody>
          <a:bodyPr/>
          <a:lstStyle/>
          <a:p>
            <a:pPr eaLnBrk="1" hangingPunct="1">
              <a:lnSpc>
                <a:spcPct val="80000"/>
              </a:lnSpc>
              <a:defRPr/>
            </a:pPr>
            <a:r>
              <a:rPr lang="tr-TR" sz="2800" b="1" i="1" smtClean="0"/>
              <a:t>Ey bu eksiksiz davetin ve kılınan namazın sahibi! Muhammed'e vesîle'yi ve fazîleti ver. O'nu, vaat ettiğin Makam-ı Mahmûd üzere dirilt</a:t>
            </a:r>
            <a:r>
              <a:rPr lang="tr-TR" sz="2800" b="1" smtClean="0"/>
              <a:t>" derse, ona kıyâmet günü mutlaka şefaatim helal olur."  </a:t>
            </a:r>
          </a:p>
          <a:p>
            <a:pPr algn="r" eaLnBrk="1" hangingPunct="1">
              <a:lnSpc>
                <a:spcPct val="80000"/>
              </a:lnSpc>
              <a:buFont typeface="Wingdings" pitchFamily="2" charset="2"/>
              <a:buNone/>
              <a:defRPr/>
            </a:pPr>
            <a:r>
              <a:rPr lang="tr-TR" sz="2800" b="1" smtClean="0"/>
              <a:t>(Buhârî, Ezân, 8; Ebû Dâvûd, Salât, 28</a:t>
            </a:r>
            <a:r>
              <a:rPr lang="tr-TR" sz="2000" b="1" smtClean="0"/>
              <a:t>)</a:t>
            </a:r>
          </a:p>
        </p:txBody>
      </p:sp>
      <p:pic>
        <p:nvPicPr>
          <p:cNvPr id="36867" name="Picture 13" descr="adsız"/>
          <p:cNvPicPr>
            <a:picLocks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468313" y="836613"/>
            <a:ext cx="4259262" cy="5473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slow">
    <p:zoom/>
    <p:sndAc>
      <p:stSnd>
        <p:snd r:embed="rId2" name="arrow.wav"/>
      </p:stSnd>
    </p:sndAc>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3"/>
          <p:cNvSpPr>
            <a:spLocks noGrp="1" noRot="1" noChangeArrowheads="1"/>
          </p:cNvSpPr>
          <p:nvPr>
            <p:ph type="body" idx="1"/>
          </p:nvPr>
        </p:nvSpPr>
        <p:spPr>
          <a:xfrm>
            <a:off x="301625" y="1412875"/>
            <a:ext cx="8540750" cy="4686300"/>
          </a:xfrm>
        </p:spPr>
        <p:txBody>
          <a:bodyPr/>
          <a:lstStyle/>
          <a:p>
            <a:pPr eaLnBrk="1" hangingPunct="1">
              <a:defRPr/>
            </a:pPr>
            <a:r>
              <a:rPr lang="tr-TR" dirty="0" smtClean="0"/>
              <a:t>  Makam-ı </a:t>
            </a:r>
            <a:r>
              <a:rPr lang="tr-TR" dirty="0" err="1" smtClean="0"/>
              <a:t>Mahmûd</a:t>
            </a:r>
            <a:r>
              <a:rPr lang="tr-TR" dirty="0" smtClean="0"/>
              <a:t>, geçmiş ve gelecek her sınıfın, her mahlûkat cinsinin, her varlık türünün, her taifenin kendisine şiddetle muhtaç olduğu, her sınıfın ihtiyacı olan şefaatin kendisinden verildiği bir şefaat makamı olarak açıklanmıştır. Şüphesiz bu izaha haklılık veren hadis-i şerifler mevcuttur </a:t>
            </a:r>
          </a:p>
        </p:txBody>
      </p:sp>
    </p:spTree>
  </p:cSld>
  <p:clrMapOvr>
    <a:masterClrMapping/>
  </p:clrMapOvr>
  <p:transition spd="slow">
    <p:zoom/>
    <p:sndAc>
      <p:stSnd>
        <p:snd r:embed="rId2" name="arrow.wav"/>
      </p:stSnd>
    </p:sndAc>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3"/>
          <p:cNvSpPr>
            <a:spLocks noGrp="1" noRot="1" noChangeArrowheads="1"/>
          </p:cNvSpPr>
          <p:nvPr>
            <p:ph type="body" idx="1"/>
          </p:nvPr>
        </p:nvSpPr>
        <p:spPr>
          <a:xfrm>
            <a:off x="301625" y="981075"/>
            <a:ext cx="8540750" cy="5118100"/>
          </a:xfrm>
        </p:spPr>
        <p:txBody>
          <a:bodyPr/>
          <a:lstStyle/>
          <a:p>
            <a:pPr eaLnBrk="1" hangingPunct="1">
              <a:lnSpc>
                <a:spcPct val="80000"/>
              </a:lnSpc>
              <a:defRPr/>
            </a:pPr>
            <a:r>
              <a:rPr lang="tr-TR" sz="2800" smtClean="0"/>
              <a:t>*</a:t>
            </a:r>
            <a:r>
              <a:rPr lang="tr-TR" smtClean="0"/>
              <a:t>İbn-i Abbas (ra) rivayet etmiştir ki; Allah Resulü (asm) bu makamın bir hadis-i kudsîde Cenâb-ı Hak tarafından şöyle bildirildiğini beyan buyurur: “O öyle bir makam ki, bu makamda öncekiler de, sonrakiler de sana teşekkür ederler, sana minnettar olurlar. Sen şerefçe bütün yaratılmışların üstünde olursun, istersin verilir, şefaat edersin şefaatin makbul olur. Senin sancağının altında olmadık hiç kimse kalmaz.”</a:t>
            </a:r>
            <a:br>
              <a:rPr lang="tr-TR" smtClean="0"/>
            </a:br>
            <a:r>
              <a:rPr lang="tr-TR" sz="2800" smtClean="0"/>
              <a:t/>
            </a:r>
            <a:br>
              <a:rPr lang="tr-TR" sz="2800" smtClean="0"/>
            </a:br>
            <a:endParaRPr lang="tr-TR" sz="2800" smtClean="0"/>
          </a:p>
        </p:txBody>
      </p:sp>
    </p:spTree>
  </p:cSld>
  <p:clrMapOvr>
    <a:masterClrMapping/>
  </p:clrMapOvr>
  <p:transition spd="slow">
    <p:zoom/>
    <p:sndAc>
      <p:stSnd>
        <p:snd r:embed="rId2" name="arrow.wav"/>
      </p:stSnd>
    </p:sndAc>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3"/>
          <p:cNvSpPr>
            <a:spLocks noGrp="1" noRot="1" noChangeArrowheads="1"/>
          </p:cNvSpPr>
          <p:nvPr>
            <p:ph type="body" idx="1"/>
          </p:nvPr>
        </p:nvSpPr>
        <p:spPr>
          <a:xfrm>
            <a:off x="301625" y="476250"/>
            <a:ext cx="8540750" cy="5832475"/>
          </a:xfrm>
        </p:spPr>
        <p:txBody>
          <a:bodyPr/>
          <a:lstStyle/>
          <a:p>
            <a:pPr eaLnBrk="1" hangingPunct="1">
              <a:defRPr/>
            </a:pPr>
            <a:r>
              <a:rPr lang="tr-TR" sz="2800" smtClean="0"/>
              <a:t>Bir başka hadiste de peygamberimiz;</a:t>
            </a:r>
            <a:br>
              <a:rPr lang="tr-TR" sz="2800" smtClean="0"/>
            </a:br>
            <a:r>
              <a:rPr lang="tr-TR" sz="2800" smtClean="0"/>
              <a:t> 	*Abdullah bin Amr bin As (ra) bildirmiştir: Peygamber Efendimiz (asm) buyurdu ki:  	“Müezzinin ezanını işittiğiniz vakit siz de onun söylediği gibi söyleyiniz. Sonra bana salât ve selâm okuyunuz. Çünkü her kim bana bir salât okursa, bundan dolayı Allah ona on defa rahmet nazarıyla teveccüh buyurur. Sonra Allah’tan benim için vesileyi isteyiniz. Çünkü vesile Cennette bir derecedir ki, o, Allah’ın kullarından yalnız birinden başkasına lâyık olmaz. Benim o olduğumu umuyorum. Her kim benim için Allah’tan vesileyi isterse, ona şefaatim ulaşır.</a:t>
            </a:r>
          </a:p>
        </p:txBody>
      </p:sp>
    </p:spTree>
  </p:cSld>
  <p:clrMapOvr>
    <a:masterClrMapping/>
  </p:clrMapOvr>
  <p:transition spd="slow">
    <p:zoom/>
    <p:sndAc>
      <p:stSnd>
        <p:snd r:embed="rId2" name="arrow.wav"/>
      </p:stSnd>
    </p:sndAc>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3"/>
          <p:cNvSpPr>
            <a:spLocks noGrp="1" noRot="1" noChangeArrowheads="1"/>
          </p:cNvSpPr>
          <p:nvPr>
            <p:ph type="body" idx="1"/>
          </p:nvPr>
        </p:nvSpPr>
        <p:spPr/>
        <p:txBody>
          <a:bodyPr/>
          <a:lstStyle/>
          <a:p>
            <a:pPr eaLnBrk="1" hangingPunct="1">
              <a:defRPr/>
            </a:pPr>
            <a:r>
              <a:rPr lang="tr-TR" smtClean="0"/>
              <a:t> Ezana icabet iki şekilde olur.Birisi  yukarıdaki hadislerden de anladığımıza göre ezanı kelime kelime tekrar edip bize verdiği huzurla beraber ,içeriğini  düşünmek, diğeri ise namaz kılmak için harekete  geçmektir.</a:t>
            </a:r>
          </a:p>
        </p:txBody>
      </p:sp>
    </p:spTree>
  </p:cSld>
  <p:clrMapOvr>
    <a:masterClrMapping/>
  </p:clrMapOvr>
  <p:transition spd="slow">
    <p:zoom/>
    <p:sndAc>
      <p:stSnd>
        <p:snd r:embed="rId2" name="arrow.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5"/>
          <p:cNvSpPr>
            <a:spLocks noGrp="1" noRot="1" noChangeArrowheads="1"/>
          </p:cNvSpPr>
          <p:nvPr>
            <p:ph type="body" idx="1"/>
          </p:nvPr>
        </p:nvSpPr>
        <p:spPr>
          <a:xfrm>
            <a:off x="301625" y="404813"/>
            <a:ext cx="8540750" cy="6119812"/>
          </a:xfrm>
        </p:spPr>
        <p:txBody>
          <a:bodyPr/>
          <a:lstStyle/>
          <a:p>
            <a:pPr eaLnBrk="1" hangingPunct="1">
              <a:defRPr/>
            </a:pPr>
            <a:r>
              <a:rPr lang="tr-TR" dirty="0" smtClean="0"/>
              <a:t>İslâm namaza çok büyük bir önem vermiştir. Namazı emretmiş, onu </a:t>
            </a:r>
            <a:r>
              <a:rPr lang="tr-TR" dirty="0" err="1" smtClean="0"/>
              <a:t>terketmeyi</a:t>
            </a:r>
            <a:r>
              <a:rPr lang="tr-TR" dirty="0" smtClean="0"/>
              <a:t> sakındırmıştır. Belli zamanlarda namaz kılmak üzere toplanmayı </a:t>
            </a:r>
            <a:r>
              <a:rPr lang="tr-TR" dirty="0" err="1" smtClean="0"/>
              <a:t>teşrî</a:t>
            </a:r>
            <a:r>
              <a:rPr lang="tr-TR" dirty="0" smtClean="0"/>
              <a:t>’ etmiştir. Her gün ve gecede </a:t>
            </a:r>
            <a:r>
              <a:rPr lang="tr-TR" dirty="0" err="1" smtClean="0"/>
              <a:t>müslümanlar</a:t>
            </a:r>
            <a:r>
              <a:rPr lang="tr-TR" dirty="0" smtClean="0"/>
              <a:t> namazı </a:t>
            </a:r>
            <a:r>
              <a:rPr lang="tr-TR" dirty="0" err="1" smtClean="0"/>
              <a:t>edâ</a:t>
            </a:r>
            <a:r>
              <a:rPr lang="tr-TR" dirty="0" smtClean="0"/>
              <a:t> etmek üzere beş defa bir araya gelirler. Her hafta cuma namazını kılmak üzere toplanırlar. Cuma namazındaki bu toplanma günlük toplanmadan daha faziletlidir. Her yıl iki kere tekrarlanan bayram namazları için toplanma ise, her şehrin cemaati için bir toplantıdır. Bu, haftalık toplantıdan daha büyüktür.</a:t>
            </a:r>
          </a:p>
        </p:txBody>
      </p:sp>
    </p:spTree>
  </p:cSld>
  <p:clrMapOvr>
    <a:masterClrMapping/>
  </p:clrMapOvr>
  <p:transition spd="slow">
    <p:zoom/>
    <p:sndAc>
      <p:stSnd>
        <p:snd r:embed="rId2" name="arrow.wav"/>
      </p:stSnd>
    </p:sndAc>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rrowheads="1"/>
          </p:cNvSpPr>
          <p:nvPr>
            <p:ph type="title"/>
          </p:nvPr>
        </p:nvSpPr>
        <p:spPr>
          <a:xfrm>
            <a:off x="301625" y="228600"/>
            <a:ext cx="8510588" cy="1039813"/>
          </a:xfrm>
        </p:spPr>
        <p:txBody>
          <a:bodyPr/>
          <a:lstStyle/>
          <a:p>
            <a:pPr eaLnBrk="1" hangingPunct="1">
              <a:defRPr/>
            </a:pPr>
            <a:r>
              <a:rPr lang="tr-TR" sz="3200" smtClean="0"/>
              <a:t>Ezana icabet en güzel şu şekillerde olur;</a:t>
            </a:r>
          </a:p>
        </p:txBody>
      </p:sp>
      <p:sp>
        <p:nvSpPr>
          <p:cNvPr id="50179" name="Rectangle 3"/>
          <p:cNvSpPr>
            <a:spLocks noGrp="1" noRot="1" noChangeArrowheads="1"/>
          </p:cNvSpPr>
          <p:nvPr>
            <p:ph type="body" idx="1"/>
          </p:nvPr>
        </p:nvSpPr>
        <p:spPr>
          <a:xfrm>
            <a:off x="301625" y="1412875"/>
            <a:ext cx="8540750" cy="4686300"/>
          </a:xfrm>
        </p:spPr>
        <p:txBody>
          <a:bodyPr/>
          <a:lstStyle/>
          <a:p>
            <a:pPr eaLnBrk="1" hangingPunct="1">
              <a:defRPr/>
            </a:pPr>
            <a:r>
              <a:rPr lang="tr-TR" smtClean="0"/>
              <a:t>Ezan okunurken acil değilse bir şeyle meşgul olunmaz,konuşulmaz,selam verilmez,ayak   ayak üstüne atılmaz, saygı ile dinlenir.</a:t>
            </a:r>
          </a:p>
          <a:p>
            <a:pPr eaLnBrk="1" hangingPunct="1">
              <a:defRPr/>
            </a:pPr>
            <a:r>
              <a:rPr lang="tr-TR" smtClean="0"/>
              <a:t>Kur’an-ı Kerim okuyan kişi okumayı bırakıp, ezanı dinler.(bir toplulukta okunuyorsa okumayı bırakmaz.) </a:t>
            </a:r>
          </a:p>
          <a:p>
            <a:pPr eaLnBrk="1" hangingPunct="1">
              <a:defRPr/>
            </a:pPr>
            <a:r>
              <a:rPr lang="tr-TR" smtClean="0"/>
              <a:t>Ezanı dinleyen kişi müezzinin okuduğu ezanı tekrar eder ve böylece ezanı okumuş olur. </a:t>
            </a:r>
          </a:p>
        </p:txBody>
      </p:sp>
    </p:spTree>
  </p:cSld>
  <p:clrMapOvr>
    <a:masterClrMapping/>
  </p:clrMapOvr>
  <p:transition spd="slow">
    <p:zoom/>
    <p:sndAc>
      <p:stSnd>
        <p:snd r:embed="rId2" name="arrow.wav"/>
      </p:stSnd>
    </p:sndAc>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3"/>
          <p:cNvSpPr>
            <a:spLocks noGrp="1" noRot="1" noChangeArrowheads="1"/>
          </p:cNvSpPr>
          <p:nvPr>
            <p:ph type="body" idx="1"/>
          </p:nvPr>
        </p:nvSpPr>
        <p:spPr>
          <a:xfrm>
            <a:off x="301625" y="765175"/>
            <a:ext cx="8540750" cy="5688013"/>
          </a:xfrm>
        </p:spPr>
        <p:txBody>
          <a:bodyPr/>
          <a:lstStyle/>
          <a:p>
            <a:pPr eaLnBrk="1" hangingPunct="1">
              <a:lnSpc>
                <a:spcPct val="90000"/>
              </a:lnSpc>
              <a:defRPr/>
            </a:pPr>
            <a:r>
              <a:rPr lang="tr-TR" dirty="0" smtClean="0"/>
              <a:t>’’</a:t>
            </a:r>
            <a:r>
              <a:rPr lang="tr-TR" dirty="0" err="1" smtClean="0"/>
              <a:t>Hayyales’salah</a:t>
            </a:r>
            <a:r>
              <a:rPr lang="tr-TR" dirty="0" smtClean="0"/>
              <a:t>’’ ve ‘’</a:t>
            </a:r>
            <a:r>
              <a:rPr lang="tr-TR" dirty="0" err="1" smtClean="0"/>
              <a:t>hayyalel</a:t>
            </a:r>
            <a:r>
              <a:rPr lang="tr-TR" dirty="0" smtClean="0"/>
              <a:t> felah’’ cümlelerinde ‘’la havle ve la kuvvete illa </a:t>
            </a:r>
            <a:r>
              <a:rPr lang="tr-TR" dirty="0" err="1" smtClean="0"/>
              <a:t>billah’’denilir</a:t>
            </a:r>
            <a:r>
              <a:rPr lang="tr-TR" dirty="0" smtClean="0"/>
              <a:t>.</a:t>
            </a:r>
          </a:p>
          <a:p>
            <a:pPr eaLnBrk="1" hangingPunct="1">
              <a:lnSpc>
                <a:spcPct val="90000"/>
              </a:lnSpc>
              <a:defRPr/>
            </a:pPr>
            <a:r>
              <a:rPr lang="tr-TR" dirty="0" smtClean="0"/>
              <a:t>Sabah namazında müezzin ‘’</a:t>
            </a:r>
            <a:r>
              <a:rPr lang="tr-TR" dirty="0" err="1" smtClean="0"/>
              <a:t>essalatü</a:t>
            </a:r>
            <a:r>
              <a:rPr lang="tr-TR" dirty="0" smtClean="0"/>
              <a:t> </a:t>
            </a:r>
            <a:r>
              <a:rPr lang="tr-TR" dirty="0" err="1" smtClean="0"/>
              <a:t>hayrun</a:t>
            </a:r>
            <a:r>
              <a:rPr lang="tr-TR" dirty="0" smtClean="0"/>
              <a:t> </a:t>
            </a:r>
            <a:r>
              <a:rPr lang="tr-TR" dirty="0" err="1" smtClean="0"/>
              <a:t>minennevm</a:t>
            </a:r>
            <a:r>
              <a:rPr lang="tr-TR" dirty="0" smtClean="0"/>
              <a:t>’’ cümlesine ‘’</a:t>
            </a:r>
            <a:r>
              <a:rPr lang="tr-TR" dirty="0" err="1" smtClean="0"/>
              <a:t>sadakte</a:t>
            </a:r>
            <a:r>
              <a:rPr lang="tr-TR" dirty="0" smtClean="0"/>
              <a:t> ve </a:t>
            </a:r>
            <a:r>
              <a:rPr lang="tr-TR" dirty="0" err="1" smtClean="0"/>
              <a:t>berirte</a:t>
            </a:r>
            <a:r>
              <a:rPr lang="tr-TR" dirty="0" smtClean="0"/>
              <a:t>’’ diye karşılık vermesi sünnettir.</a:t>
            </a:r>
          </a:p>
          <a:p>
            <a:pPr eaLnBrk="1" hangingPunct="1">
              <a:lnSpc>
                <a:spcPct val="90000"/>
              </a:lnSpc>
              <a:defRPr/>
            </a:pPr>
            <a:r>
              <a:rPr lang="tr-TR" dirty="0" smtClean="0"/>
              <a:t>Ezanı işiten kişi abdestsiz ya da cünüp de olsa yukarıdaki cümleleri söyler.</a:t>
            </a:r>
          </a:p>
          <a:p>
            <a:pPr eaLnBrk="1" hangingPunct="1">
              <a:lnSpc>
                <a:spcPct val="90000"/>
              </a:lnSpc>
              <a:defRPr/>
            </a:pPr>
            <a:r>
              <a:rPr lang="tr-TR" dirty="0" smtClean="0"/>
              <a:t>Ezan bitince Allah’a </a:t>
            </a:r>
            <a:r>
              <a:rPr lang="tr-TR" dirty="0" err="1" smtClean="0"/>
              <a:t>hamd</a:t>
            </a:r>
            <a:r>
              <a:rPr lang="tr-TR" dirty="0" smtClean="0"/>
              <a:t> </a:t>
            </a:r>
            <a:r>
              <a:rPr lang="tr-TR" dirty="0" err="1" smtClean="0"/>
              <a:t>edilir,Peygamber</a:t>
            </a:r>
            <a:r>
              <a:rPr lang="tr-TR" dirty="0" smtClean="0"/>
              <a:t> Efendimiz(sav)’e salavat </a:t>
            </a:r>
            <a:r>
              <a:rPr lang="tr-TR" dirty="0" err="1" smtClean="0"/>
              <a:t>getirilir,Ezan</a:t>
            </a:r>
            <a:r>
              <a:rPr lang="tr-TR" dirty="0" smtClean="0"/>
              <a:t> duası okunur. </a:t>
            </a:r>
          </a:p>
        </p:txBody>
      </p:sp>
    </p:spTree>
  </p:cSld>
  <p:clrMapOvr>
    <a:masterClrMapping/>
  </p:clrMapOvr>
  <p:transition spd="slow">
    <p:zoom/>
    <p:sndAc>
      <p:stSnd>
        <p:snd r:embed="rId2" name="arrow.wav"/>
      </p:stSnd>
    </p:sndAc>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3"/>
          <p:cNvSpPr>
            <a:spLocks noGrp="1" noRot="1" noChangeArrowheads="1"/>
          </p:cNvSpPr>
          <p:nvPr>
            <p:ph type="body" idx="1"/>
          </p:nvPr>
        </p:nvSpPr>
        <p:spPr>
          <a:xfrm>
            <a:off x="279400" y="1484313"/>
            <a:ext cx="8540750" cy="4464050"/>
          </a:xfrm>
        </p:spPr>
        <p:txBody>
          <a:bodyPr/>
          <a:lstStyle/>
          <a:p>
            <a:pPr eaLnBrk="1" hangingPunct="1">
              <a:defRPr/>
            </a:pPr>
            <a:r>
              <a:rPr lang="tr-TR" smtClean="0"/>
              <a:t> Ezan Allah’ın İsminin ve Tevhit davasının ve bununla yaradılış gayesinin ilanıdır</a:t>
            </a:r>
          </a:p>
          <a:p>
            <a:pPr eaLnBrk="1" hangingPunct="1">
              <a:defRPr/>
            </a:pPr>
            <a:r>
              <a:rPr lang="tr-TR" smtClean="0"/>
              <a:t> Ezan Allah’ın Rububiyyetine karşı yeni bir ibadet vaktinin  girdiğinin ilanıdır.</a:t>
            </a:r>
          </a:p>
          <a:p>
            <a:pPr eaLnBrk="1" hangingPunct="1">
              <a:defRPr/>
            </a:pPr>
            <a:r>
              <a:rPr lang="tr-TR" smtClean="0"/>
              <a:t> Ezan lütuf, nimet ve feyizlerle dolu Rabbani bir sofradır.  Bize de bu güzel sofraya icabet etmek düşer.</a:t>
            </a:r>
          </a:p>
        </p:txBody>
      </p:sp>
    </p:spTree>
  </p:cSld>
  <p:clrMapOvr>
    <a:masterClrMapping/>
  </p:clrMapOvr>
  <p:transition spd="slow">
    <p:zoom/>
    <p:sndAc>
      <p:stSnd>
        <p:snd r:embed="rId2" name="arrow.wav"/>
      </p:stSnd>
    </p:sndAc>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3"/>
          <p:cNvSpPr>
            <a:spLocks noGrp="1" noRot="1" noChangeArrowheads="1"/>
          </p:cNvSpPr>
          <p:nvPr>
            <p:ph type="body" idx="1"/>
          </p:nvPr>
        </p:nvSpPr>
        <p:spPr>
          <a:xfrm>
            <a:off x="323850" y="2828925"/>
            <a:ext cx="8540750" cy="1320800"/>
          </a:xfrm>
        </p:spPr>
        <p:txBody>
          <a:bodyPr/>
          <a:lstStyle/>
          <a:p>
            <a:pPr algn="ctr" eaLnBrk="1" hangingPunct="1">
              <a:defRPr/>
            </a:pPr>
            <a:r>
              <a:rPr lang="tr-TR" sz="3600" smtClean="0"/>
              <a:t>Dinlediğiniz için teşekkür ederiz.</a:t>
            </a:r>
          </a:p>
        </p:txBody>
      </p:sp>
    </p:spTree>
  </p:cSld>
  <p:clrMapOvr>
    <a:masterClrMapping/>
  </p:clrMapOvr>
  <p:transition spd="slow">
    <p:zoom/>
    <p:sndAc>
      <p:stSnd>
        <p:snd r:embed="rId2" name="arrow.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rrowheads="1"/>
          </p:cNvSpPr>
          <p:nvPr>
            <p:ph type="title"/>
          </p:nvPr>
        </p:nvSpPr>
        <p:spPr>
          <a:xfrm>
            <a:off x="301625" y="228600"/>
            <a:ext cx="8842375" cy="1325563"/>
          </a:xfrm>
        </p:spPr>
        <p:txBody>
          <a:bodyPr/>
          <a:lstStyle/>
          <a:p>
            <a:pPr eaLnBrk="1" hangingPunct="1">
              <a:defRPr/>
            </a:pPr>
            <a:r>
              <a:rPr lang="tr-TR" sz="4000" b="1" smtClean="0"/>
              <a:t>Cemaatle Namaz Kılmanın Fazileti:</a:t>
            </a:r>
            <a:r>
              <a:rPr lang="tr-TR" sz="4000" smtClean="0"/>
              <a:t> </a:t>
            </a:r>
          </a:p>
        </p:txBody>
      </p:sp>
      <p:sp>
        <p:nvSpPr>
          <p:cNvPr id="10243" name="Rectangle 3"/>
          <p:cNvSpPr>
            <a:spLocks noGrp="1" noRot="1" noChangeArrowheads="1"/>
          </p:cNvSpPr>
          <p:nvPr>
            <p:ph type="body" idx="1"/>
          </p:nvPr>
        </p:nvSpPr>
        <p:spPr/>
        <p:txBody>
          <a:bodyPr/>
          <a:lstStyle/>
          <a:p>
            <a:pPr eaLnBrk="1" hangingPunct="1">
              <a:defRPr/>
            </a:pPr>
            <a:r>
              <a:rPr lang="tr-TR" sz="3600" dirty="0" smtClean="0"/>
              <a:t>İslâm </a:t>
            </a:r>
            <a:r>
              <a:rPr lang="tr-TR" sz="3600" dirty="0" err="1" smtClean="0"/>
              <a:t>müslümanın</a:t>
            </a:r>
            <a:r>
              <a:rPr lang="tr-TR" sz="3600" dirty="0" smtClean="0"/>
              <a:t> namazını, içinde yaşadığı toplumdan uzak, tek başına </a:t>
            </a:r>
            <a:r>
              <a:rPr lang="tr-TR" sz="3600" dirty="0" err="1" smtClean="0"/>
              <a:t>edâ</a:t>
            </a:r>
            <a:r>
              <a:rPr lang="tr-TR" sz="3600" dirty="0" smtClean="0"/>
              <a:t> etmesi ile yetinmemiştir. Aksine </a:t>
            </a:r>
            <a:r>
              <a:rPr lang="tr-TR" sz="3600" dirty="0" err="1" smtClean="0"/>
              <a:t>müslümanın</a:t>
            </a:r>
            <a:r>
              <a:rPr lang="tr-TR" sz="3600" dirty="0" smtClean="0"/>
              <a:t> namazını </a:t>
            </a:r>
            <a:r>
              <a:rPr lang="tr-TR" sz="3600" dirty="0" err="1" smtClean="0"/>
              <a:t>mescidde</a:t>
            </a:r>
            <a:r>
              <a:rPr lang="tr-TR" sz="3600" dirty="0" smtClean="0"/>
              <a:t> cemaat ile birlikte </a:t>
            </a:r>
            <a:r>
              <a:rPr lang="tr-TR" sz="3600" dirty="0" err="1" smtClean="0"/>
              <a:t>edâ</a:t>
            </a:r>
            <a:r>
              <a:rPr lang="tr-TR" sz="3600" dirty="0" smtClean="0"/>
              <a:t> etmesi için teşvik </a:t>
            </a:r>
            <a:r>
              <a:rPr lang="tr-TR" sz="3600" dirty="0" err="1" smtClean="0"/>
              <a:t>etmiş,hatta</a:t>
            </a:r>
            <a:r>
              <a:rPr lang="tr-TR" sz="3600" dirty="0" smtClean="0"/>
              <a:t> cemaatle kıldığı namazı fert olarak kıldığı namazdan daha faziletli ve derecesini yüksek kılmıştır. </a:t>
            </a:r>
            <a:endParaRPr lang="tr-TR" dirty="0" smtClean="0"/>
          </a:p>
        </p:txBody>
      </p:sp>
    </p:spTree>
  </p:cSld>
  <p:clrMapOvr>
    <a:masterClrMapping/>
  </p:clrMapOvr>
  <p:transition spd="slow">
    <p:zoom/>
    <p:sndAc>
      <p:stSnd>
        <p:snd r:embed="rId2" name="arrow.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Rot="1" noChangeArrowheads="1"/>
          </p:cNvSpPr>
          <p:nvPr>
            <p:ph type="body" idx="1"/>
          </p:nvPr>
        </p:nvSpPr>
        <p:spPr>
          <a:xfrm>
            <a:off x="301625" y="981075"/>
            <a:ext cx="8540750" cy="2663825"/>
          </a:xfrm>
        </p:spPr>
        <p:txBody>
          <a:bodyPr/>
          <a:lstStyle/>
          <a:p>
            <a:pPr algn="r" eaLnBrk="1" hangingPunct="1">
              <a:defRPr/>
            </a:pPr>
            <a:r>
              <a:rPr lang="ar-SA" sz="4800" smtClean="0">
                <a:cs typeface="Arial" charset="0"/>
              </a:rPr>
              <a:t>عنِ ابنِ عُمَرَ رضيَ الله عنهمَا، أَنَّ رسولَ الله قال: صَلاةُ الجَمَاعَةِ أفضَلُ مِنْ صَلاةِ الْفَذِّ بِسَبْعٍ وَعِشْرِينَ دَرَجَةً</a:t>
            </a:r>
            <a:endParaRPr lang="tr-TR" sz="4800" smtClean="0">
              <a:cs typeface="Arial" charset="0"/>
            </a:endParaRPr>
          </a:p>
        </p:txBody>
      </p:sp>
      <p:sp>
        <p:nvSpPr>
          <p:cNvPr id="7171" name="Text Box 5"/>
          <p:cNvSpPr txBox="1">
            <a:spLocks noChangeArrowheads="1"/>
          </p:cNvSpPr>
          <p:nvPr/>
        </p:nvSpPr>
        <p:spPr bwMode="auto">
          <a:xfrm>
            <a:off x="735013" y="4529138"/>
            <a:ext cx="76533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tr-TR" altLang="tr-TR"/>
          </a:p>
        </p:txBody>
      </p:sp>
      <p:sp>
        <p:nvSpPr>
          <p:cNvPr id="11270" name="Rectangle 6"/>
          <p:cNvSpPr>
            <a:spLocks noChangeArrowheads="1"/>
          </p:cNvSpPr>
          <p:nvPr/>
        </p:nvSpPr>
        <p:spPr bwMode="auto">
          <a:xfrm>
            <a:off x="539750" y="3716338"/>
            <a:ext cx="8243888" cy="204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80000"/>
              </a:lnSpc>
              <a:spcBef>
                <a:spcPct val="20000"/>
              </a:spcBef>
              <a:buClr>
                <a:schemeClr val="hlink"/>
              </a:buClr>
              <a:buFont typeface="Wingdings" pitchFamily="2" charset="2"/>
              <a:buChar char="§"/>
              <a:defRPr/>
            </a:pPr>
            <a:r>
              <a:rPr lang="tr-TR" sz="3200">
                <a:effectLst>
                  <a:outerShdw blurRad="38100" dist="38100" dir="2700000" algn="tl">
                    <a:srgbClr val="000000"/>
                  </a:outerShdw>
                </a:effectLst>
              </a:rPr>
              <a:t>İbn Ömer </a:t>
            </a:r>
            <a:r>
              <a:rPr lang="tr-TR" sz="3200" i="1">
                <a:effectLst>
                  <a:outerShdw blurRad="38100" dist="38100" dir="2700000" algn="tl">
                    <a:srgbClr val="000000"/>
                  </a:outerShdw>
                </a:effectLst>
              </a:rPr>
              <a:t>Radıyallahu anh</a:t>
            </a:r>
            <a:r>
              <a:rPr lang="tr-TR" sz="3200">
                <a:effectLst>
                  <a:outerShdw blurRad="38100" dist="38100" dir="2700000" algn="tl">
                    <a:srgbClr val="000000"/>
                  </a:outerShdw>
                </a:effectLst>
              </a:rPr>
              <a:t>'dan rivâyete göre Rasûlullah </a:t>
            </a:r>
            <a:r>
              <a:rPr lang="tr-TR" sz="3200" i="1">
                <a:effectLst>
                  <a:outerShdw blurRad="38100" dist="38100" dir="2700000" algn="tl">
                    <a:srgbClr val="000000"/>
                  </a:outerShdw>
                </a:effectLst>
              </a:rPr>
              <a:t>Sallallahu aleyhi vesellem</a:t>
            </a:r>
            <a:r>
              <a:rPr lang="tr-TR" sz="3200">
                <a:effectLst>
                  <a:outerShdw blurRad="38100" dist="38100" dir="2700000" algn="tl">
                    <a:srgbClr val="000000"/>
                  </a:outerShdw>
                </a:effectLst>
              </a:rPr>
              <a:t> şöyle buyurmuş. "Cemaatle kılınan namaz, tek başına kılınan namazdan yirmiyedi derece daha faziletlidir."</a:t>
            </a:r>
            <a:r>
              <a:rPr lang="tr-TR" sz="3200"/>
              <a:t> </a:t>
            </a:r>
          </a:p>
        </p:txBody>
      </p:sp>
    </p:spTree>
  </p:cSld>
  <p:clrMapOvr>
    <a:masterClrMapping/>
  </p:clrMapOvr>
  <p:transition spd="slow">
    <p:zoom/>
    <p:sndAc>
      <p:stSnd>
        <p:snd r:embed="rId2" name="arrow.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Rot="1" noChangeArrowheads="1"/>
          </p:cNvSpPr>
          <p:nvPr>
            <p:ph type="body" idx="1"/>
          </p:nvPr>
        </p:nvSpPr>
        <p:spPr>
          <a:xfrm>
            <a:off x="301625" y="404813"/>
            <a:ext cx="8540750" cy="5903912"/>
          </a:xfrm>
        </p:spPr>
        <p:txBody>
          <a:bodyPr/>
          <a:lstStyle/>
          <a:p>
            <a:pPr eaLnBrk="1" hangingPunct="1">
              <a:lnSpc>
                <a:spcPct val="80000"/>
              </a:lnSpc>
              <a:defRPr/>
            </a:pPr>
            <a:r>
              <a:rPr lang="tr-TR" sz="2800" dirty="0" smtClean="0"/>
              <a:t>Ebu </a:t>
            </a:r>
            <a:r>
              <a:rPr lang="tr-TR" sz="2800" dirty="0" err="1" smtClean="0"/>
              <a:t>Hureyre</a:t>
            </a:r>
            <a:r>
              <a:rPr lang="tr-TR" sz="2800" dirty="0" smtClean="0"/>
              <a:t> </a:t>
            </a:r>
            <a:r>
              <a:rPr lang="tr-TR" sz="2800" i="1" dirty="0" err="1" smtClean="0"/>
              <a:t>Radıyallahu</a:t>
            </a:r>
            <a:r>
              <a:rPr lang="tr-TR" sz="2800" i="1" dirty="0" smtClean="0"/>
              <a:t> </a:t>
            </a:r>
            <a:r>
              <a:rPr lang="tr-TR" sz="2800" i="1" dirty="0" err="1" smtClean="0"/>
              <a:t>anh</a:t>
            </a:r>
            <a:r>
              <a:rPr lang="tr-TR" sz="2800" dirty="0" err="1" smtClean="0"/>
              <a:t>'dan</a:t>
            </a:r>
            <a:r>
              <a:rPr lang="tr-TR" sz="2800" dirty="0" smtClean="0"/>
              <a:t> şöyle dediği </a:t>
            </a:r>
            <a:r>
              <a:rPr lang="tr-TR" sz="2800" dirty="0" err="1" smtClean="0"/>
              <a:t>rivâyet</a:t>
            </a:r>
            <a:r>
              <a:rPr lang="tr-TR" sz="2800" dirty="0" smtClean="0"/>
              <a:t> edilmiştir: Peygamber </a:t>
            </a:r>
            <a:r>
              <a:rPr lang="tr-TR" sz="2800" i="1" dirty="0" err="1" smtClean="0"/>
              <a:t>Sallallahu</a:t>
            </a:r>
            <a:r>
              <a:rPr lang="tr-TR" sz="2800" i="1" dirty="0" smtClean="0"/>
              <a:t> aleyhi </a:t>
            </a:r>
            <a:r>
              <a:rPr lang="tr-TR" sz="2800" i="1" dirty="0" err="1" smtClean="0"/>
              <a:t>vesellem</a:t>
            </a:r>
            <a:r>
              <a:rPr lang="tr-TR" sz="2800" dirty="0" err="1" smtClean="0"/>
              <a:t>'e</a:t>
            </a:r>
            <a:r>
              <a:rPr lang="tr-TR" sz="2800" dirty="0" smtClean="0"/>
              <a:t> gözleri görmeyen bir adam gelip: Ey Allah’ın </a:t>
            </a:r>
            <a:r>
              <a:rPr lang="tr-TR" sz="2800" dirty="0" err="1" smtClean="0"/>
              <a:t>Rasûlü</a:t>
            </a:r>
            <a:r>
              <a:rPr lang="tr-TR" sz="2800" dirty="0" smtClean="0"/>
              <a:t>! Benim elimden tutup, beni mescide getirecek kimsem yok, diyerek. </a:t>
            </a:r>
            <a:r>
              <a:rPr lang="tr-TR" sz="2800" dirty="0" err="1" smtClean="0"/>
              <a:t>Rasûlullah</a:t>
            </a:r>
            <a:r>
              <a:rPr lang="tr-TR" sz="2800" dirty="0" smtClean="0"/>
              <a:t> </a:t>
            </a:r>
            <a:r>
              <a:rPr lang="tr-TR" sz="2800" i="1" dirty="0" err="1" smtClean="0"/>
              <a:t>Sallallahu</a:t>
            </a:r>
            <a:r>
              <a:rPr lang="tr-TR" sz="2800" i="1" dirty="0" smtClean="0"/>
              <a:t> aleyhi </a:t>
            </a:r>
            <a:r>
              <a:rPr lang="tr-TR" sz="2800" i="1" dirty="0" err="1" smtClean="0"/>
              <a:t>vesellem</a:t>
            </a:r>
            <a:r>
              <a:rPr lang="tr-TR" sz="2800" dirty="0" err="1" smtClean="0"/>
              <a:t>'den</a:t>
            </a:r>
            <a:r>
              <a:rPr lang="tr-TR" sz="2800" dirty="0" smtClean="0"/>
              <a:t> evinde namaz kılmak üzere kendisine izin vermesini istedi. Peygamber de ona izin verdi, fakat geri dönüp gidince onu çağırıp sordu: "Sen namaz için okunan ezanın sesini duyuyor musun?" Adam: Evet deyince, Peygamber: "O halde bu çağrıya cevap ver!" diye buyurdu</a:t>
            </a:r>
            <a:r>
              <a:rPr lang="tr-TR" sz="2800" u="sng" dirty="0" smtClean="0"/>
              <a:t>.</a:t>
            </a:r>
            <a:r>
              <a:rPr lang="tr-TR" sz="2800" dirty="0" smtClean="0"/>
              <a:t/>
            </a:r>
            <a:br>
              <a:rPr lang="tr-TR" sz="2800" dirty="0" smtClean="0"/>
            </a:br>
            <a:r>
              <a:rPr lang="tr-TR" sz="2800" dirty="0" smtClean="0"/>
              <a:t>	Bu </a:t>
            </a:r>
            <a:r>
              <a:rPr lang="tr-TR" sz="2800" dirty="0" err="1" smtClean="0"/>
              <a:t>sahabinin</a:t>
            </a:r>
            <a:r>
              <a:rPr lang="tr-TR" sz="2800" dirty="0" smtClean="0"/>
              <a:t> çekeceği zorluklara rağmen </a:t>
            </a:r>
            <a:r>
              <a:rPr lang="tr-TR" sz="2800" dirty="0" err="1" smtClean="0"/>
              <a:t>Rasûlullah</a:t>
            </a:r>
            <a:r>
              <a:rPr lang="tr-TR" sz="2800" dirty="0" smtClean="0"/>
              <a:t> </a:t>
            </a:r>
            <a:r>
              <a:rPr lang="tr-TR" sz="2800" i="1" dirty="0" smtClean="0"/>
              <a:t>(sav)</a:t>
            </a:r>
            <a:r>
              <a:rPr lang="tr-TR" sz="2800" dirty="0" smtClean="0"/>
              <a:t> ona namaza icabet etmesini emrettiğini görüyoruz.</a:t>
            </a:r>
            <a:r>
              <a:rPr lang="tr-TR" sz="1800" dirty="0" smtClean="0"/>
              <a:t> </a:t>
            </a:r>
          </a:p>
        </p:txBody>
      </p:sp>
    </p:spTree>
  </p:cSld>
  <p:clrMapOvr>
    <a:masterClrMapping/>
  </p:clrMapOvr>
  <p:transition spd="slow">
    <p:zoom/>
    <p:sndAc>
      <p:stSnd>
        <p:snd r:embed="rId2" name="arrow.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a:spLocks noGrp="1" noRot="1" noChangeArrowheads="1"/>
          </p:cNvSpPr>
          <p:nvPr>
            <p:ph type="body" idx="1"/>
          </p:nvPr>
        </p:nvSpPr>
        <p:spPr>
          <a:xfrm>
            <a:off x="301625" y="1125538"/>
            <a:ext cx="8540750" cy="4973637"/>
          </a:xfrm>
        </p:spPr>
        <p:txBody>
          <a:bodyPr/>
          <a:lstStyle/>
          <a:p>
            <a:pPr eaLnBrk="1" hangingPunct="1">
              <a:defRPr/>
            </a:pPr>
            <a:r>
              <a:rPr lang="tr-TR" smtClean="0"/>
              <a:t>Osman b. Affan </a:t>
            </a:r>
            <a:r>
              <a:rPr lang="tr-TR" i="1" smtClean="0"/>
              <a:t>Radıyallahu anh</a:t>
            </a:r>
            <a:r>
              <a:rPr lang="tr-TR" smtClean="0"/>
              <a:t>'dan şöyle dediği rivâyet edilmiştir: Rasûlullah </a:t>
            </a:r>
            <a:r>
              <a:rPr lang="tr-TR" i="1" smtClean="0"/>
              <a:t>Sallallahu aleyhi vesellem</a:t>
            </a:r>
            <a:r>
              <a:rPr lang="tr-TR" smtClean="0"/>
              <a:t>'i şöyle buyururken dinledim: "Her kim yatsı namazını cemaatle kılarsa gecenin yarısına kadar namaz kılmış gibi olur. Kim de sabah namazını cemaatle kılarsa, bütün geceyi namazla geçirmiş gibi olur." </a:t>
            </a:r>
          </a:p>
        </p:txBody>
      </p:sp>
    </p:spTree>
  </p:cSld>
  <p:clrMapOvr>
    <a:masterClrMapping/>
  </p:clrMapOvr>
  <p:transition spd="slow">
    <p:zoom/>
    <p:sndAc>
      <p:stSnd>
        <p:snd r:embed="rId2" name="arrow.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noRot="1" noChangeArrowheads="1"/>
          </p:cNvSpPr>
          <p:nvPr>
            <p:ph type="body" idx="1"/>
          </p:nvPr>
        </p:nvSpPr>
        <p:spPr>
          <a:xfrm>
            <a:off x="301625" y="836613"/>
            <a:ext cx="8540750" cy="5262562"/>
          </a:xfrm>
        </p:spPr>
        <p:txBody>
          <a:bodyPr/>
          <a:lstStyle/>
          <a:p>
            <a:pPr eaLnBrk="1" hangingPunct="1">
              <a:lnSpc>
                <a:spcPct val="80000"/>
              </a:lnSpc>
              <a:defRPr/>
            </a:pPr>
            <a:r>
              <a:rPr lang="tr-TR" sz="2800" dirty="0"/>
              <a:t>C</a:t>
            </a:r>
            <a:r>
              <a:rPr lang="tr-TR" sz="2800" dirty="0" smtClean="0"/>
              <a:t>emaatle namaz,  toplumsal bir eğitimdir. Müslümanların maslahat ve menfaatlerini gerçekleştirmeyi hedef alır. Bunu da insanlar arasında meydana gelen tanışma ve sevgi yoluyla gerçekleştirmeye çalışır. Çünkü insanların birbirleriyle karşılaşmaları, tokalaşmaları, insan kalbinde sevgiyi, muhabbeti meydana getirir. Aralarında iyilik, dayanışma ve korumayı gerçekleştiren karşılıklı ilişkiler kurmaya ve bunların gözetilmesine </a:t>
            </a:r>
            <a:r>
              <a:rPr lang="tr-TR" sz="2800" dirty="0" err="1" smtClean="0"/>
              <a:t>sebeb</a:t>
            </a:r>
            <a:r>
              <a:rPr lang="tr-TR" sz="2800" dirty="0" smtClean="0"/>
              <a:t> teşkil eder. </a:t>
            </a:r>
          </a:p>
        </p:txBody>
      </p:sp>
    </p:spTree>
  </p:cSld>
  <p:clrMapOvr>
    <a:masterClrMapping/>
  </p:clrMapOvr>
  <p:transition spd="slow">
    <p:zoom/>
    <p:sndAc>
      <p:stSnd>
        <p:snd r:embed="rId2" name="arrow.wav"/>
      </p:stSnd>
    </p:sndAc>
  </p:transition>
  <p:timing>
    <p:tnLst>
      <p:par>
        <p:cTn id="1" dur="indefinite" restart="never" nodeType="tmRoot"/>
      </p:par>
    </p:tnLst>
  </p:timing>
</p:sld>
</file>

<file path=ppt/theme/theme1.xml><?xml version="1.0" encoding="utf-8"?>
<a:theme xmlns:a="http://schemas.openxmlformats.org/drawingml/2006/main" name="18.02.2013">
  <a:themeElements>
    <a:clrScheme name="Bulutlar 1">
      <a:dk1>
        <a:srgbClr val="4D4D4D"/>
      </a:dk1>
      <a:lt1>
        <a:srgbClr val="FFFFFF"/>
      </a:lt1>
      <a:dk2>
        <a:srgbClr val="0000A4"/>
      </a:dk2>
      <a:lt2>
        <a:srgbClr val="B7E7FF"/>
      </a:lt2>
      <a:accent1>
        <a:srgbClr val="0099CC"/>
      </a:accent1>
      <a:accent2>
        <a:srgbClr val="00CC99"/>
      </a:accent2>
      <a:accent3>
        <a:srgbClr val="AAAACF"/>
      </a:accent3>
      <a:accent4>
        <a:srgbClr val="DADADA"/>
      </a:accent4>
      <a:accent5>
        <a:srgbClr val="AACAE2"/>
      </a:accent5>
      <a:accent6>
        <a:srgbClr val="00B98A"/>
      </a:accent6>
      <a:hlink>
        <a:srgbClr val="FFCC00"/>
      </a:hlink>
      <a:folHlink>
        <a:srgbClr val="EE941C"/>
      </a:folHlink>
    </a:clrScheme>
    <a:fontScheme name="Bulutlar">
      <a:majorFont>
        <a:latin typeface="Arial"/>
        <a:ea typeface=""/>
        <a:cs typeface=""/>
      </a:majorFont>
      <a:minorFont>
        <a:latin typeface="Arial"/>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Bulutlar 1">
        <a:dk1>
          <a:srgbClr val="4D4D4D"/>
        </a:dk1>
        <a:lt1>
          <a:srgbClr val="FFFFFF"/>
        </a:lt1>
        <a:dk2>
          <a:srgbClr val="0000A4"/>
        </a:dk2>
        <a:lt2>
          <a:srgbClr val="B7E7FF"/>
        </a:lt2>
        <a:accent1>
          <a:srgbClr val="0099CC"/>
        </a:accent1>
        <a:accent2>
          <a:srgbClr val="00CC99"/>
        </a:accent2>
        <a:accent3>
          <a:srgbClr val="AAAACF"/>
        </a:accent3>
        <a:accent4>
          <a:srgbClr val="DADADA"/>
        </a:accent4>
        <a:accent5>
          <a:srgbClr val="AACAE2"/>
        </a:accent5>
        <a:accent6>
          <a:srgbClr val="00B98A"/>
        </a:accent6>
        <a:hlink>
          <a:srgbClr val="FFCC00"/>
        </a:hlink>
        <a:folHlink>
          <a:srgbClr val="EE941C"/>
        </a:folHlink>
      </a:clrScheme>
      <a:clrMap bg1="dk2" tx1="lt1" bg2="dk1" tx2="lt2" accent1="accent1" accent2="accent2" accent3="accent3" accent4="accent4" accent5="accent5" accent6="accent6" hlink="hlink" folHlink="folHlink"/>
    </a:extraClrScheme>
    <a:extraClrScheme>
      <a:clrScheme name="Bulutlar 2">
        <a:dk1>
          <a:srgbClr val="000066"/>
        </a:dk1>
        <a:lt1>
          <a:srgbClr val="FFFFFF"/>
        </a:lt1>
        <a:dk2>
          <a:srgbClr val="00A2DC"/>
        </a:dk2>
        <a:lt2>
          <a:srgbClr val="FFFFFF"/>
        </a:lt2>
        <a:accent1>
          <a:srgbClr val="0079A4"/>
        </a:accent1>
        <a:accent2>
          <a:srgbClr val="33CCCC"/>
        </a:accent2>
        <a:accent3>
          <a:srgbClr val="AACEEB"/>
        </a:accent3>
        <a:accent4>
          <a:srgbClr val="DADADA"/>
        </a:accent4>
        <a:accent5>
          <a:srgbClr val="AABECF"/>
        </a:accent5>
        <a:accent6>
          <a:srgbClr val="2DB9B9"/>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Bulutlar 3">
        <a:dk1>
          <a:srgbClr val="010199"/>
        </a:dk1>
        <a:lt1>
          <a:srgbClr val="FFFFFF"/>
        </a:lt1>
        <a:dk2>
          <a:srgbClr val="000092"/>
        </a:dk2>
        <a:lt2>
          <a:srgbClr val="CCFFFF"/>
        </a:lt2>
        <a:accent1>
          <a:srgbClr val="66CCFF"/>
        </a:accent1>
        <a:accent2>
          <a:srgbClr val="2EBDBA"/>
        </a:accent2>
        <a:accent3>
          <a:srgbClr val="AAAAC7"/>
        </a:accent3>
        <a:accent4>
          <a:srgbClr val="DADADA"/>
        </a:accent4>
        <a:accent5>
          <a:srgbClr val="B8E2FF"/>
        </a:accent5>
        <a:accent6>
          <a:srgbClr val="29ABA8"/>
        </a:accent6>
        <a:hlink>
          <a:srgbClr val="66FFFF"/>
        </a:hlink>
        <a:folHlink>
          <a:srgbClr val="CC99FF"/>
        </a:folHlink>
      </a:clrScheme>
      <a:clrMap bg1="dk2" tx1="lt1" bg2="dk1" tx2="lt2" accent1="accent1" accent2="accent2" accent3="accent3" accent4="accent4" accent5="accent5" accent6="accent6" hlink="hlink" folHlink="folHlink"/>
    </a:extraClrScheme>
    <a:extraClrScheme>
      <a:clrScheme name="Bulutlar 4">
        <a:dk1>
          <a:srgbClr val="000000"/>
        </a:dk1>
        <a:lt1>
          <a:srgbClr val="FFFFFF"/>
        </a:lt1>
        <a:dk2>
          <a:srgbClr val="006A67"/>
        </a:dk2>
        <a:lt2>
          <a:srgbClr val="FFFFCC"/>
        </a:lt2>
        <a:accent1>
          <a:srgbClr val="33CCCC"/>
        </a:accent1>
        <a:accent2>
          <a:srgbClr val="6D6FC7"/>
        </a:accent2>
        <a:accent3>
          <a:srgbClr val="AAB9B8"/>
        </a:accent3>
        <a:accent4>
          <a:srgbClr val="DADADA"/>
        </a:accent4>
        <a:accent5>
          <a:srgbClr val="ADE2E2"/>
        </a:accent5>
        <a:accent6>
          <a:srgbClr val="6264B4"/>
        </a:accent6>
        <a:hlink>
          <a:srgbClr val="00FFFF"/>
        </a:hlink>
        <a:folHlink>
          <a:srgbClr val="00CC66"/>
        </a:folHlink>
      </a:clrScheme>
      <a:clrMap bg1="dk2" tx1="lt1" bg2="dk1" tx2="lt2" accent1="accent1" accent2="accent2" accent3="accent3" accent4="accent4" accent5="accent5" accent6="accent6" hlink="hlink" folHlink="folHlink"/>
    </a:extraClrScheme>
    <a:extraClrScheme>
      <a:clrScheme name="Bulutlar 5">
        <a:dk1>
          <a:srgbClr val="4D4D4D"/>
        </a:dk1>
        <a:lt1>
          <a:srgbClr val="FFFFFF"/>
        </a:lt1>
        <a:dk2>
          <a:srgbClr val="650BB7"/>
        </a:dk2>
        <a:lt2>
          <a:srgbClr val="FFFFFF"/>
        </a:lt2>
        <a:accent1>
          <a:srgbClr val="FF66FF"/>
        </a:accent1>
        <a:accent2>
          <a:srgbClr val="666699"/>
        </a:accent2>
        <a:accent3>
          <a:srgbClr val="B8AAD8"/>
        </a:accent3>
        <a:accent4>
          <a:srgbClr val="DADADA"/>
        </a:accent4>
        <a:accent5>
          <a:srgbClr val="FFB8FF"/>
        </a:accent5>
        <a:accent6>
          <a:srgbClr val="5C5C8A"/>
        </a:accent6>
        <a:hlink>
          <a:srgbClr val="E9E9FF"/>
        </a:hlink>
        <a:folHlink>
          <a:srgbClr val="CCECFF"/>
        </a:folHlink>
      </a:clrScheme>
      <a:clrMap bg1="dk2" tx1="lt1" bg2="dk1" tx2="lt2" accent1="accent1" accent2="accent2" accent3="accent3" accent4="accent4" accent5="accent5" accent6="accent6" hlink="hlink" folHlink="folHlink"/>
    </a:extraClrScheme>
    <a:extraClrScheme>
      <a:clrScheme name="Bulutlar 6">
        <a:dk1>
          <a:srgbClr val="FFFFFF"/>
        </a:dk1>
        <a:lt1>
          <a:srgbClr val="FFFFFF"/>
        </a:lt1>
        <a:dk2>
          <a:srgbClr val="005000"/>
        </a:dk2>
        <a:lt2>
          <a:srgbClr val="DCEAAE"/>
        </a:lt2>
        <a:accent1>
          <a:srgbClr val="99CC00"/>
        </a:accent1>
        <a:accent2>
          <a:srgbClr val="6F801A"/>
        </a:accent2>
        <a:accent3>
          <a:srgbClr val="AAB3AA"/>
        </a:accent3>
        <a:accent4>
          <a:srgbClr val="DADADA"/>
        </a:accent4>
        <a:accent5>
          <a:srgbClr val="CAE2AA"/>
        </a:accent5>
        <a:accent6>
          <a:srgbClr val="647316"/>
        </a:accent6>
        <a:hlink>
          <a:srgbClr val="FFFFCC"/>
        </a:hlink>
        <a:folHlink>
          <a:srgbClr val="CCCC00"/>
        </a:folHlink>
      </a:clrScheme>
      <a:clrMap bg1="dk2" tx1="lt1" bg2="dk1" tx2="lt2" accent1="accent1" accent2="accent2" accent3="accent3" accent4="accent4" accent5="accent5" accent6="accent6" hlink="hlink" folHlink="folHlink"/>
    </a:extraClrScheme>
    <a:extraClrScheme>
      <a:clrScheme name="Bulutlar 7">
        <a:dk1>
          <a:srgbClr val="4F4F77"/>
        </a:dk1>
        <a:lt1>
          <a:srgbClr val="FFFFFF"/>
        </a:lt1>
        <a:dk2>
          <a:srgbClr val="7979A5"/>
        </a:dk2>
        <a:lt2>
          <a:srgbClr val="F3F3FF"/>
        </a:lt2>
        <a:accent1>
          <a:srgbClr val="5D5D8B"/>
        </a:accent1>
        <a:accent2>
          <a:srgbClr val="66CCFF"/>
        </a:accent2>
        <a:accent3>
          <a:srgbClr val="BEBECF"/>
        </a:accent3>
        <a:accent4>
          <a:srgbClr val="DADADA"/>
        </a:accent4>
        <a:accent5>
          <a:srgbClr val="B6B6C4"/>
        </a:accent5>
        <a:accent6>
          <a:srgbClr val="5CB9E7"/>
        </a:accent6>
        <a:hlink>
          <a:srgbClr val="CCECFF"/>
        </a:hlink>
        <a:folHlink>
          <a:srgbClr val="FFFFCC"/>
        </a:folHlink>
      </a:clrScheme>
      <a:clrMap bg1="dk2" tx1="lt1" bg2="dk1" tx2="lt2" accent1="accent1" accent2="accent2" accent3="accent3" accent4="accent4" accent5="accent5" accent6="accent6" hlink="hlink" folHlink="folHlink"/>
    </a:extraClrScheme>
    <a:extraClrScheme>
      <a:clrScheme name="Bulutlar 8">
        <a:dk1>
          <a:srgbClr val="000000"/>
        </a:dk1>
        <a:lt1>
          <a:srgbClr val="B9B9B9"/>
        </a:lt1>
        <a:dk2>
          <a:srgbClr val="8A8472"/>
        </a:dk2>
        <a:lt2>
          <a:srgbClr val="4D4D4D"/>
        </a:lt2>
        <a:accent1>
          <a:srgbClr val="EDEEE2"/>
        </a:accent1>
        <a:accent2>
          <a:srgbClr val="7FAA7E"/>
        </a:accent2>
        <a:accent3>
          <a:srgbClr val="D9D9D9"/>
        </a:accent3>
        <a:accent4>
          <a:srgbClr val="000000"/>
        </a:accent4>
        <a:accent5>
          <a:srgbClr val="F4F5EE"/>
        </a:accent5>
        <a:accent6>
          <a:srgbClr val="729A72"/>
        </a:accent6>
        <a:hlink>
          <a:srgbClr val="008000"/>
        </a:hlink>
        <a:folHlink>
          <a:srgbClr val="989400"/>
        </a:folHlink>
      </a:clrScheme>
      <a:clrMap bg1="lt1" tx1="dk1" bg2="lt2" tx2="dk2" accent1="accent1" accent2="accent2" accent3="accent3" accent4="accent4" accent5="accent5" accent6="accent6" hlink="hlink" folHlink="folHlink"/>
    </a:extraClrScheme>
    <a:extraClrScheme>
      <a:clrScheme name="Bulutlar 9">
        <a:dk1>
          <a:srgbClr val="000000"/>
        </a:dk1>
        <a:lt1>
          <a:srgbClr val="FEA24E"/>
        </a:lt1>
        <a:dk2>
          <a:srgbClr val="CC6600"/>
        </a:dk2>
        <a:lt2>
          <a:srgbClr val="808080"/>
        </a:lt2>
        <a:accent1>
          <a:srgbClr val="FBEECD"/>
        </a:accent1>
        <a:accent2>
          <a:srgbClr val="ECD044"/>
        </a:accent2>
        <a:accent3>
          <a:srgbClr val="FECEB2"/>
        </a:accent3>
        <a:accent4>
          <a:srgbClr val="000000"/>
        </a:accent4>
        <a:accent5>
          <a:srgbClr val="FDF5E3"/>
        </a:accent5>
        <a:accent6>
          <a:srgbClr val="D6BC3D"/>
        </a:accent6>
        <a:hlink>
          <a:srgbClr val="E42B00"/>
        </a:hlink>
        <a:folHlink>
          <a:srgbClr val="996633"/>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18.02.2013</Template>
  <TotalTime>0</TotalTime>
  <Words>2028</Words>
  <Application>Microsoft Office PowerPoint</Application>
  <PresentationFormat>Ekran Gösterisi (4:3)</PresentationFormat>
  <Paragraphs>87</Paragraphs>
  <Slides>43</Slides>
  <Notes>1</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43</vt:i4>
      </vt:variant>
    </vt:vector>
  </HeadingPairs>
  <TitlesOfParts>
    <vt:vector size="47" baseType="lpstr">
      <vt:lpstr>Arial</vt:lpstr>
      <vt:lpstr>Wingdings</vt:lpstr>
      <vt:lpstr>Calibri</vt:lpstr>
      <vt:lpstr>18.02.2013</vt:lpstr>
      <vt:lpstr>CEMAATLE NAMAZ KILMANIN ÖNEMİ VE EZANA İCABET</vt:lpstr>
      <vt:lpstr>PowerPoint Sunusu</vt:lpstr>
      <vt:lpstr>Cemaatle Namaz Kılmanın Önemi:</vt:lpstr>
      <vt:lpstr>PowerPoint Sunusu</vt:lpstr>
      <vt:lpstr>Cemaatle Namaz Kılmanın Fazileti: </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Cemaatle Namazın Hükmü:</vt:lpstr>
      <vt:lpstr>PowerPoint Sunusu</vt:lpstr>
      <vt:lpstr>Cemaate Gitmemek İçin Mazeret Sayılan Haller:</vt:lpstr>
      <vt:lpstr>Cemaate Gitmemek İçin Mazeret Sayılan Haller:</vt:lpstr>
      <vt:lpstr>Cemaate Gitmemek İçin Mazeret Sayılan Haller:</vt:lpstr>
      <vt:lpstr>Cemaate Gitmemek İçin Mazeret Sayılan Haller:</vt:lpstr>
      <vt:lpstr>Cemaate Gitmemek İçin Mazeret Sayılan Haller:</vt:lpstr>
      <vt:lpstr>Cemaate Gitmemek İçin Mazeret Sayılan Haller:</vt:lpstr>
      <vt:lpstr>Hanımların Cemaate İştirakı Caiz midir? </vt:lpstr>
      <vt:lpstr>Hanımların Cemaate İştirakı Caiz midir? </vt:lpstr>
      <vt:lpstr>PowerPoint Sunusu</vt:lpstr>
      <vt:lpstr>PowerPoint Sunusu</vt:lpstr>
      <vt:lpstr>PowerPoint Sunusu</vt:lpstr>
      <vt:lpstr>PowerPoint Sunusu</vt:lpstr>
      <vt:lpstr>PowerPoint Sunusu</vt:lpstr>
      <vt:lpstr>Ezana İcabet:</vt:lpstr>
      <vt:lpstr>PowerPoint Sunusu</vt:lpstr>
      <vt:lpstr>PowerPoint Sunusu</vt:lpstr>
      <vt:lpstr>PowerPoint Sunusu</vt:lpstr>
      <vt:lpstr>PowerPoint Sunusu</vt:lpstr>
      <vt:lpstr>PowerPoint Sunusu</vt:lpstr>
      <vt:lpstr>PowerPoint Sunusu</vt:lpstr>
      <vt:lpstr>PowerPoint Sunusu</vt:lpstr>
      <vt:lpstr>Ezana icabet en güzel şu şekillerde olur;</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CEMAATLE NAMAZ KILMANIN ÖNEMİ VE EZANA İCABET</dc:title>
  <dc:creator>www.dindersim.com</dc:creator>
  <cp:lastModifiedBy>www.dindersim.com</cp:lastModifiedBy>
  <cp:revision>1</cp:revision>
  <dcterms:created xsi:type="dcterms:W3CDTF">2014-01-27T20:03:14Z</dcterms:created>
  <dcterms:modified xsi:type="dcterms:W3CDTF">2014-01-27T20:04:09Z</dcterms:modified>
</cp:coreProperties>
</file>