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notesMasterIdLst>
    <p:notesMasterId r:id="rId20"/>
  </p:notesMasterIdLst>
  <p:handoutMasterIdLst>
    <p:handoutMasterId r:id="rId21"/>
  </p:handoutMasterIdLst>
  <p:sldIdLst>
    <p:sldId id="308" r:id="rId2"/>
    <p:sldId id="315" r:id="rId3"/>
    <p:sldId id="313" r:id="rId4"/>
    <p:sldId id="354" r:id="rId5"/>
    <p:sldId id="355" r:id="rId6"/>
    <p:sldId id="322" r:id="rId7"/>
    <p:sldId id="331" r:id="rId8"/>
    <p:sldId id="325" r:id="rId9"/>
    <p:sldId id="334" r:id="rId10"/>
    <p:sldId id="332" r:id="rId11"/>
    <p:sldId id="335" r:id="rId12"/>
    <p:sldId id="336" r:id="rId13"/>
    <p:sldId id="323" r:id="rId14"/>
    <p:sldId id="324" r:id="rId15"/>
    <p:sldId id="333" r:id="rId16"/>
    <p:sldId id="353" r:id="rId17"/>
    <p:sldId id="337" r:id="rId18"/>
    <p:sldId id="338" r:id="rId19"/>
  </p:sldIdLst>
  <p:sldSz cx="12192000" cy="6858000"/>
  <p:notesSz cx="6858000" cy="9144000"/>
  <p:custDataLst>
    <p:tags r:id="rId22"/>
  </p:custDataLst>
  <p:defaultTextStyle>
    <a:defPPr>
      <a:defRPr lang="tr-TR"/>
    </a:defPPr>
    <a:lvl1pPr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C6FF"/>
    <a:srgbClr val="66CCFF"/>
    <a:srgbClr val="FFCC00"/>
    <a:srgbClr val="000000"/>
    <a:srgbClr val="CC00FF"/>
    <a:srgbClr val="996633"/>
    <a:srgbClr val="9900FF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405" autoAdjust="0"/>
    <p:restoredTop sz="94545" autoAdjust="0"/>
  </p:normalViewPr>
  <p:slideViewPr>
    <p:cSldViewPr>
      <p:cViewPr varScale="1">
        <p:scale>
          <a:sx n="74" d="100"/>
          <a:sy n="74" d="100"/>
        </p:scale>
        <p:origin x="-132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3088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New York" charset="-94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New York" charset="-94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New York" charset="-94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New York" charset="-94"/>
              </a:defRPr>
            </a:lvl1pPr>
          </a:lstStyle>
          <a:p>
            <a:pPr>
              <a:defRPr/>
            </a:pPr>
            <a:fld id="{1C8A7ED5-B666-435A-ABC2-B617746D78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422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CEAAFE-E89F-4A4B-8357-A7C8AC77D6BD}" type="datetimeFigureOut">
              <a:rPr lang="tr-TR" smtClean="0"/>
              <a:t>24.04.2020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EE7546-69E8-3B46-A88B-8690D536005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0915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638894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2937549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4362" r:id="rId1"/>
    <p:sldLayoutId id="2147484363" r:id="rId2"/>
  </p:sldLayoutIdLst>
  <p:transition spd="slow"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9pPr>
    </p:titleStyle>
    <p:bodyStyle>
      <a:lvl1pPr marL="342900" indent="-322263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Times" pitchFamily="18" charset="0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8445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Times" pitchFamily="18" charset="0"/>
        <a:defRPr sz="2800">
          <a:solidFill>
            <a:schemeClr val="tx1"/>
          </a:solidFill>
          <a:latin typeface="Times" pitchFamily="18" charset="0"/>
        </a:defRPr>
      </a:lvl2pPr>
      <a:lvl3pPr marL="1252538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 pitchFamily="18" charset="0"/>
        <a:defRPr sz="2400">
          <a:solidFill>
            <a:schemeClr val="tx1"/>
          </a:solidFill>
          <a:latin typeface="Times" pitchFamily="18" charset="0"/>
        </a:defRPr>
      </a:lvl3pPr>
      <a:lvl4pPr marL="1660525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defRPr sz="2000">
          <a:solidFill>
            <a:schemeClr val="tx1"/>
          </a:solidFill>
          <a:latin typeface="Times" pitchFamily="18" charset="0"/>
        </a:defRPr>
      </a:lvl4pPr>
      <a:lvl5pPr marL="2068513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defRPr sz="2000">
          <a:solidFill>
            <a:schemeClr val="tx1"/>
          </a:solidFill>
          <a:latin typeface="Times" pitchFamily="18" charset="0"/>
        </a:defRPr>
      </a:lvl5pPr>
      <a:lvl6pPr marL="2525713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defRPr sz="2000">
          <a:solidFill>
            <a:schemeClr val="tx1"/>
          </a:solidFill>
          <a:latin typeface="Times" pitchFamily="18" charset="0"/>
        </a:defRPr>
      </a:lvl6pPr>
      <a:lvl7pPr marL="2982913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defRPr sz="2000">
          <a:solidFill>
            <a:schemeClr val="tx1"/>
          </a:solidFill>
          <a:latin typeface="Times" pitchFamily="18" charset="0"/>
        </a:defRPr>
      </a:lvl7pPr>
      <a:lvl8pPr marL="3440113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defRPr sz="2000">
          <a:solidFill>
            <a:schemeClr val="tx1"/>
          </a:solidFill>
          <a:latin typeface="Times" pitchFamily="18" charset="0"/>
        </a:defRPr>
      </a:lvl8pPr>
      <a:lvl9pPr marL="3897313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defRPr sz="2000">
          <a:solidFill>
            <a:schemeClr val="tx1"/>
          </a:solidFill>
          <a:latin typeface="Times" pitchFamily="18" charset="0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3263900" y="7378700"/>
            <a:ext cx="1841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>
              <a:latin typeface="New York" charset="-94"/>
            </a:endParaRPr>
          </a:p>
        </p:txBody>
      </p:sp>
      <p:sp>
        <p:nvSpPr>
          <p:cNvPr id="195590" name="Rectangle 6"/>
          <p:cNvSpPr>
            <a:spLocks noChangeArrowheads="1"/>
          </p:cNvSpPr>
          <p:nvPr/>
        </p:nvSpPr>
        <p:spPr bwMode="auto">
          <a:xfrm>
            <a:off x="2279215" y="368301"/>
            <a:ext cx="7669213" cy="1224495"/>
          </a:xfrm>
          <a:prstGeom prst="rect">
            <a:avLst/>
          </a:prstGeom>
          <a:solidFill>
            <a:srgbClr val="000000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88900" indent="12700" algn="ctr" eaLnBrk="1" hangingPunct="1">
              <a:spcBef>
                <a:spcPct val="20000"/>
              </a:spcBef>
              <a:buClr>
                <a:schemeClr val="tx2"/>
              </a:buClr>
            </a:pPr>
            <a:r>
              <a:rPr lang="tr-TR" sz="7200" dirty="0">
                <a:solidFill>
                  <a:srgbClr val="7DC6FF"/>
                </a:solidFill>
              </a:rPr>
              <a:t>Seçmeli Temel Dini Bilgiler</a:t>
            </a:r>
          </a:p>
        </p:txBody>
      </p:sp>
      <p:sp>
        <p:nvSpPr>
          <p:cNvPr id="11" name="Rectangle 11">
            <a:hlinkClick r:id="rId3" action="ppaction://hlinksldjump"/>
            <a:extLst>
              <a:ext uri="{FF2B5EF4-FFF2-40B4-BE49-F238E27FC236}">
                <a16:creationId xmlns:a16="http://schemas.microsoft.com/office/drawing/2014/main" xmlns="" id="{945E0CCA-EBF0-4548-BDC6-1393362646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1206" y="1557871"/>
            <a:ext cx="1148009" cy="323850"/>
          </a:xfrm>
          <a:prstGeom prst="rect">
            <a:avLst/>
          </a:prstGeom>
          <a:solidFill>
            <a:srgbClr val="000000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</a:pPr>
            <a:endParaRPr lang="tr-TR" sz="16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15" name="Rectangle 11">
            <a:hlinkClick r:id="" action="ppaction://noaction"/>
            <a:extLst>
              <a:ext uri="{FF2B5EF4-FFF2-40B4-BE49-F238E27FC236}">
                <a16:creationId xmlns:a16="http://schemas.microsoft.com/office/drawing/2014/main" xmlns="" id="{87ABE57A-28A5-A548-AC14-DCBA792DDE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1205" y="2169059"/>
            <a:ext cx="1004355" cy="323850"/>
          </a:xfrm>
          <a:prstGeom prst="rect">
            <a:avLst/>
          </a:prstGeom>
          <a:solidFill>
            <a:srgbClr val="000000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</a:pPr>
            <a:endParaRPr lang="tr-TR" sz="16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5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90" grpId="0" animBg="1"/>
      <p:bldP spid="11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263900" y="7378700"/>
            <a:ext cx="1841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>
              <a:latin typeface="New York" charset="-94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67408" y="260648"/>
            <a:ext cx="10693188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solidFill>
                  <a:srgbClr val="92D050"/>
                </a:solidFill>
                <a:cs typeface="Arial" charset="0"/>
              </a:rPr>
              <a:t>Kul-Kamu Hakkı: </a:t>
            </a:r>
          </a:p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cs typeface="Arial" charset="0"/>
              </a:rPr>
              <a:t>Kur’an başkasının hakkını </a:t>
            </a:r>
            <a:r>
              <a:rPr lang="tr-TR" sz="2800" i="1" dirty="0">
                <a:solidFill>
                  <a:schemeClr val="tx1">
                    <a:lumMod val="75000"/>
                  </a:schemeClr>
                </a:solidFill>
                <a:cs typeface="Arial" charset="0"/>
              </a:rPr>
              <a:t>(kul hakkını) </a:t>
            </a:r>
            <a:r>
              <a:rPr lang="tr-TR" sz="3200" dirty="0">
                <a:cs typeface="Arial" charset="0"/>
              </a:rPr>
              <a:t>yiyenler için sert uyarılar verir. </a:t>
            </a:r>
          </a:p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cs typeface="Arial" charset="0"/>
              </a:rPr>
              <a:t>Topluma ait bir değere zarar veren, bir anda milyonlarca günaha girer: Okul sıralarını tahrip etmek, otobüs koltuğunu kesmek, kaçak su veya elektrik kullanmak... Verilen zarar telafi edilmek zorundadır. </a:t>
            </a:r>
          </a:p>
        </p:txBody>
      </p:sp>
      <p:pic>
        <p:nvPicPr>
          <p:cNvPr id="9" name="Picture 11" descr="Home2">
            <a:hlinkClick r:id="rId2" action="ppaction://hlinksldjump"/>
            <a:extLst>
              <a:ext uri="{FF2B5EF4-FFF2-40B4-BE49-F238E27FC236}">
                <a16:creationId xmlns:a16="http://schemas.microsoft.com/office/drawing/2014/main" xmlns="" id="{2F95F910-A2D1-6D4F-86BB-5DEFFFE7F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1168" y="6489700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75A7F12-F653-C143-8636-2AAE2C9C6B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4111923"/>
            <a:ext cx="8509041" cy="273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2857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263900" y="7378700"/>
            <a:ext cx="1841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>
              <a:latin typeface="New York" charset="-94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67408" y="260649"/>
            <a:ext cx="10693188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solidFill>
                  <a:srgbClr val="92D050"/>
                </a:solidFill>
                <a:cs typeface="Arial" charset="0"/>
              </a:rPr>
              <a:t>İşçi Hakları: </a:t>
            </a:r>
          </a:p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cs typeface="Arial" charset="0"/>
              </a:rPr>
              <a:t>“İşçiye ücretini, teri kurumadan veriniz.” </a:t>
            </a:r>
          </a:p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cs typeface="Arial" charset="0"/>
              </a:rPr>
              <a:t>“İşveren işçisine güç ve kabiliyetinin üzerinde iş yüklememeli, onu kardeşi gibi görmelidir.” Allah Elçisi Muhammed</a:t>
            </a:r>
          </a:p>
        </p:txBody>
      </p:sp>
      <p:pic>
        <p:nvPicPr>
          <p:cNvPr id="9" name="Picture 11" descr="Home2">
            <a:hlinkClick r:id="rId2" action="ppaction://hlinksldjump"/>
            <a:extLst>
              <a:ext uri="{FF2B5EF4-FFF2-40B4-BE49-F238E27FC236}">
                <a16:creationId xmlns:a16="http://schemas.microsoft.com/office/drawing/2014/main" xmlns="" id="{2F95F910-A2D1-6D4F-86BB-5DEFFFE7F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1168" y="6489700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6566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263900" y="7378700"/>
            <a:ext cx="1841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>
              <a:latin typeface="New York" charset="-94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67408" y="260648"/>
            <a:ext cx="10693188" cy="2664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solidFill>
                  <a:srgbClr val="92D050"/>
                </a:solidFill>
                <a:cs typeface="Arial" charset="0"/>
              </a:rPr>
              <a:t>Rüşvet: </a:t>
            </a:r>
          </a:p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cs typeface="Arial" charset="0"/>
              </a:rPr>
              <a:t>Rüşvet haramdır </a:t>
            </a:r>
            <a:r>
              <a:rPr lang="tr-TR" sz="1800" b="1" i="1" dirty="0">
                <a:solidFill>
                  <a:schemeClr val="bg1">
                    <a:lumMod val="20000"/>
                    <a:lumOff val="80000"/>
                  </a:schemeClr>
                </a:solidFill>
                <a:cs typeface="Arial" charset="0"/>
              </a:rPr>
              <a:t>(Kur’an, Bakara [2] 188)</a:t>
            </a:r>
            <a:r>
              <a:rPr lang="tr-TR" sz="2000" b="1" dirty="0">
                <a:solidFill>
                  <a:schemeClr val="bg1">
                    <a:lumMod val="20000"/>
                    <a:lumOff val="80000"/>
                  </a:schemeClr>
                </a:solidFill>
                <a:cs typeface="Arial" charset="0"/>
              </a:rPr>
              <a:t>.</a:t>
            </a:r>
            <a:r>
              <a:rPr lang="tr-TR" sz="3200" dirty="0">
                <a:cs typeface="Arial" charset="0"/>
              </a:rPr>
              <a:t> Rüşvet yalnızca alan için değil, veren ve aracılık yapan için de haramdır. Torpille, rüşvetle işe giren birisi ömür boyu haram maaş almış olur. </a:t>
            </a:r>
          </a:p>
        </p:txBody>
      </p:sp>
      <p:pic>
        <p:nvPicPr>
          <p:cNvPr id="9" name="Picture 11" descr="Home2">
            <a:hlinkClick r:id="rId2" action="ppaction://hlinksldjump"/>
            <a:extLst>
              <a:ext uri="{FF2B5EF4-FFF2-40B4-BE49-F238E27FC236}">
                <a16:creationId xmlns:a16="http://schemas.microsoft.com/office/drawing/2014/main" xmlns="" id="{2F95F910-A2D1-6D4F-86BB-5DEFFFE7F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1168" y="6489700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48228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263900" y="7378700"/>
            <a:ext cx="1841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>
              <a:latin typeface="New York" charset="-94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67408" y="260649"/>
            <a:ext cx="10693188" cy="2268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solidFill>
                  <a:srgbClr val="92D050"/>
                </a:solidFill>
                <a:cs typeface="Arial" charset="0"/>
              </a:rPr>
              <a:t>En Eski Sosyal Güvenlik Uygulama Örneklerinden Birisi: </a:t>
            </a:r>
          </a:p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cs typeface="Arial" charset="0"/>
              </a:rPr>
              <a:t>Halife Ömer, din ve milliyetine bakmaksızın, çalışamayacak durumda olanlardan vergiyi kaldırdı; ihtiyacı olanlara da maaş bağlattı. </a:t>
            </a:r>
          </a:p>
        </p:txBody>
      </p:sp>
      <p:pic>
        <p:nvPicPr>
          <p:cNvPr id="9" name="Picture 11" descr="Home2">
            <a:hlinkClick r:id="rId2" action="ppaction://hlinksldjump"/>
            <a:extLst>
              <a:ext uri="{FF2B5EF4-FFF2-40B4-BE49-F238E27FC236}">
                <a16:creationId xmlns:a16="http://schemas.microsoft.com/office/drawing/2014/main" xmlns="" id="{2F95F910-A2D1-6D4F-86BB-5DEFFFE7F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1168" y="6489700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48230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263900" y="7378700"/>
            <a:ext cx="1841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>
              <a:latin typeface="New York" charset="-94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67408" y="260649"/>
            <a:ext cx="10693188" cy="2988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 err="1">
                <a:solidFill>
                  <a:srgbClr val="92D050"/>
                </a:solidFill>
                <a:cs typeface="Arial" charset="0"/>
              </a:rPr>
              <a:t>İsar</a:t>
            </a:r>
            <a:r>
              <a:rPr lang="tr-TR" sz="3200" dirty="0">
                <a:solidFill>
                  <a:srgbClr val="92D050"/>
                </a:solidFill>
                <a:cs typeface="Arial" charset="0"/>
              </a:rPr>
              <a:t> Ahlakı: </a:t>
            </a:r>
          </a:p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cs typeface="Arial" charset="0"/>
              </a:rPr>
              <a:t>Kendisi muhtaç olmasına rağmen kardeşini tercih etmek. </a:t>
            </a:r>
          </a:p>
        </p:txBody>
      </p:sp>
      <p:pic>
        <p:nvPicPr>
          <p:cNvPr id="9" name="Picture 11" descr="Home2">
            <a:hlinkClick r:id="rId2" action="ppaction://hlinksldjump"/>
            <a:extLst>
              <a:ext uri="{FF2B5EF4-FFF2-40B4-BE49-F238E27FC236}">
                <a16:creationId xmlns:a16="http://schemas.microsoft.com/office/drawing/2014/main" xmlns="" id="{2F95F910-A2D1-6D4F-86BB-5DEFFFE7F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1168" y="6489700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8699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263900" y="7378700"/>
            <a:ext cx="1841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>
              <a:latin typeface="New York" charset="-94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67408" y="260649"/>
            <a:ext cx="10693188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solidFill>
                  <a:srgbClr val="92D050"/>
                </a:solidFill>
                <a:cs typeface="Arial" charset="0"/>
              </a:rPr>
              <a:t>Faiz/</a:t>
            </a:r>
            <a:r>
              <a:rPr lang="tr-TR" sz="3200" dirty="0" err="1">
                <a:solidFill>
                  <a:srgbClr val="92D050"/>
                </a:solidFill>
                <a:cs typeface="Arial" charset="0"/>
              </a:rPr>
              <a:t>Riba</a:t>
            </a:r>
            <a:r>
              <a:rPr lang="tr-TR" sz="3200" dirty="0">
                <a:solidFill>
                  <a:srgbClr val="92D050"/>
                </a:solidFill>
                <a:cs typeface="Arial" charset="0"/>
              </a:rPr>
              <a:t>: </a:t>
            </a:r>
          </a:p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cs typeface="Arial" charset="0"/>
              </a:rPr>
              <a:t>Faiz alan ve veren, Allah ve </a:t>
            </a:r>
            <a:r>
              <a:rPr lang="tr-TR" sz="3200" dirty="0" err="1">
                <a:cs typeface="Arial" charset="0"/>
              </a:rPr>
              <a:t>Rasulüne</a:t>
            </a:r>
            <a:r>
              <a:rPr lang="tr-TR" sz="3200" dirty="0">
                <a:cs typeface="Arial" charset="0"/>
              </a:rPr>
              <a:t> </a:t>
            </a:r>
            <a:r>
              <a:rPr lang="tr-TR" sz="2800" i="1" dirty="0">
                <a:solidFill>
                  <a:schemeClr val="tx1">
                    <a:lumMod val="75000"/>
                  </a:schemeClr>
                </a:solidFill>
                <a:cs typeface="Arial" charset="0"/>
              </a:rPr>
              <a:t>(elçisine) </a:t>
            </a:r>
            <a:r>
              <a:rPr lang="tr-TR" sz="3200" dirty="0">
                <a:cs typeface="Arial" charset="0"/>
              </a:rPr>
              <a:t>savaş açmış demek olduğu için </a:t>
            </a:r>
            <a:r>
              <a:rPr lang="tr-TR" sz="1800" b="1" i="1" dirty="0">
                <a:solidFill>
                  <a:schemeClr val="bg1">
                    <a:lumMod val="20000"/>
                    <a:lumOff val="80000"/>
                  </a:schemeClr>
                </a:solidFill>
                <a:cs typeface="Arial" charset="0"/>
              </a:rPr>
              <a:t>(Kur’an, Bakara [2] 279)</a:t>
            </a:r>
            <a:r>
              <a:rPr lang="tr-TR" sz="3200" i="1" dirty="0">
                <a:solidFill>
                  <a:schemeClr val="tx1">
                    <a:lumMod val="75000"/>
                  </a:schemeClr>
                </a:solidFill>
                <a:cs typeface="Arial" charset="0"/>
              </a:rPr>
              <a:t> </a:t>
            </a:r>
            <a:r>
              <a:rPr lang="tr-TR" sz="3200" dirty="0">
                <a:cs typeface="Arial" charset="0"/>
              </a:rPr>
              <a:t>haramdır. </a:t>
            </a:r>
          </a:p>
        </p:txBody>
      </p:sp>
      <p:pic>
        <p:nvPicPr>
          <p:cNvPr id="9" name="Picture 11" descr="Home2">
            <a:hlinkClick r:id="rId2" action="ppaction://hlinksldjump"/>
            <a:extLst>
              <a:ext uri="{FF2B5EF4-FFF2-40B4-BE49-F238E27FC236}">
                <a16:creationId xmlns:a16="http://schemas.microsoft.com/office/drawing/2014/main" xmlns="" id="{2F95F910-A2D1-6D4F-86BB-5DEFFFE7F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1168" y="6489700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06251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0"/>
            <a:ext cx="116058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26359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263900" y="7378700"/>
            <a:ext cx="1841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>
              <a:latin typeface="New York" charset="-94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739516" y="260649"/>
            <a:ext cx="8712968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solidFill>
                  <a:srgbClr val="92D050"/>
                </a:solidFill>
                <a:cs typeface="Arial" charset="0"/>
              </a:rPr>
              <a:t>Taklidi İman: </a:t>
            </a:r>
            <a:r>
              <a:rPr lang="tr-TR" sz="3200" dirty="0">
                <a:cs typeface="Arial" charset="0"/>
              </a:rPr>
              <a:t>Delile ve araştırmaya dayanmaz. İnançta sığ ve yetersiz, ibadetlerde bilinçsizdir. </a:t>
            </a:r>
          </a:p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solidFill>
                  <a:srgbClr val="92D050"/>
                </a:solidFill>
                <a:cs typeface="Arial" charset="0"/>
              </a:rPr>
              <a:t>Tahkiki/bilinçli İman: </a:t>
            </a:r>
            <a:r>
              <a:rPr lang="tr-TR" sz="3200" dirty="0">
                <a:cs typeface="Arial" charset="0"/>
              </a:rPr>
              <a:t>Aklını kullanarak bilinçli olarak inandığı için sağlam bir imana sahiptir. </a:t>
            </a:r>
          </a:p>
        </p:txBody>
      </p:sp>
      <p:pic>
        <p:nvPicPr>
          <p:cNvPr id="9" name="Picture 11" descr="Home2">
            <a:hlinkClick r:id="rId2" action="ppaction://hlinksldjump"/>
            <a:extLst>
              <a:ext uri="{FF2B5EF4-FFF2-40B4-BE49-F238E27FC236}">
                <a16:creationId xmlns:a16="http://schemas.microsoft.com/office/drawing/2014/main" xmlns="" id="{2F95F910-A2D1-6D4F-86BB-5DEFFFE7F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1168" y="6489700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04799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263900" y="7378700"/>
            <a:ext cx="1841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>
              <a:latin typeface="New York" charset="-94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487488" y="260649"/>
            <a:ext cx="9181020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solidFill>
                  <a:srgbClr val="92D050"/>
                </a:solidFill>
                <a:cs typeface="Arial" charset="0"/>
              </a:rPr>
              <a:t>İhlas: </a:t>
            </a:r>
            <a:r>
              <a:rPr lang="tr-TR" sz="3200" dirty="0">
                <a:cs typeface="Arial" charset="0"/>
              </a:rPr>
              <a:t>İbadeti saf, samimi ve çıkarsız yerine getirmek. </a:t>
            </a:r>
            <a:r>
              <a:rPr lang="tr-TR" sz="3200" dirty="0">
                <a:solidFill>
                  <a:srgbClr val="92D050"/>
                </a:solidFill>
                <a:cs typeface="Arial" charset="0"/>
              </a:rPr>
              <a:t>Riya: </a:t>
            </a:r>
            <a:r>
              <a:rPr lang="tr-TR" sz="3200" dirty="0">
                <a:cs typeface="Arial" charset="0"/>
              </a:rPr>
              <a:t>Amelleri gösteriş için yapmak </a:t>
            </a:r>
            <a:r>
              <a:rPr lang="tr-TR" sz="2800" i="1" dirty="0">
                <a:solidFill>
                  <a:schemeClr val="tx1">
                    <a:lumMod val="75000"/>
                  </a:schemeClr>
                </a:solidFill>
                <a:cs typeface="Arial" charset="0"/>
              </a:rPr>
              <a:t>(riyakâr, örneğin çıkar ve itibar için ibadet etmek)</a:t>
            </a:r>
            <a:r>
              <a:rPr lang="tr-TR" sz="3200" dirty="0">
                <a:solidFill>
                  <a:schemeClr val="tx1">
                    <a:lumMod val="75000"/>
                  </a:schemeClr>
                </a:solidFill>
                <a:cs typeface="Arial" charset="0"/>
              </a:rPr>
              <a:t>.</a:t>
            </a:r>
            <a:r>
              <a:rPr lang="tr-TR" sz="3200" dirty="0">
                <a:cs typeface="Arial" charset="0"/>
              </a:rPr>
              <a:t> </a:t>
            </a:r>
            <a:r>
              <a:rPr lang="tr-TR" sz="3200" dirty="0">
                <a:solidFill>
                  <a:srgbClr val="92D050"/>
                </a:solidFill>
                <a:cs typeface="Arial" charset="0"/>
              </a:rPr>
              <a:t>Münafık: </a:t>
            </a:r>
            <a:r>
              <a:rPr lang="tr-TR" sz="3200" dirty="0">
                <a:cs typeface="Arial" charset="0"/>
              </a:rPr>
              <a:t>İnanmadığı halde inanıyor gibi görünen. </a:t>
            </a:r>
          </a:p>
        </p:txBody>
      </p:sp>
      <p:pic>
        <p:nvPicPr>
          <p:cNvPr id="9" name="Picture 11" descr="Home2">
            <a:hlinkClick r:id="rId2" action="ppaction://hlinksldjump"/>
            <a:extLst>
              <a:ext uri="{FF2B5EF4-FFF2-40B4-BE49-F238E27FC236}">
                <a16:creationId xmlns:a16="http://schemas.microsoft.com/office/drawing/2014/main" xmlns="" id="{2F95F910-A2D1-6D4F-86BB-5DEFFFE7F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1168" y="6489700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27794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263900" y="7378700"/>
            <a:ext cx="1841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>
              <a:latin typeface="New York" charset="-94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xmlns="" id="{3EC72E4D-8B3C-1F41-9FA2-592D078E7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9556" y="297025"/>
            <a:ext cx="7992764" cy="647700"/>
          </a:xfrm>
          <a:prstGeom prst="rect">
            <a:avLst/>
          </a:prstGeom>
          <a:solidFill>
            <a:srgbClr val="F82900"/>
          </a:solidFill>
          <a:ln>
            <a:noFill/>
          </a:ln>
          <a:extLst/>
        </p:spPr>
        <p:txBody>
          <a:bodyPr/>
          <a:lstStyle/>
          <a:p>
            <a:pPr algn="ctr" eaLnBrk="1" hangingPunct="1">
              <a:spcBef>
                <a:spcPct val="20000"/>
              </a:spcBef>
              <a:buClr>
                <a:schemeClr val="tx2"/>
              </a:buClr>
              <a:buFont typeface="Times" pitchFamily="18" charset="0"/>
              <a:buNone/>
            </a:pPr>
            <a:r>
              <a:rPr lang="tr-TR" sz="3600" b="1" dirty="0">
                <a:cs typeface="Arial" charset="0"/>
              </a:rPr>
              <a:t>II. Ünite: İslam ve Ekonomik Hayat</a:t>
            </a:r>
          </a:p>
        </p:txBody>
      </p:sp>
      <p:pic>
        <p:nvPicPr>
          <p:cNvPr id="9" name="Picture 11" descr="Home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ED08038-B464-CD4C-9EE8-41503F72A5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1168" y="6489700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15138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263900" y="7378700"/>
            <a:ext cx="1841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>
              <a:latin typeface="New York" charset="-94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882958" y="296863"/>
            <a:ext cx="8425510" cy="6477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Clr>
                <a:schemeClr val="tx2"/>
              </a:buClr>
              <a:buFont typeface="Times" pitchFamily="18" charset="0"/>
              <a:buNone/>
            </a:pPr>
            <a:r>
              <a:rPr lang="tr-TR" sz="3600" b="1" dirty="0">
                <a:cs typeface="Arial" charset="0"/>
              </a:rPr>
              <a:t>İslam Ekonomisinin Ahlaki Temelleri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67408" y="944725"/>
            <a:ext cx="10693188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solidFill>
                  <a:srgbClr val="92D050"/>
                </a:solidFill>
                <a:cs typeface="Arial" charset="0"/>
              </a:rPr>
              <a:t>İslam Ekonomisinin Ahlaki İlkeleri: </a:t>
            </a:r>
          </a:p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cs typeface="Arial" charset="0"/>
              </a:rPr>
              <a:t>Helal kazanç, kanaatkârlık, cömertlik </a:t>
            </a:r>
            <a:r>
              <a:rPr lang="tr-TR" sz="2800" i="1" dirty="0">
                <a:solidFill>
                  <a:schemeClr val="tx1">
                    <a:lumMod val="75000"/>
                  </a:schemeClr>
                </a:solidFill>
                <a:cs typeface="Arial" charset="0"/>
              </a:rPr>
              <a:t>(paylaşmak)</a:t>
            </a:r>
            <a:r>
              <a:rPr lang="tr-TR" sz="3200" dirty="0">
                <a:cs typeface="Arial" charset="0"/>
              </a:rPr>
              <a:t>, tasarruf. </a:t>
            </a:r>
          </a:p>
        </p:txBody>
      </p:sp>
      <p:pic>
        <p:nvPicPr>
          <p:cNvPr id="9" name="Picture 11" descr="Home2">
            <a:hlinkClick r:id="rId2" action="ppaction://hlinksldjump"/>
            <a:extLst>
              <a:ext uri="{FF2B5EF4-FFF2-40B4-BE49-F238E27FC236}">
                <a16:creationId xmlns:a16="http://schemas.microsoft.com/office/drawing/2014/main" xmlns="" id="{2F95F910-A2D1-6D4F-86BB-5DEFFFE7F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1168" y="6489700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33AA548E-B3F3-AC49-8896-0262F4D09D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6686" y="2240868"/>
            <a:ext cx="6925698" cy="461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5098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E5F72E2-018E-2A47-AE6E-F77BC6C8FB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065" y="0"/>
            <a:ext cx="55738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679486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6F40EDB-3EEB-0041-B09B-C8FAA76E99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006" y="0"/>
            <a:ext cx="108039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168774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263900" y="7378700"/>
            <a:ext cx="1841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>
              <a:latin typeface="New York" charset="-94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67408" y="260649"/>
            <a:ext cx="10693188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solidFill>
                  <a:srgbClr val="92D050"/>
                </a:solidFill>
                <a:cs typeface="Arial" charset="0"/>
              </a:rPr>
              <a:t>Kur’an’a Göre Sermaye, Mal: </a:t>
            </a:r>
          </a:p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cs typeface="Arial" charset="0"/>
              </a:rPr>
              <a:t>Kur’an, sermaye, mal ve servet düşmanı bir kitap değildir. Kur’an’da malın, servetin bir ismi de hayırdır. Servet özü itibariyle hayırdır, şer değildir. Onu şerre dönüştüren biziz. Mahvolacak olanlar, malları yığıp duranlardır. </a:t>
            </a:r>
          </a:p>
        </p:txBody>
      </p:sp>
      <p:pic>
        <p:nvPicPr>
          <p:cNvPr id="9" name="Picture 11" descr="Home2">
            <a:hlinkClick r:id="rId2" action="ppaction://hlinksldjump"/>
            <a:extLst>
              <a:ext uri="{FF2B5EF4-FFF2-40B4-BE49-F238E27FC236}">
                <a16:creationId xmlns:a16="http://schemas.microsoft.com/office/drawing/2014/main" xmlns="" id="{2F95F910-A2D1-6D4F-86BB-5DEFFFE7F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1168" y="6489700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AADC75C-3312-6540-A5D1-8CF375ECF2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4589" y="2996952"/>
            <a:ext cx="6055747" cy="3861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114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263900" y="7378700"/>
            <a:ext cx="1841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>
              <a:latin typeface="New York" charset="-94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271464" y="260649"/>
            <a:ext cx="9685076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solidFill>
                  <a:srgbClr val="92D050"/>
                </a:solidFill>
                <a:cs typeface="Arial" charset="0"/>
              </a:rPr>
              <a:t>Helal Kazanç: </a:t>
            </a:r>
          </a:p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cs typeface="Arial" charset="0"/>
              </a:rPr>
              <a:t>İslam’ın çizdiği haram-helal çerçevesi içerisinde elde edilen gelir. </a:t>
            </a:r>
          </a:p>
        </p:txBody>
      </p:sp>
      <p:pic>
        <p:nvPicPr>
          <p:cNvPr id="9" name="Picture 11" descr="Home2">
            <a:hlinkClick r:id="rId2" action="ppaction://hlinksldjump"/>
            <a:extLst>
              <a:ext uri="{FF2B5EF4-FFF2-40B4-BE49-F238E27FC236}">
                <a16:creationId xmlns:a16="http://schemas.microsoft.com/office/drawing/2014/main" xmlns="" id="{2F95F910-A2D1-6D4F-86BB-5DEFFFE7F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1168" y="6489700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4A3FD8B-7A32-A048-A71B-020FBF2BD1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00" y="2060849"/>
            <a:ext cx="83820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2751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1258B6D-3763-1441-986D-5D9A51D8C4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2947052"/>
            <a:ext cx="9264352" cy="3860147"/>
          </a:xfrm>
          <a:prstGeom prst="rect">
            <a:avLst/>
          </a:prstGeom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263900" y="7378700"/>
            <a:ext cx="1841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>
              <a:latin typeface="New York" charset="-94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67408" y="260648"/>
            <a:ext cx="10693188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solidFill>
                  <a:srgbClr val="92D050"/>
                </a:solidFill>
                <a:cs typeface="Arial" charset="0"/>
              </a:rPr>
              <a:t>Zekât-Sadaka-İnfak: </a:t>
            </a:r>
          </a:p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solidFill>
                  <a:srgbClr val="00B0F0"/>
                </a:solidFill>
                <a:cs typeface="Arial" charset="0"/>
              </a:rPr>
              <a:t>Zekât</a:t>
            </a:r>
            <a:r>
              <a:rPr lang="tr-TR" sz="3200" dirty="0">
                <a:cs typeface="Arial" charset="0"/>
              </a:rPr>
              <a:t> ihtiyaç fazlasının verildiği, verdikçe de artan, malları temizleyen maddi bir ibadet. </a:t>
            </a:r>
            <a:r>
              <a:rPr lang="tr-TR" sz="3200" dirty="0">
                <a:solidFill>
                  <a:srgbClr val="00B0F0"/>
                </a:solidFill>
                <a:cs typeface="Arial" charset="0"/>
              </a:rPr>
              <a:t>Sadaka</a:t>
            </a:r>
            <a:r>
              <a:rPr lang="tr-TR" sz="3200" dirty="0">
                <a:cs typeface="Arial" charset="0"/>
              </a:rPr>
              <a:t>, Allah’a sadakatin göstergesi. </a:t>
            </a:r>
            <a:r>
              <a:rPr lang="tr-TR" sz="3200" dirty="0">
                <a:solidFill>
                  <a:srgbClr val="00B0F0"/>
                </a:solidFill>
                <a:cs typeface="Arial" charset="0"/>
              </a:rPr>
              <a:t>İnfak</a:t>
            </a:r>
            <a:r>
              <a:rPr lang="tr-TR" sz="3200" dirty="0">
                <a:cs typeface="Arial" charset="0"/>
              </a:rPr>
              <a:t>, ihtiyacı olan birisinin yüreğine Allah için, kimse görmeden gizli bir yol bulmak, harcamada bulunmak. </a:t>
            </a:r>
          </a:p>
        </p:txBody>
      </p:sp>
      <p:pic>
        <p:nvPicPr>
          <p:cNvPr id="9" name="Picture 11" descr="Home2">
            <a:hlinkClick r:id="rId3" action="ppaction://hlinksldjump"/>
            <a:extLst>
              <a:ext uri="{FF2B5EF4-FFF2-40B4-BE49-F238E27FC236}">
                <a16:creationId xmlns:a16="http://schemas.microsoft.com/office/drawing/2014/main" xmlns="" id="{2F95F910-A2D1-6D4F-86BB-5DEFFFE7F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1168" y="6489700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02465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263900" y="7378700"/>
            <a:ext cx="1841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>
              <a:latin typeface="New York" charset="-94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67408" y="260648"/>
            <a:ext cx="10693188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 err="1">
                <a:solidFill>
                  <a:srgbClr val="92D050"/>
                </a:solidFill>
                <a:cs typeface="Arial" charset="0"/>
              </a:rPr>
              <a:t>Karz</a:t>
            </a:r>
            <a:r>
              <a:rPr lang="tr-TR" sz="3200" dirty="0">
                <a:solidFill>
                  <a:srgbClr val="92D050"/>
                </a:solidFill>
                <a:cs typeface="Arial" charset="0"/>
              </a:rPr>
              <a:t>-ı </a:t>
            </a:r>
            <a:r>
              <a:rPr lang="tr-TR" sz="3200" dirty="0" err="1">
                <a:solidFill>
                  <a:srgbClr val="92D050"/>
                </a:solidFill>
                <a:cs typeface="Arial" charset="0"/>
              </a:rPr>
              <a:t>Hasen</a:t>
            </a:r>
            <a:r>
              <a:rPr lang="tr-TR" sz="3200" dirty="0">
                <a:solidFill>
                  <a:srgbClr val="92D050"/>
                </a:solidFill>
                <a:cs typeface="Arial" charset="0"/>
              </a:rPr>
              <a:t> </a:t>
            </a:r>
            <a:r>
              <a:rPr lang="tr-TR" sz="3200" i="1" dirty="0">
                <a:solidFill>
                  <a:srgbClr val="92D050"/>
                </a:solidFill>
                <a:cs typeface="Arial" charset="0"/>
              </a:rPr>
              <a:t>(Güzel bir borç)</a:t>
            </a:r>
            <a:r>
              <a:rPr lang="tr-TR" sz="3200" dirty="0">
                <a:solidFill>
                  <a:srgbClr val="92D050"/>
                </a:solidFill>
                <a:cs typeface="Arial" charset="0"/>
              </a:rPr>
              <a:t>: </a:t>
            </a:r>
          </a:p>
          <a:p>
            <a:pPr marL="1588" indent="19050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dirty="0">
                <a:cs typeface="Arial" charset="0"/>
              </a:rPr>
              <a:t>Kazanç veya çıkar gözetmeksizin verilen borç, karşılıksız verilen para.</a:t>
            </a:r>
          </a:p>
        </p:txBody>
      </p:sp>
      <p:pic>
        <p:nvPicPr>
          <p:cNvPr id="9" name="Picture 11" descr="Home2">
            <a:hlinkClick r:id="rId2" action="ppaction://hlinksldjump"/>
            <a:extLst>
              <a:ext uri="{FF2B5EF4-FFF2-40B4-BE49-F238E27FC236}">
                <a16:creationId xmlns:a16="http://schemas.microsoft.com/office/drawing/2014/main" xmlns="" id="{2F95F910-A2D1-6D4F-86BB-5DEFFFE7F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1168" y="6489700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20EF0F4-8708-8548-9E32-4A1CE5E357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7250" y="2821410"/>
            <a:ext cx="7937500" cy="397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8569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73f988fe6df8ae7d8013c6fd66a1c042d9bb9d"/>
  <p:tag name="ISPRING_RESOURCE_PATHS_HASH_2" val="7743abd6bee53f22594a5260d44c74bf48e8a0"/>
</p:tagLst>
</file>

<file path=ppt/theme/theme1.xml><?xml version="1.0" encoding="utf-8"?>
<a:theme xmlns:a="http://schemas.openxmlformats.org/drawingml/2006/main" name="Seçmeli Temel Dini Bilgiler 1">
  <a:themeElements>
    <a:clrScheme name="Shimmer 5">
      <a:dk1>
        <a:srgbClr val="808080"/>
      </a:dk1>
      <a:lt1>
        <a:srgbClr val="FFFFFF"/>
      </a:lt1>
      <a:dk2>
        <a:srgbClr val="370C5A"/>
      </a:dk2>
      <a:lt2>
        <a:srgbClr val="BAD41A"/>
      </a:lt2>
      <a:accent1>
        <a:srgbClr val="6C18B0"/>
      </a:accent1>
      <a:accent2>
        <a:srgbClr val="BAD41A"/>
      </a:accent2>
      <a:accent3>
        <a:srgbClr val="AEAAB5"/>
      </a:accent3>
      <a:accent4>
        <a:srgbClr val="DADADA"/>
      </a:accent4>
      <a:accent5>
        <a:srgbClr val="BAABD4"/>
      </a:accent5>
      <a:accent6>
        <a:srgbClr val="A8C016"/>
      </a:accent6>
      <a:hlink>
        <a:srgbClr val="F63F1B"/>
      </a:hlink>
      <a:folHlink>
        <a:srgbClr val="FFBF56"/>
      </a:folHlink>
    </a:clrScheme>
    <a:fontScheme name="Shimmer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himmer 1">
        <a:dk1>
          <a:srgbClr val="808080"/>
        </a:dk1>
        <a:lt1>
          <a:srgbClr val="FFFFFF"/>
        </a:lt1>
        <a:dk2>
          <a:srgbClr val="0A0E5B"/>
        </a:dk2>
        <a:lt2>
          <a:srgbClr val="4460EE"/>
        </a:lt2>
        <a:accent1>
          <a:srgbClr val="1822CD"/>
        </a:accent1>
        <a:accent2>
          <a:srgbClr val="5DBACA"/>
        </a:accent2>
        <a:accent3>
          <a:srgbClr val="AAAAB5"/>
        </a:accent3>
        <a:accent4>
          <a:srgbClr val="DADADA"/>
        </a:accent4>
        <a:accent5>
          <a:srgbClr val="ABABE3"/>
        </a:accent5>
        <a:accent6>
          <a:srgbClr val="53A8B7"/>
        </a:accent6>
        <a:hlink>
          <a:srgbClr val="F63F1B"/>
        </a:hlink>
        <a:folHlink>
          <a:srgbClr val="FFBF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808080"/>
        </a:dk1>
        <a:lt1>
          <a:srgbClr val="FFFFFF"/>
        </a:lt1>
        <a:dk2>
          <a:srgbClr val="810A08"/>
        </a:dk2>
        <a:lt2>
          <a:srgbClr val="F9AAAC"/>
        </a:lt2>
        <a:accent1>
          <a:srgbClr val="EF1F1D"/>
        </a:accent1>
        <a:accent2>
          <a:srgbClr val="F87B57"/>
        </a:accent2>
        <a:accent3>
          <a:srgbClr val="C1AAAA"/>
        </a:accent3>
        <a:accent4>
          <a:srgbClr val="DADADA"/>
        </a:accent4>
        <a:accent5>
          <a:srgbClr val="F6ABAB"/>
        </a:accent5>
        <a:accent6>
          <a:srgbClr val="E16F4E"/>
        </a:accent6>
        <a:hlink>
          <a:srgbClr val="F63F1B"/>
        </a:hlink>
        <a:folHlink>
          <a:srgbClr val="FFBF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808080"/>
        </a:dk1>
        <a:lt1>
          <a:srgbClr val="FFFFFF"/>
        </a:lt1>
        <a:dk2>
          <a:srgbClr val="133A0D"/>
        </a:dk2>
        <a:lt2>
          <a:srgbClr val="BAD41A"/>
        </a:lt2>
        <a:accent1>
          <a:srgbClr val="5DA31E"/>
        </a:accent1>
        <a:accent2>
          <a:srgbClr val="BAD41A"/>
        </a:accent2>
        <a:accent3>
          <a:srgbClr val="AAAEAA"/>
        </a:accent3>
        <a:accent4>
          <a:srgbClr val="DADADA"/>
        </a:accent4>
        <a:accent5>
          <a:srgbClr val="B6CEAB"/>
        </a:accent5>
        <a:accent6>
          <a:srgbClr val="A8C016"/>
        </a:accent6>
        <a:hlink>
          <a:srgbClr val="F63F1B"/>
        </a:hlink>
        <a:folHlink>
          <a:srgbClr val="FFBF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808080"/>
        </a:dk1>
        <a:lt1>
          <a:srgbClr val="FFFFFF"/>
        </a:lt1>
        <a:dk2>
          <a:srgbClr val="555555"/>
        </a:dk2>
        <a:lt2>
          <a:srgbClr val="CCCCCC"/>
        </a:lt2>
        <a:accent1>
          <a:srgbClr val="AAAAAA"/>
        </a:accent1>
        <a:accent2>
          <a:srgbClr val="EEEEEE"/>
        </a:accent2>
        <a:accent3>
          <a:srgbClr val="B4B4B4"/>
        </a:accent3>
        <a:accent4>
          <a:srgbClr val="DADADA"/>
        </a:accent4>
        <a:accent5>
          <a:srgbClr val="D2D2D2"/>
        </a:accent5>
        <a:accent6>
          <a:srgbClr val="D8D8D8"/>
        </a:accent6>
        <a:hlink>
          <a:srgbClr val="CCCCCC"/>
        </a:hlink>
        <a:folHlink>
          <a:srgbClr val="CC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808080"/>
        </a:dk1>
        <a:lt1>
          <a:srgbClr val="FFFFFF"/>
        </a:lt1>
        <a:dk2>
          <a:srgbClr val="370C5A"/>
        </a:dk2>
        <a:lt2>
          <a:srgbClr val="BAD41A"/>
        </a:lt2>
        <a:accent1>
          <a:srgbClr val="6C18B0"/>
        </a:accent1>
        <a:accent2>
          <a:srgbClr val="BAD41A"/>
        </a:accent2>
        <a:accent3>
          <a:srgbClr val="AEAAB5"/>
        </a:accent3>
        <a:accent4>
          <a:srgbClr val="DADADA"/>
        </a:accent4>
        <a:accent5>
          <a:srgbClr val="BAABD4"/>
        </a:accent5>
        <a:accent6>
          <a:srgbClr val="A8C016"/>
        </a:accent6>
        <a:hlink>
          <a:srgbClr val="F63F1B"/>
        </a:hlink>
        <a:folHlink>
          <a:srgbClr val="FFBF5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Seçmeli Temel Dini Bilgiler 1</Template>
  <TotalTime>1</TotalTime>
  <Words>404</Words>
  <Application>Microsoft Office PowerPoint</Application>
  <PresentationFormat>Özel</PresentationFormat>
  <Paragraphs>30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Seçmeli Temel Dini Bilgiler 1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aliyilmaz_009</dc:creator>
  <dc:description>tulipandrose.net</dc:description>
  <cp:lastModifiedBy>aliyilmaz_009</cp:lastModifiedBy>
  <cp:revision>1</cp:revision>
  <dcterms:created xsi:type="dcterms:W3CDTF">2020-04-23T22:19:07Z</dcterms:created>
  <dcterms:modified xsi:type="dcterms:W3CDTF">2020-04-23T22:20:19Z</dcterms:modified>
</cp:coreProperties>
</file>