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91" r:id="rId3"/>
    <p:sldId id="267" r:id="rId4"/>
    <p:sldId id="292" r:id="rId5"/>
    <p:sldId id="293" r:id="rId6"/>
    <p:sldId id="295" r:id="rId7"/>
    <p:sldId id="289" r:id="rId8"/>
    <p:sldId id="294" r:id="rId9"/>
    <p:sldId id="306" r:id="rId10"/>
    <p:sldId id="262" r:id="rId11"/>
    <p:sldId id="307" r:id="rId12"/>
    <p:sldId id="308" r:id="rId13"/>
    <p:sldId id="305" r:id="rId14"/>
    <p:sldId id="310" r:id="rId15"/>
    <p:sldId id="311" r:id="rId16"/>
    <p:sldId id="313" r:id="rId17"/>
    <p:sldId id="314" r:id="rId18"/>
    <p:sldId id="315" r:id="rId19"/>
    <p:sldId id="316" r:id="rId20"/>
    <p:sldId id="312" r:id="rId21"/>
    <p:sldId id="318" r:id="rId22"/>
    <p:sldId id="319" r:id="rId23"/>
    <p:sldId id="320" r:id="rId24"/>
    <p:sldId id="321" r:id="rId25"/>
    <p:sldId id="322" r:id="rId26"/>
    <p:sldId id="325" r:id="rId27"/>
    <p:sldId id="324" r:id="rId28"/>
    <p:sldId id="323" r:id="rId29"/>
    <p:sldId id="326" r:id="rId30"/>
    <p:sldId id="259" r:id="rId3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1" d="100"/>
          <a:sy n="61" d="100"/>
        </p:scale>
        <p:origin x="-9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16.06.2015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16.06.2015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16.06.2015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16.06.2015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9A688FC9-F8CF-4D99-BB44-DBC6DFCC3E86}" type="datetimeFigureOut">
              <a:rPr lang="tr-TR" smtClean="0"/>
              <a:pPr/>
              <a:t>16.06.2015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9A688FC9-F8CF-4D99-BB44-DBC6DFCC3E86}" type="datetimeFigureOut">
              <a:rPr lang="tr-TR" smtClean="0"/>
              <a:pPr/>
              <a:t>16.06.2015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A688FC9-F8CF-4D99-BB44-DBC6DFCC3E86}" type="datetimeFigureOut">
              <a:rPr lang="tr-TR" smtClean="0"/>
              <a:pPr/>
              <a:t>16.06.2015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9A688FC9-F8CF-4D99-BB44-DBC6DFCC3E86}" type="datetimeFigureOut">
              <a:rPr lang="tr-TR" smtClean="0"/>
              <a:pPr/>
              <a:t>16.06.2015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A688FC9-F8CF-4D99-BB44-DBC6DFCC3E86}" type="datetimeFigureOut">
              <a:rPr lang="tr-TR" smtClean="0"/>
              <a:pPr/>
              <a:t>16.06.2015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A688FC9-F8CF-4D99-BB44-DBC6DFCC3E86}" type="datetimeFigureOut">
              <a:rPr lang="tr-TR" smtClean="0"/>
              <a:pPr/>
              <a:t>16.06.2015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A688FC9-F8CF-4D99-BB44-DBC6DFCC3E86}" type="datetimeFigureOut">
              <a:rPr lang="tr-TR" smtClean="0"/>
              <a:pPr/>
              <a:t>16.06.2015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88FC9-F8CF-4D99-BB44-DBC6DFCC3E86}" type="datetimeFigureOut">
              <a:rPr lang="tr-TR" smtClean="0"/>
              <a:pPr/>
              <a:t>16.06.2015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EE1DF6-6510-4A0E-A716-8DF44C2380FC}"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4 Beşgen"/>
          <p:cNvSpPr/>
          <p:nvPr/>
        </p:nvSpPr>
        <p:spPr>
          <a:xfrm rot="10800000">
            <a:off x="2857488" y="2428868"/>
            <a:ext cx="5786478" cy="2571768"/>
          </a:xfrm>
          <a:prstGeom prst="homePlat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tr-TR"/>
          </a:p>
        </p:txBody>
      </p:sp>
      <p:sp>
        <p:nvSpPr>
          <p:cNvPr id="2" name="1 Başlık"/>
          <p:cNvSpPr>
            <a:spLocks noGrp="1"/>
          </p:cNvSpPr>
          <p:nvPr>
            <p:ph type="ctrTitle"/>
          </p:nvPr>
        </p:nvSpPr>
        <p:spPr>
          <a:xfrm>
            <a:off x="2214546" y="357167"/>
            <a:ext cx="6143668" cy="1000132"/>
          </a:xfrm>
        </p:spPr>
        <p:style>
          <a:lnRef idx="1">
            <a:schemeClr val="accent1"/>
          </a:lnRef>
          <a:fillRef idx="2">
            <a:schemeClr val="accent1"/>
          </a:fillRef>
          <a:effectRef idx="1">
            <a:schemeClr val="accent1"/>
          </a:effectRef>
          <a:fontRef idx="minor">
            <a:schemeClr val="dk1"/>
          </a:fontRef>
        </p:style>
        <p:txBody>
          <a:bodyPr/>
          <a:lstStyle/>
          <a:p>
            <a:r>
              <a:rPr lang="tr-TR" b="1" dirty="0" smtClean="0">
                <a:solidFill>
                  <a:srgbClr val="FF0000"/>
                </a:solidFill>
              </a:rPr>
              <a:t>DİN VE DİN ANLAYIŞI</a:t>
            </a:r>
            <a:endParaRPr lang="tr-TR" dirty="0">
              <a:solidFill>
                <a:srgbClr val="FF0000"/>
              </a:solidFill>
            </a:endParaRPr>
          </a:p>
        </p:txBody>
      </p:sp>
      <p:sp>
        <p:nvSpPr>
          <p:cNvPr id="4" name="3 Patlama 2"/>
          <p:cNvSpPr/>
          <p:nvPr/>
        </p:nvSpPr>
        <p:spPr>
          <a:xfrm rot="671868">
            <a:off x="936029" y="1684696"/>
            <a:ext cx="2939335" cy="3306941"/>
          </a:xfrm>
          <a:prstGeom prst="irregularSeal2">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6" name="5 Dikdörtgen"/>
          <p:cNvSpPr/>
          <p:nvPr/>
        </p:nvSpPr>
        <p:spPr>
          <a:xfrm>
            <a:off x="1714480" y="3000372"/>
            <a:ext cx="1214446" cy="646331"/>
          </a:xfrm>
          <a:prstGeom prst="rect">
            <a:avLst/>
          </a:prstGeom>
        </p:spPr>
        <p:txBody>
          <a:bodyPr wrap="square">
            <a:spAutoFit/>
          </a:bodyPr>
          <a:lstStyle/>
          <a:p>
            <a:r>
              <a:rPr lang="tr-TR" sz="3600" b="1" dirty="0" smtClean="0">
                <a:solidFill>
                  <a:srgbClr val="FF0000"/>
                </a:solidFill>
              </a:rPr>
              <a:t>DİN</a:t>
            </a:r>
            <a:endParaRPr lang="tr-TR" sz="3600" dirty="0">
              <a:solidFill>
                <a:srgbClr val="FF0000"/>
              </a:solidFill>
            </a:endParaRPr>
          </a:p>
        </p:txBody>
      </p:sp>
      <p:sp>
        <p:nvSpPr>
          <p:cNvPr id="3" name="2 Alt Başlık"/>
          <p:cNvSpPr>
            <a:spLocks noGrp="1"/>
          </p:cNvSpPr>
          <p:nvPr>
            <p:ph type="subTitle" idx="1"/>
          </p:nvPr>
        </p:nvSpPr>
        <p:spPr>
          <a:xfrm>
            <a:off x="4143372" y="2500306"/>
            <a:ext cx="4429156" cy="2181228"/>
          </a:xfrm>
        </p:spPr>
        <p:txBody>
          <a:bodyPr>
            <a:normAutofit/>
          </a:bodyPr>
          <a:lstStyle/>
          <a:p>
            <a:pPr algn="l"/>
            <a:r>
              <a:rPr lang="tr-TR" dirty="0" smtClean="0">
                <a:solidFill>
                  <a:schemeClr val="tx1"/>
                </a:solidFill>
              </a:rPr>
              <a:t>Allah tarafından vahiy yoluyla ve Peygamberler aracılığıyla gönderilen ilahi kurallar bütünü.</a:t>
            </a:r>
            <a:endParaRPr lang="tr-TR" dirty="0">
              <a:solidFill>
                <a:schemeClr val="tx1"/>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1000"/>
                                        <p:tgtEl>
                                          <p:spTgt spid="4"/>
                                        </p:tgtEl>
                                      </p:cBhvr>
                                    </p:animEffect>
                                  </p:childTnLst>
                                </p:cTn>
                              </p:par>
                            </p:childTnLst>
                          </p:cTn>
                        </p:par>
                        <p:par>
                          <p:cTn id="12" fill="hold">
                            <p:stCondLst>
                              <p:cond delay="2000"/>
                            </p:stCondLst>
                            <p:childTnLst>
                              <p:par>
                                <p:cTn id="13" presetID="5"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1000"/>
                                        <p:tgtEl>
                                          <p:spTgt spid="6"/>
                                        </p:tgtEl>
                                      </p:cBhvr>
                                    </p:animEffect>
                                  </p:childTnLst>
                                </p:cTn>
                              </p:par>
                            </p:childTnLst>
                          </p:cTn>
                        </p:par>
                        <p:par>
                          <p:cTn id="16" fill="hold">
                            <p:stCondLst>
                              <p:cond delay="3000"/>
                            </p:stCondLst>
                            <p:childTnLst>
                              <p:par>
                                <p:cTn id="17" presetID="5"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1000"/>
                                        <p:tgtEl>
                                          <p:spTgt spid="5"/>
                                        </p:tgtEl>
                                      </p:cBhvr>
                                    </p:animEffect>
                                  </p:childTnLst>
                                </p:cTn>
                              </p:par>
                            </p:childTnLst>
                          </p:cTn>
                        </p:par>
                        <p:par>
                          <p:cTn id="20" fill="hold">
                            <p:stCondLst>
                              <p:cond delay="4000"/>
                            </p:stCondLst>
                            <p:childTnLst>
                              <p:par>
                                <p:cTn id="21" presetID="5" presetClass="entr" presetSubtype="10" fill="hold" grpId="0"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checkerboard(across)">
                                      <p:cBhvr>
                                        <p:cTn id="23"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P spid="4" grpId="0" animBg="1"/>
      <p:bldP spid="6"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785786" y="2000240"/>
            <a:ext cx="8072494" cy="4500594"/>
          </a:xfrm>
        </p:spPr>
        <p:style>
          <a:lnRef idx="1">
            <a:schemeClr val="accent3"/>
          </a:lnRef>
          <a:fillRef idx="2">
            <a:schemeClr val="accent3"/>
          </a:fillRef>
          <a:effectRef idx="1">
            <a:schemeClr val="accent3"/>
          </a:effectRef>
          <a:fontRef idx="minor">
            <a:schemeClr val="dk1"/>
          </a:fontRef>
        </p:style>
        <p:txBody>
          <a:bodyPr>
            <a:noAutofit/>
          </a:bodyPr>
          <a:lstStyle/>
          <a:p>
            <a:pPr algn="l"/>
            <a:r>
              <a:rPr lang="tr-TR" sz="3600" dirty="0" smtClean="0">
                <a:solidFill>
                  <a:schemeClr val="tx1"/>
                </a:solidFill>
              </a:rPr>
              <a:t>Din, insanların yanlış düşünce, inanç ve davranışlardan uzaklaşmasını ister. Onlara iyi ve güzel davranışlarda bulunmalarını öğütler. Bu doğrultuda insanların iyi geçinmelerini, birbirlerini sevmelerini, saymalarını barış ortamında mutlu ve huzurlu yasamalarını amaçlar. </a:t>
            </a:r>
            <a:endParaRPr lang="tr-TR" sz="3600" b="1" dirty="0" smtClean="0">
              <a:solidFill>
                <a:schemeClr val="tx1"/>
              </a:solidFill>
            </a:endParaRPr>
          </a:p>
          <a:p>
            <a:pPr algn="l"/>
            <a:endParaRPr lang="tr-TR" sz="3600" dirty="0">
              <a:solidFill>
                <a:schemeClr val="tx1"/>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1000" fill="hold"/>
                                        <p:tgtEl>
                                          <p:spTgt spid="4">
                                            <p:bg/>
                                          </p:spTgt>
                                        </p:tgtEl>
                                        <p:attrNameLst>
                                          <p:attrName>ppt_x</p:attrName>
                                        </p:attrNameLst>
                                      </p:cBhvr>
                                      <p:tavLst>
                                        <p:tav tm="0">
                                          <p:val>
                                            <p:strVal val="#ppt_x"/>
                                          </p:val>
                                        </p:tav>
                                        <p:tav tm="100000">
                                          <p:val>
                                            <p:strVal val="#ppt_x"/>
                                          </p:val>
                                        </p:tav>
                                      </p:tavLst>
                                    </p:anim>
                                    <p:anim calcmode="lin" valueType="num">
                                      <p:cBhvr additive="base">
                                        <p:cTn id="8" dur="1000" fill="hold"/>
                                        <p:tgtEl>
                                          <p:spTgt spid="4">
                                            <p:bg/>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2000232" y="357166"/>
            <a:ext cx="6400800" cy="857256"/>
          </a:xfrm>
        </p:spPr>
        <p:style>
          <a:lnRef idx="0">
            <a:schemeClr val="accent2"/>
          </a:lnRef>
          <a:fillRef idx="3">
            <a:schemeClr val="accent2"/>
          </a:fillRef>
          <a:effectRef idx="3">
            <a:schemeClr val="accent2"/>
          </a:effectRef>
          <a:fontRef idx="minor">
            <a:schemeClr val="lt1"/>
          </a:fontRef>
        </p:style>
        <p:txBody>
          <a:bodyPr/>
          <a:lstStyle/>
          <a:p>
            <a:r>
              <a:rPr lang="tr-TR" b="1" dirty="0" smtClean="0">
                <a:solidFill>
                  <a:schemeClr val="bg1"/>
                </a:solidFill>
              </a:rPr>
              <a:t>Din ve Din Anlayışı arasındaki farklar</a:t>
            </a:r>
          </a:p>
          <a:p>
            <a:endParaRPr lang="tr-TR" dirty="0">
              <a:solidFill>
                <a:schemeClr val="bg1"/>
              </a:solidFill>
            </a:endParaRPr>
          </a:p>
        </p:txBody>
      </p:sp>
      <p:sp>
        <p:nvSpPr>
          <p:cNvPr id="57345" name="Rectangle 1"/>
          <p:cNvSpPr>
            <a:spLocks noChangeArrowheads="1"/>
          </p:cNvSpPr>
          <p:nvPr/>
        </p:nvSpPr>
        <p:spPr bwMode="auto">
          <a:xfrm>
            <a:off x="785786" y="5286388"/>
            <a:ext cx="7929618" cy="1077218"/>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3. Din, bütün insanlara hitap ettiğinden evrensel; din anlayışı ise bireyseldir.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4 Dikdörtgen"/>
          <p:cNvSpPr/>
          <p:nvPr/>
        </p:nvSpPr>
        <p:spPr>
          <a:xfrm>
            <a:off x="785786" y="2143116"/>
            <a:ext cx="7858180" cy="1077218"/>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tr-TR" sz="3200" dirty="0" smtClean="0">
                <a:solidFill>
                  <a:srgbClr val="000000"/>
                </a:solidFill>
                <a:latin typeface="Arial" pitchFamily="34" charset="0"/>
                <a:ea typeface="Calibri" pitchFamily="34" charset="0"/>
                <a:cs typeface="Arial" pitchFamily="34" charset="0"/>
              </a:rPr>
              <a:t>1. Din ile dinin anlaşılması birbirinden farklıdır.</a:t>
            </a:r>
            <a:endParaRPr lang="tr-TR" dirty="0"/>
          </a:p>
        </p:txBody>
      </p:sp>
      <p:sp>
        <p:nvSpPr>
          <p:cNvPr id="6" name="5 Dikdörtgen"/>
          <p:cNvSpPr/>
          <p:nvPr/>
        </p:nvSpPr>
        <p:spPr>
          <a:xfrm>
            <a:off x="784253" y="3430976"/>
            <a:ext cx="7931151" cy="156966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tr-TR" sz="3200" dirty="0" smtClean="0">
                <a:solidFill>
                  <a:srgbClr val="000000"/>
                </a:solidFill>
                <a:latin typeface="Arial" pitchFamily="34" charset="0"/>
                <a:ea typeface="Calibri" pitchFamily="34" charset="0"/>
                <a:cs typeface="Arial" pitchFamily="34" charset="0"/>
              </a:rPr>
              <a:t>2. Din, vahye; dinin anlaşılması ise insanların düşünce ve yorumlarına(akla) dayanır. </a:t>
            </a:r>
            <a:endParaRPr lang="tr-TR"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checkerboard(across)">
                                      <p:cBhvr>
                                        <p:cTn id="7" dur="1000"/>
                                        <p:tgtEl>
                                          <p:spTgt spid="4">
                                            <p:bg/>
                                          </p:spTgt>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checkerboard(across)">
                                      <p:cBhvr>
                                        <p:cTn id="11" dur="1000"/>
                                        <p:tgtEl>
                                          <p:spTgt spid="4">
                                            <p:txEl>
                                              <p:pRg st="0" end="0"/>
                                            </p:txEl>
                                          </p:spTgt>
                                        </p:tgtEl>
                                      </p:cBhvr>
                                    </p:animEffect>
                                  </p:childTnLst>
                                </p:cTn>
                              </p:par>
                            </p:childTnLst>
                          </p:cTn>
                        </p:par>
                        <p:par>
                          <p:cTn id="12" fill="hold">
                            <p:stCondLst>
                              <p:cond delay="2000"/>
                            </p:stCondLst>
                            <p:childTnLst>
                              <p:par>
                                <p:cTn id="13" presetID="5"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1000"/>
                                        <p:tgtEl>
                                          <p:spTgt spid="5"/>
                                        </p:tgtEl>
                                      </p:cBhvr>
                                    </p:animEffect>
                                  </p:childTnLst>
                                </p:cTn>
                              </p:par>
                            </p:childTnLst>
                          </p:cTn>
                        </p:par>
                        <p:par>
                          <p:cTn id="16" fill="hold">
                            <p:stCondLst>
                              <p:cond delay="3000"/>
                            </p:stCondLst>
                            <p:childTnLst>
                              <p:par>
                                <p:cTn id="17" presetID="5"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1000"/>
                                        <p:tgtEl>
                                          <p:spTgt spid="6"/>
                                        </p:tgtEl>
                                      </p:cBhvr>
                                    </p:animEffect>
                                  </p:childTnLst>
                                </p:cTn>
                              </p:par>
                            </p:childTnLst>
                          </p:cTn>
                        </p:par>
                        <p:par>
                          <p:cTn id="20" fill="hold">
                            <p:stCondLst>
                              <p:cond delay="4000"/>
                            </p:stCondLst>
                            <p:childTnLst>
                              <p:par>
                                <p:cTn id="21" presetID="5" presetClass="entr" presetSubtype="10" fill="hold" grpId="0" nodeType="afterEffect">
                                  <p:stCondLst>
                                    <p:cond delay="0"/>
                                  </p:stCondLst>
                                  <p:childTnLst>
                                    <p:set>
                                      <p:cBhvr>
                                        <p:cTn id="22" dur="1" fill="hold">
                                          <p:stCondLst>
                                            <p:cond delay="0"/>
                                          </p:stCondLst>
                                        </p:cTn>
                                        <p:tgtEl>
                                          <p:spTgt spid="57345"/>
                                        </p:tgtEl>
                                        <p:attrNameLst>
                                          <p:attrName>style.visibility</p:attrName>
                                        </p:attrNameLst>
                                      </p:cBhvr>
                                      <p:to>
                                        <p:strVal val="visible"/>
                                      </p:to>
                                    </p:set>
                                    <p:animEffect transition="in" filter="checkerboard(across)">
                                      <p:cBhvr>
                                        <p:cTn id="23" dur="1000"/>
                                        <p:tgtEl>
                                          <p:spTgt spid="57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7345"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2000232" y="357166"/>
            <a:ext cx="6400800" cy="857256"/>
          </a:xfrm>
        </p:spPr>
        <p:style>
          <a:lnRef idx="0">
            <a:schemeClr val="accent2"/>
          </a:lnRef>
          <a:fillRef idx="3">
            <a:schemeClr val="accent2"/>
          </a:fillRef>
          <a:effectRef idx="3">
            <a:schemeClr val="accent2"/>
          </a:effectRef>
          <a:fontRef idx="minor">
            <a:schemeClr val="lt1"/>
          </a:fontRef>
        </p:style>
        <p:txBody>
          <a:bodyPr/>
          <a:lstStyle/>
          <a:p>
            <a:r>
              <a:rPr lang="tr-TR" b="1" dirty="0" smtClean="0">
                <a:solidFill>
                  <a:schemeClr val="bg1"/>
                </a:solidFill>
              </a:rPr>
              <a:t>Din ve Din Anlayışı arasındaki farklar</a:t>
            </a:r>
          </a:p>
          <a:p>
            <a:endParaRPr lang="tr-TR" dirty="0">
              <a:solidFill>
                <a:schemeClr val="bg1"/>
              </a:solidFill>
            </a:endParaRPr>
          </a:p>
        </p:txBody>
      </p:sp>
      <p:sp>
        <p:nvSpPr>
          <p:cNvPr id="57345" name="Rectangle 1"/>
          <p:cNvSpPr>
            <a:spLocks noChangeArrowheads="1"/>
          </p:cNvSpPr>
          <p:nvPr/>
        </p:nvSpPr>
        <p:spPr bwMode="auto">
          <a:xfrm>
            <a:off x="785786" y="4214818"/>
            <a:ext cx="7929618" cy="1077218"/>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tr-TR" sz="3200" dirty="0" smtClean="0"/>
              <a:t>6. Din değişmez iken Din anlayışı kişilere ve zamana göre değişebilir.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4 Dikdörtgen"/>
          <p:cNvSpPr/>
          <p:nvPr/>
        </p:nvSpPr>
        <p:spPr>
          <a:xfrm>
            <a:off x="785786" y="1785926"/>
            <a:ext cx="8001056" cy="58477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tr-TR" sz="3200" dirty="0" smtClean="0"/>
              <a:t>4. Din tek iken , din anlayışları farklı olabilir.</a:t>
            </a:r>
            <a:endParaRPr lang="tr-TR" sz="3200" b="1" dirty="0"/>
          </a:p>
        </p:txBody>
      </p:sp>
      <p:sp>
        <p:nvSpPr>
          <p:cNvPr id="6" name="5 Dikdörtgen"/>
          <p:cNvSpPr/>
          <p:nvPr/>
        </p:nvSpPr>
        <p:spPr>
          <a:xfrm>
            <a:off x="785786" y="2500306"/>
            <a:ext cx="8001056" cy="156966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tr-TR" sz="3200" dirty="0" smtClean="0"/>
              <a:t>5. Dini benimsemekte manevi bir zorunluluk var iken din anlayışını benimsemek de bu zorunluluk yoktur.</a:t>
            </a:r>
            <a:endParaRPr lang="tr-TR" dirty="0"/>
          </a:p>
        </p:txBody>
      </p:sp>
      <p:sp>
        <p:nvSpPr>
          <p:cNvPr id="7" name="6 Dikdörtgen"/>
          <p:cNvSpPr/>
          <p:nvPr/>
        </p:nvSpPr>
        <p:spPr>
          <a:xfrm>
            <a:off x="785786" y="5495054"/>
            <a:ext cx="8001056" cy="1077218"/>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tr-TR" sz="3200" dirty="0" smtClean="0"/>
              <a:t>7. Din anlayışı hiçbir zaman dinin özüne ters düşmemelidir. </a:t>
            </a:r>
            <a:endParaRPr lang="tr-TR" sz="3200" b="1"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checkerboard(across)">
                                      <p:cBhvr>
                                        <p:cTn id="7" dur="1000"/>
                                        <p:tgtEl>
                                          <p:spTgt spid="4">
                                            <p:bg/>
                                          </p:spTgt>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checkerboard(across)">
                                      <p:cBhvr>
                                        <p:cTn id="11" dur="1000"/>
                                        <p:tgtEl>
                                          <p:spTgt spid="4">
                                            <p:txEl>
                                              <p:pRg st="0" end="0"/>
                                            </p:txEl>
                                          </p:spTgt>
                                        </p:tgtEl>
                                      </p:cBhvr>
                                    </p:animEffect>
                                  </p:childTnLst>
                                </p:cTn>
                              </p:par>
                            </p:childTnLst>
                          </p:cTn>
                        </p:par>
                        <p:par>
                          <p:cTn id="12" fill="hold">
                            <p:stCondLst>
                              <p:cond delay="2000"/>
                            </p:stCondLst>
                            <p:childTnLst>
                              <p:par>
                                <p:cTn id="13" presetID="5"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1000"/>
                                        <p:tgtEl>
                                          <p:spTgt spid="5"/>
                                        </p:tgtEl>
                                      </p:cBhvr>
                                    </p:animEffect>
                                  </p:childTnLst>
                                </p:cTn>
                              </p:par>
                            </p:childTnLst>
                          </p:cTn>
                        </p:par>
                        <p:par>
                          <p:cTn id="16" fill="hold">
                            <p:stCondLst>
                              <p:cond delay="3000"/>
                            </p:stCondLst>
                            <p:childTnLst>
                              <p:par>
                                <p:cTn id="17" presetID="5"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1000"/>
                                        <p:tgtEl>
                                          <p:spTgt spid="6"/>
                                        </p:tgtEl>
                                      </p:cBhvr>
                                    </p:animEffect>
                                  </p:childTnLst>
                                </p:cTn>
                              </p:par>
                            </p:childTnLst>
                          </p:cTn>
                        </p:par>
                        <p:par>
                          <p:cTn id="20" fill="hold">
                            <p:stCondLst>
                              <p:cond delay="4000"/>
                            </p:stCondLst>
                            <p:childTnLst>
                              <p:par>
                                <p:cTn id="21" presetID="5" presetClass="entr" presetSubtype="10" fill="hold" grpId="0" nodeType="afterEffect">
                                  <p:stCondLst>
                                    <p:cond delay="0"/>
                                  </p:stCondLst>
                                  <p:childTnLst>
                                    <p:set>
                                      <p:cBhvr>
                                        <p:cTn id="22" dur="1" fill="hold">
                                          <p:stCondLst>
                                            <p:cond delay="0"/>
                                          </p:stCondLst>
                                        </p:cTn>
                                        <p:tgtEl>
                                          <p:spTgt spid="57345"/>
                                        </p:tgtEl>
                                        <p:attrNameLst>
                                          <p:attrName>style.visibility</p:attrName>
                                        </p:attrNameLst>
                                      </p:cBhvr>
                                      <p:to>
                                        <p:strVal val="visible"/>
                                      </p:to>
                                    </p:set>
                                    <p:animEffect transition="in" filter="checkerboard(across)">
                                      <p:cBhvr>
                                        <p:cTn id="23" dur="1000"/>
                                        <p:tgtEl>
                                          <p:spTgt spid="57345"/>
                                        </p:tgtEl>
                                      </p:cBhvr>
                                    </p:animEffect>
                                  </p:childTnLst>
                                </p:cTn>
                              </p:par>
                            </p:childTnLst>
                          </p:cTn>
                        </p:par>
                        <p:par>
                          <p:cTn id="24" fill="hold">
                            <p:stCondLst>
                              <p:cond delay="5000"/>
                            </p:stCondLst>
                            <p:childTnLst>
                              <p:par>
                                <p:cTn id="25" presetID="5"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7345" grpId="0" animBg="1"/>
      <p:bldP spid="5"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2357422" y="357166"/>
            <a:ext cx="5900734" cy="1000132"/>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solidFill>
                  <a:schemeClr val="tx1"/>
                </a:solidFill>
              </a:rPr>
              <a:t>Din Anlayışındaki Yorum Farklılıklarının Sebepleri </a:t>
            </a:r>
          </a:p>
          <a:p>
            <a:endParaRPr lang="tr-TR" dirty="0">
              <a:solidFill>
                <a:schemeClr val="tx1"/>
              </a:solidFill>
            </a:endParaRPr>
          </a:p>
        </p:txBody>
      </p:sp>
      <p:sp>
        <p:nvSpPr>
          <p:cNvPr id="2049" name="Rectangle 1"/>
          <p:cNvSpPr>
            <a:spLocks noChangeArrowheads="1"/>
          </p:cNvSpPr>
          <p:nvPr/>
        </p:nvSpPr>
        <p:spPr bwMode="auto">
          <a:xfrm>
            <a:off x="928662" y="2285992"/>
            <a:ext cx="7929618" cy="403187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Din anlayışındaki farklılıkların çeşitli nedenleri vardır.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Bunlar;</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İnsanın yapısı,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Siyaset,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Ortam ve kültür, </a:t>
            </a:r>
          </a:p>
          <a:p>
            <a:pPr marL="0" marR="0" lvl="0" indent="0" algn="l" defTabSz="914400" rtl="0" eaLnBrk="1" fontAlgn="base" latinLnBrk="0" hangingPunct="1">
              <a:lnSpc>
                <a:spcPct val="100000"/>
              </a:lnSpc>
              <a:spcBef>
                <a:spcPct val="0"/>
              </a:spcBef>
              <a:spcAft>
                <a:spcPct val="0"/>
              </a:spcAft>
              <a:buClrTx/>
              <a:buSzTx/>
              <a:buFontTx/>
              <a:buNone/>
              <a:tabLst/>
            </a:pPr>
            <a:r>
              <a:rPr lang="tr-TR" sz="3200" dirty="0" smtClean="0">
                <a:solidFill>
                  <a:srgbClr val="000000"/>
                </a:solidFill>
                <a:latin typeface="Arial" pitchFamily="34" charset="0"/>
                <a:ea typeface="Calibri" pitchFamily="34" charset="0"/>
                <a:cs typeface="Arial" pitchFamily="34" charset="0"/>
              </a:rPr>
              <a:t>E</a:t>
            </a:r>
            <a:r>
              <a:rPr kumimoji="0" lang="tr-T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konomi olmak üzere dört ana baslık altında inceleyebiliriz.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diamond(in)">
                                      <p:cBhvr>
                                        <p:cTn id="7" dur="2000"/>
                                        <p:tgtEl>
                                          <p:spTgt spid="4">
                                            <p:bg/>
                                          </p:spTgt>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diamond(in)">
                                      <p:cBhvr>
                                        <p:cTn id="11" dur="2000"/>
                                        <p:tgtEl>
                                          <p:spTgt spid="4">
                                            <p:txEl>
                                              <p:pRg st="0" end="0"/>
                                            </p:txEl>
                                          </p:spTgt>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2049"/>
                                        </p:tgtEl>
                                        <p:attrNameLst>
                                          <p:attrName>style.visibility</p:attrName>
                                        </p:attrNameLst>
                                      </p:cBhvr>
                                      <p:to>
                                        <p:strVal val="visible"/>
                                      </p:to>
                                    </p:set>
                                    <p:animEffect transition="in" filter="diamond(in)">
                                      <p:cBhvr>
                                        <p:cTn id="15" dur="20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204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714348" y="2071678"/>
            <a:ext cx="8429652" cy="4286280"/>
          </a:xfrm>
        </p:spPr>
        <p:style>
          <a:lnRef idx="1">
            <a:schemeClr val="accent3"/>
          </a:lnRef>
          <a:fillRef idx="2">
            <a:schemeClr val="accent3"/>
          </a:fillRef>
          <a:effectRef idx="1">
            <a:schemeClr val="accent3"/>
          </a:effectRef>
          <a:fontRef idx="minor">
            <a:schemeClr val="dk1"/>
          </a:fontRef>
        </p:style>
        <p:txBody>
          <a:bodyPr>
            <a:noAutofit/>
          </a:bodyPr>
          <a:lstStyle/>
          <a:p>
            <a:pPr algn="l"/>
            <a:r>
              <a:rPr lang="tr-TR" dirty="0" smtClean="0">
                <a:solidFill>
                  <a:schemeClr val="tx1"/>
                </a:solidFill>
              </a:rPr>
              <a:t>Din </a:t>
            </a:r>
            <a:r>
              <a:rPr lang="tr-TR" dirty="0" smtClean="0">
                <a:solidFill>
                  <a:schemeClr val="tx1"/>
                </a:solidFill>
              </a:rPr>
              <a:t>anlayışında  yorum farklılıklarının nedenlerinin başında insanın yapısı</a:t>
            </a:r>
          </a:p>
          <a:p>
            <a:pPr algn="l"/>
            <a:r>
              <a:rPr lang="tr-TR" dirty="0" smtClean="0">
                <a:solidFill>
                  <a:schemeClr val="tx1"/>
                </a:solidFill>
              </a:rPr>
              <a:t>gelmektedir. Her insan ayrı bir alemdir. Dünyada hiçbir insanın diğerinin tıpa tıp aynısı değildir. Bunu yanında Allah insana verilen </a:t>
            </a:r>
            <a:r>
              <a:rPr lang="tr-TR" dirty="0" err="1" smtClean="0">
                <a:solidFill>
                  <a:schemeClr val="tx1"/>
                </a:solidFill>
              </a:rPr>
              <a:t>akletme</a:t>
            </a:r>
            <a:r>
              <a:rPr lang="tr-TR" dirty="0" smtClean="0">
                <a:solidFill>
                  <a:schemeClr val="tx1"/>
                </a:solidFill>
              </a:rPr>
              <a:t>, düşünme, seçme gibi üstün özelliklerle yaratmıştır. </a:t>
            </a:r>
          </a:p>
          <a:p>
            <a:pPr algn="l"/>
            <a:endParaRPr lang="tr-TR" dirty="0">
              <a:solidFill>
                <a:schemeClr val="tx1"/>
              </a:solidFill>
            </a:endParaRPr>
          </a:p>
        </p:txBody>
      </p:sp>
      <p:sp>
        <p:nvSpPr>
          <p:cNvPr id="3" name="2 Dikdörtgen"/>
          <p:cNvSpPr/>
          <p:nvPr/>
        </p:nvSpPr>
        <p:spPr>
          <a:xfrm>
            <a:off x="2571736" y="642918"/>
            <a:ext cx="3864650" cy="646331"/>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tr-TR" sz="3600" dirty="0" smtClean="0"/>
              <a:t>1- İnsanın Yapısı:</a:t>
            </a: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par>
                          <p:cTn id="8" fill="hold">
                            <p:stCondLst>
                              <p:cond delay="1000"/>
                            </p:stCondLst>
                            <p:childTnLst>
                              <p:par>
                                <p:cTn id="9" presetID="4" presetClass="entr" presetSubtype="16" fill="hold" grpId="0" nodeType="afterEffect">
                                  <p:stCondLst>
                                    <p:cond delay="0"/>
                                  </p:stCondLst>
                                  <p:childTnLst>
                                    <p:set>
                                      <p:cBhvr>
                                        <p:cTn id="10" dur="1" fill="hold">
                                          <p:stCondLst>
                                            <p:cond delay="0"/>
                                          </p:stCondLst>
                                        </p:cTn>
                                        <p:tgtEl>
                                          <p:spTgt spid="4">
                                            <p:bg/>
                                          </p:spTgt>
                                        </p:tgtEl>
                                        <p:attrNameLst>
                                          <p:attrName>style.visibility</p:attrName>
                                        </p:attrNameLst>
                                      </p:cBhvr>
                                      <p:to>
                                        <p:strVal val="visible"/>
                                      </p:to>
                                    </p:set>
                                    <p:animEffect transition="in" filter="box(in)">
                                      <p:cBhvr>
                                        <p:cTn id="11" dur="1000"/>
                                        <p:tgtEl>
                                          <p:spTgt spid="4">
                                            <p:bg/>
                                          </p:spTgt>
                                        </p:tgtEl>
                                      </p:cBhvr>
                                    </p:animEffect>
                                  </p:childTnLst>
                                </p:cTn>
                              </p:par>
                            </p:childTnLst>
                          </p:cTn>
                        </p:par>
                        <p:par>
                          <p:cTn id="12" fill="hold">
                            <p:stCondLst>
                              <p:cond delay="2000"/>
                            </p:stCondLst>
                            <p:childTnLst>
                              <p:par>
                                <p:cTn id="13" presetID="4" presetClass="entr" presetSubtype="16"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ox(in)">
                                      <p:cBhvr>
                                        <p:cTn id="15" dur="1000"/>
                                        <p:tgtEl>
                                          <p:spTgt spid="4">
                                            <p:txEl>
                                              <p:pRg st="0" end="0"/>
                                            </p:txEl>
                                          </p:spTgt>
                                        </p:tgtEl>
                                      </p:cBhvr>
                                    </p:animEffect>
                                  </p:childTnLst>
                                </p:cTn>
                              </p:par>
                            </p:childTnLst>
                          </p:cTn>
                        </p:par>
                        <p:par>
                          <p:cTn id="16" fill="hold">
                            <p:stCondLst>
                              <p:cond delay="3000"/>
                            </p:stCondLst>
                            <p:childTnLst>
                              <p:par>
                                <p:cTn id="17" presetID="4" presetClass="entr" presetSubtype="16" fill="hold" grpId="0" nodeType="after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box(in)">
                                      <p:cBhvr>
                                        <p:cTn id="19"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785786" y="2000240"/>
            <a:ext cx="8143932" cy="4643470"/>
          </a:xfrm>
        </p:spPr>
        <p:style>
          <a:lnRef idx="1">
            <a:schemeClr val="accent3"/>
          </a:lnRef>
          <a:fillRef idx="2">
            <a:schemeClr val="accent3"/>
          </a:fillRef>
          <a:effectRef idx="1">
            <a:schemeClr val="accent3"/>
          </a:effectRef>
          <a:fontRef idx="minor">
            <a:schemeClr val="dk1"/>
          </a:fontRef>
        </p:style>
        <p:txBody>
          <a:bodyPr>
            <a:noAutofit/>
          </a:bodyPr>
          <a:lstStyle/>
          <a:p>
            <a:pPr algn="l"/>
            <a:r>
              <a:rPr lang="tr-TR" sz="3600" dirty="0" smtClean="0">
                <a:solidFill>
                  <a:schemeClr val="tx1"/>
                </a:solidFill>
              </a:rPr>
              <a:t>Ona, iyi ile kötüyü ayırt edebilme ve iradesini istediği doğrultuda kullanma imkânı vermiştir. İnsanın kendine özgü kişiliği aile, çevre ve eğitimle şekillenmektedir. Bir olay karşısında insanların farklı tepkiler vermesi insanın bu yaratılışından kaynaklanmaktadır.</a:t>
            </a:r>
            <a:endParaRPr lang="tr-TR" sz="3600"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box(in)">
                                      <p:cBhvr>
                                        <p:cTn id="7" dur="1000"/>
                                        <p:tgtEl>
                                          <p:spTgt spid="4">
                                            <p:bg/>
                                          </p:spTgt>
                                        </p:tgtEl>
                                      </p:cBhvr>
                                    </p:animEffect>
                                  </p:childTnLst>
                                </p:cTn>
                              </p:par>
                            </p:childTnLst>
                          </p:cTn>
                        </p:par>
                        <p:par>
                          <p:cTn id="8" fill="hold">
                            <p:stCondLst>
                              <p:cond delay="1000"/>
                            </p:stCondLst>
                            <p:childTnLst>
                              <p:par>
                                <p:cTn id="9" presetID="4" presetClass="entr" presetSubtype="16"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box(in)">
                                      <p:cBhvr>
                                        <p:cTn id="11"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1142976" y="2071678"/>
            <a:ext cx="7715304" cy="4214842"/>
          </a:xfrm>
        </p:spPr>
        <p:style>
          <a:lnRef idx="1">
            <a:schemeClr val="accent5"/>
          </a:lnRef>
          <a:fillRef idx="2">
            <a:schemeClr val="accent5"/>
          </a:fillRef>
          <a:effectRef idx="1">
            <a:schemeClr val="accent5"/>
          </a:effectRef>
          <a:fontRef idx="minor">
            <a:schemeClr val="dk1"/>
          </a:fontRef>
        </p:style>
        <p:txBody>
          <a:bodyPr>
            <a:noAutofit/>
          </a:bodyPr>
          <a:lstStyle/>
          <a:p>
            <a:pPr algn="l"/>
            <a:r>
              <a:rPr lang="tr-TR" sz="3600" dirty="0" smtClean="0">
                <a:solidFill>
                  <a:schemeClr val="tx1"/>
                </a:solidFill>
              </a:rPr>
              <a:t>İslâm'ın ilk yıllarında Irak bölgesinde hızlı bir göç ve kentleşme yaşandı. Kur'an ve Sünnet'te bire bir açıklaması olmayan pek çok yeni sorun ortaya çıktı. Bunlar daha önce yaşanmadığı için nakle (Kur'an ve sünnet) dayalı birebir cevapları yoktu.</a:t>
            </a:r>
            <a:endParaRPr lang="tr-TR" sz="3600" dirty="0">
              <a:solidFill>
                <a:schemeClr val="tx1"/>
              </a:solidFill>
            </a:endParaRPr>
          </a:p>
        </p:txBody>
      </p:sp>
      <p:sp>
        <p:nvSpPr>
          <p:cNvPr id="3" name="2 Dikdörtgen"/>
          <p:cNvSpPr/>
          <p:nvPr/>
        </p:nvSpPr>
        <p:spPr>
          <a:xfrm>
            <a:off x="2500298" y="642918"/>
            <a:ext cx="3525902" cy="584775"/>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tr-TR" sz="3200" b="1" dirty="0" smtClean="0"/>
              <a:t>2- </a:t>
            </a:r>
            <a:r>
              <a:rPr lang="tr-TR" sz="3200" b="1" dirty="0" smtClean="0"/>
              <a:t>Kültürel </a:t>
            </a:r>
            <a:r>
              <a:rPr lang="tr-TR" sz="3200" b="1" dirty="0" smtClean="0"/>
              <a:t>sebepler</a:t>
            </a: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1000"/>
                                        <p:tgtEl>
                                          <p:spTgt spid="3"/>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4">
                                            <p:bg/>
                                          </p:spTgt>
                                        </p:tgtEl>
                                        <p:attrNameLst>
                                          <p:attrName>style.visibility</p:attrName>
                                        </p:attrNameLst>
                                      </p:cBhvr>
                                      <p:to>
                                        <p:strVal val="visible"/>
                                      </p:to>
                                    </p:set>
                                    <p:animEffect transition="in" filter="blinds(horizontal)">
                                      <p:cBhvr>
                                        <p:cTn id="11" dur="1000"/>
                                        <p:tgtEl>
                                          <p:spTgt spid="4">
                                            <p:bg/>
                                          </p:spTgt>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857224" y="1857364"/>
            <a:ext cx="7929618" cy="4714908"/>
          </a:xfrm>
        </p:spPr>
        <p:style>
          <a:lnRef idx="1">
            <a:schemeClr val="accent5"/>
          </a:lnRef>
          <a:fillRef idx="2">
            <a:schemeClr val="accent5"/>
          </a:fillRef>
          <a:effectRef idx="1">
            <a:schemeClr val="accent5"/>
          </a:effectRef>
          <a:fontRef idx="minor">
            <a:schemeClr val="dk1"/>
          </a:fontRef>
        </p:style>
        <p:txBody>
          <a:bodyPr>
            <a:noAutofit/>
          </a:bodyPr>
          <a:lstStyle/>
          <a:p>
            <a:pPr algn="l"/>
            <a:r>
              <a:rPr lang="tr-TR" sz="3600" dirty="0" smtClean="0">
                <a:solidFill>
                  <a:schemeClr val="tx1"/>
                </a:solidFill>
              </a:rPr>
              <a:t>Bütün bu soruları nakli esas alarak fakat akla öncelik vererek çözümleyen Hanefi mezhebi burada yaygınlaştı. İmamı Azam Ebu Hanife 767 yılında vefat etmiştir. </a:t>
            </a:r>
            <a:r>
              <a:rPr lang="tr-TR" sz="3600" dirty="0" err="1" smtClean="0">
                <a:solidFill>
                  <a:schemeClr val="tx1"/>
                </a:solidFill>
              </a:rPr>
              <a:t>Ku'an</a:t>
            </a:r>
            <a:r>
              <a:rPr lang="tr-TR" sz="3600" dirty="0" smtClean="0">
                <a:solidFill>
                  <a:schemeClr val="tx1"/>
                </a:solidFill>
              </a:rPr>
              <a:t> ve sünnetten aklı esas alarak hüküm çıkarmış ve çokça kıyas yapıp taklide karşı çıkarak pek çok fetvalar verdiği için eleştirilmiştir.</a:t>
            </a:r>
            <a:endParaRPr lang="tr-TR" sz="3600" b="1" dirty="0" smtClean="0">
              <a:solidFill>
                <a:schemeClr val="tx1"/>
              </a:solidFill>
            </a:endParaRPr>
          </a:p>
          <a:p>
            <a:pPr algn="l"/>
            <a:endParaRPr lang="tr-TR" sz="3600" dirty="0">
              <a:solidFill>
                <a:schemeClr val="tx1"/>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box(in)">
                                      <p:cBhvr>
                                        <p:cTn id="7" dur="1000"/>
                                        <p:tgtEl>
                                          <p:spTgt spid="4">
                                            <p:bg/>
                                          </p:spTgt>
                                        </p:tgtEl>
                                      </p:cBhvr>
                                    </p:animEffect>
                                  </p:childTnLst>
                                </p:cTn>
                              </p:par>
                            </p:childTnLst>
                          </p:cTn>
                        </p:par>
                        <p:par>
                          <p:cTn id="8" fill="hold">
                            <p:stCondLst>
                              <p:cond delay="1000"/>
                            </p:stCondLst>
                            <p:childTnLst>
                              <p:par>
                                <p:cTn id="9" presetID="4" presetClass="entr" presetSubtype="16"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box(in)">
                                      <p:cBhvr>
                                        <p:cTn id="11"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785786" y="1928802"/>
            <a:ext cx="8072494" cy="4214842"/>
          </a:xfrm>
        </p:spPr>
        <p:style>
          <a:lnRef idx="1">
            <a:schemeClr val="accent5"/>
          </a:lnRef>
          <a:fillRef idx="2">
            <a:schemeClr val="accent5"/>
          </a:fillRef>
          <a:effectRef idx="1">
            <a:schemeClr val="accent5"/>
          </a:effectRef>
          <a:fontRef idx="minor">
            <a:schemeClr val="dk1"/>
          </a:fontRef>
        </p:style>
        <p:txBody>
          <a:bodyPr>
            <a:normAutofit lnSpcReduction="10000"/>
          </a:bodyPr>
          <a:lstStyle/>
          <a:p>
            <a:pPr algn="l"/>
            <a:r>
              <a:rPr lang="tr-TR" dirty="0" smtClean="0">
                <a:solidFill>
                  <a:schemeClr val="tx1"/>
                </a:solidFill>
              </a:rPr>
              <a:t>Hicaz bölgesinde ise, toplumsal değişme olmadığı için, hadisleri ön planda tutan nakle (Kur'an ve sünnet) dayalı din anlayışı yerleşti ve Hanbelî mezhebi yaygınlaştı. İmam Ahmet Bin </a:t>
            </a:r>
            <a:r>
              <a:rPr lang="tr-TR" dirty="0" err="1" smtClean="0">
                <a:solidFill>
                  <a:schemeClr val="tx1"/>
                </a:solidFill>
              </a:rPr>
              <a:t>Hanbel</a:t>
            </a:r>
            <a:r>
              <a:rPr lang="tr-TR" dirty="0" smtClean="0">
                <a:solidFill>
                  <a:schemeClr val="tx1"/>
                </a:solidFill>
              </a:rPr>
              <a:t> 854 yılında vefat etmiştir. Nakli esas alan fetvalar vermiştir. Kıyasa başvurmaz, yorum yapmazdı. Sünnetin her çeşidine çok önem verir, Peygamberimize ait olması zayıf olan sözleri bile delil kabul ederdi.</a:t>
            </a:r>
            <a:endParaRPr lang="tr-TR" b="1" dirty="0">
              <a:solidFill>
                <a:schemeClr val="tx1"/>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box(in)">
                                      <p:cBhvr>
                                        <p:cTn id="7" dur="1000"/>
                                        <p:tgtEl>
                                          <p:spTgt spid="4">
                                            <p:bg/>
                                          </p:spTgt>
                                        </p:tgtEl>
                                      </p:cBhvr>
                                    </p:animEffect>
                                  </p:childTnLst>
                                </p:cTn>
                              </p:par>
                            </p:childTnLst>
                          </p:cTn>
                        </p:par>
                        <p:par>
                          <p:cTn id="8" fill="hold">
                            <p:stCondLst>
                              <p:cond delay="1000"/>
                            </p:stCondLst>
                            <p:childTnLst>
                              <p:par>
                                <p:cTn id="9" presetID="4" presetClass="entr" presetSubtype="16"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box(in)">
                                      <p:cBhvr>
                                        <p:cTn id="11"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714348" y="2000240"/>
            <a:ext cx="8143932" cy="3824302"/>
          </a:xfrm>
        </p:spPr>
        <p:style>
          <a:lnRef idx="1">
            <a:schemeClr val="accent6"/>
          </a:lnRef>
          <a:fillRef idx="2">
            <a:schemeClr val="accent6"/>
          </a:fillRef>
          <a:effectRef idx="1">
            <a:schemeClr val="accent6"/>
          </a:effectRef>
          <a:fontRef idx="minor">
            <a:schemeClr val="dk1"/>
          </a:fontRef>
        </p:style>
        <p:txBody>
          <a:bodyPr>
            <a:noAutofit/>
          </a:bodyPr>
          <a:lstStyle/>
          <a:p>
            <a:pPr algn="l"/>
            <a:r>
              <a:rPr lang="tr-TR" sz="3600" dirty="0" smtClean="0">
                <a:solidFill>
                  <a:schemeClr val="tx1"/>
                </a:solidFill>
              </a:rPr>
              <a:t>İslâmiyet'i kabul eden milletler, Müslüman olmadan önceki bazı örf ve âdetlerini günümüze kadar taşımışlardır. Farklı milletlerin örf ve âdetleri de farklıdır. Bu fark insanların din anlayışlarına da yansımıştır.</a:t>
            </a:r>
            <a:endParaRPr lang="tr-TR" sz="3600" dirty="0">
              <a:solidFill>
                <a:schemeClr val="tx1"/>
              </a:solidFill>
            </a:endParaRPr>
          </a:p>
        </p:txBody>
      </p:sp>
      <p:sp>
        <p:nvSpPr>
          <p:cNvPr id="3" name="2 Dikdörtgen"/>
          <p:cNvSpPr/>
          <p:nvPr/>
        </p:nvSpPr>
        <p:spPr>
          <a:xfrm>
            <a:off x="2428860" y="571480"/>
            <a:ext cx="4212500" cy="646331"/>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tr-TR" sz="3600" b="1" dirty="0" smtClean="0"/>
              <a:t>3- Kültürel Sebepler: </a:t>
            </a:r>
            <a:endParaRPr lang="tr-TR" sz="3600" b="1"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blinds(horizontal)">
                                      <p:cBhvr>
                                        <p:cTn id="7" dur="1000"/>
                                        <p:tgtEl>
                                          <p:spTgt spid="4">
                                            <p:bg/>
                                          </p:spTgt>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blinds(horizontal)">
                                      <p:cBhvr>
                                        <p:cTn id="11"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4 Beşgen"/>
          <p:cNvSpPr/>
          <p:nvPr/>
        </p:nvSpPr>
        <p:spPr>
          <a:xfrm rot="10800000">
            <a:off x="2857488" y="2428868"/>
            <a:ext cx="5786478" cy="2571768"/>
          </a:xfrm>
          <a:prstGeom prst="homePlat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tr-TR"/>
          </a:p>
        </p:txBody>
      </p:sp>
      <p:sp>
        <p:nvSpPr>
          <p:cNvPr id="2" name="1 Başlık"/>
          <p:cNvSpPr>
            <a:spLocks noGrp="1"/>
          </p:cNvSpPr>
          <p:nvPr>
            <p:ph type="ctrTitle"/>
          </p:nvPr>
        </p:nvSpPr>
        <p:spPr>
          <a:xfrm>
            <a:off x="2214546" y="357167"/>
            <a:ext cx="6143668" cy="1000132"/>
          </a:xfrm>
        </p:spPr>
        <p:style>
          <a:lnRef idx="1">
            <a:schemeClr val="accent1"/>
          </a:lnRef>
          <a:fillRef idx="2">
            <a:schemeClr val="accent1"/>
          </a:fillRef>
          <a:effectRef idx="1">
            <a:schemeClr val="accent1"/>
          </a:effectRef>
          <a:fontRef idx="minor">
            <a:schemeClr val="dk1"/>
          </a:fontRef>
        </p:style>
        <p:txBody>
          <a:bodyPr/>
          <a:lstStyle/>
          <a:p>
            <a:r>
              <a:rPr lang="tr-TR" b="1" dirty="0" smtClean="0">
                <a:solidFill>
                  <a:srgbClr val="FF0000"/>
                </a:solidFill>
              </a:rPr>
              <a:t>DİN VE DİN ANLAYIŞI</a:t>
            </a:r>
            <a:endParaRPr lang="tr-TR" dirty="0">
              <a:solidFill>
                <a:srgbClr val="FF0000"/>
              </a:solidFill>
            </a:endParaRPr>
          </a:p>
        </p:txBody>
      </p:sp>
      <p:sp>
        <p:nvSpPr>
          <p:cNvPr id="4" name="3 Patlama 2"/>
          <p:cNvSpPr/>
          <p:nvPr/>
        </p:nvSpPr>
        <p:spPr>
          <a:xfrm rot="671868">
            <a:off x="936029" y="1684696"/>
            <a:ext cx="2939335" cy="3306941"/>
          </a:xfrm>
          <a:prstGeom prst="irregularSeal2">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6" name="5 Dikdörtgen"/>
          <p:cNvSpPr/>
          <p:nvPr/>
        </p:nvSpPr>
        <p:spPr>
          <a:xfrm>
            <a:off x="1285852" y="2786058"/>
            <a:ext cx="2000264" cy="1200329"/>
          </a:xfrm>
          <a:prstGeom prst="rect">
            <a:avLst/>
          </a:prstGeom>
        </p:spPr>
        <p:txBody>
          <a:bodyPr wrap="square">
            <a:spAutoFit/>
          </a:bodyPr>
          <a:lstStyle/>
          <a:p>
            <a:r>
              <a:rPr lang="tr-TR" sz="3600" b="1" dirty="0" smtClean="0">
                <a:solidFill>
                  <a:srgbClr val="FF0000"/>
                </a:solidFill>
              </a:rPr>
              <a:t>DİN ANLAYIŞI</a:t>
            </a:r>
            <a:endParaRPr lang="tr-TR" sz="3600" dirty="0">
              <a:solidFill>
                <a:srgbClr val="FF0000"/>
              </a:solidFill>
            </a:endParaRPr>
          </a:p>
        </p:txBody>
      </p:sp>
      <p:sp>
        <p:nvSpPr>
          <p:cNvPr id="3" name="2 Alt Başlık"/>
          <p:cNvSpPr>
            <a:spLocks noGrp="1"/>
          </p:cNvSpPr>
          <p:nvPr>
            <p:ph type="subTitle" idx="1"/>
          </p:nvPr>
        </p:nvSpPr>
        <p:spPr>
          <a:xfrm>
            <a:off x="4143372" y="2500306"/>
            <a:ext cx="4429156" cy="2181228"/>
          </a:xfrm>
        </p:spPr>
        <p:txBody>
          <a:bodyPr>
            <a:normAutofit/>
          </a:bodyPr>
          <a:lstStyle/>
          <a:p>
            <a:pPr algn="l"/>
            <a:r>
              <a:rPr lang="tr-TR" dirty="0" smtClean="0">
                <a:solidFill>
                  <a:schemeClr val="tx1"/>
                </a:solidFill>
              </a:rPr>
              <a:t>Dinin Ameli ve </a:t>
            </a:r>
            <a:r>
              <a:rPr lang="tr-TR" dirty="0" err="1" smtClean="0">
                <a:solidFill>
                  <a:schemeClr val="tx1"/>
                </a:solidFill>
              </a:rPr>
              <a:t>İtikadi</a:t>
            </a:r>
            <a:r>
              <a:rPr lang="tr-TR" dirty="0" smtClean="0">
                <a:solidFill>
                  <a:schemeClr val="tx1"/>
                </a:solidFill>
              </a:rPr>
              <a:t> </a:t>
            </a:r>
            <a:r>
              <a:rPr lang="tr-TR" dirty="0" smtClean="0">
                <a:solidFill>
                  <a:schemeClr val="tx1"/>
                </a:solidFill>
              </a:rPr>
              <a:t>hükümlerinin uygulaması sırasında ortaya çıkan farklı anlayışlardır.</a:t>
            </a:r>
            <a:endParaRPr lang="tr-TR" dirty="0">
              <a:solidFill>
                <a:schemeClr val="tx1"/>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1000"/>
                                        <p:tgtEl>
                                          <p:spTgt spid="4"/>
                                        </p:tgtEl>
                                      </p:cBhvr>
                                    </p:animEffect>
                                  </p:childTnLst>
                                </p:cTn>
                              </p:par>
                            </p:childTnLst>
                          </p:cTn>
                        </p:par>
                        <p:par>
                          <p:cTn id="12" fill="hold">
                            <p:stCondLst>
                              <p:cond delay="2000"/>
                            </p:stCondLst>
                            <p:childTnLst>
                              <p:par>
                                <p:cTn id="13" presetID="5"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1000"/>
                                        <p:tgtEl>
                                          <p:spTgt spid="6"/>
                                        </p:tgtEl>
                                      </p:cBhvr>
                                    </p:animEffect>
                                  </p:childTnLst>
                                </p:cTn>
                              </p:par>
                            </p:childTnLst>
                          </p:cTn>
                        </p:par>
                        <p:par>
                          <p:cTn id="16" fill="hold">
                            <p:stCondLst>
                              <p:cond delay="3000"/>
                            </p:stCondLst>
                            <p:childTnLst>
                              <p:par>
                                <p:cTn id="17" presetID="5"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1000"/>
                                        <p:tgtEl>
                                          <p:spTgt spid="5"/>
                                        </p:tgtEl>
                                      </p:cBhvr>
                                    </p:animEffect>
                                  </p:childTnLst>
                                </p:cTn>
                              </p:par>
                            </p:childTnLst>
                          </p:cTn>
                        </p:par>
                        <p:par>
                          <p:cTn id="20" fill="hold">
                            <p:stCondLst>
                              <p:cond delay="4000"/>
                            </p:stCondLst>
                            <p:childTnLst>
                              <p:par>
                                <p:cTn id="21" presetID="5" presetClass="entr" presetSubtype="10" fill="hold" grpId="0"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checkerboard(across)">
                                      <p:cBhvr>
                                        <p:cTn id="23"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P spid="4" grpId="0" animBg="1"/>
      <p:bldP spid="6"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1"/>
          <p:cNvSpPr>
            <a:spLocks noChangeArrowheads="1"/>
          </p:cNvSpPr>
          <p:nvPr/>
        </p:nvSpPr>
        <p:spPr bwMode="auto">
          <a:xfrm>
            <a:off x="857224" y="1857364"/>
            <a:ext cx="8001056" cy="3970318"/>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lang="tr-TR" sz="3600" dirty="0" smtClean="0"/>
              <a:t>Hıristiyan </a:t>
            </a:r>
            <a:r>
              <a:rPr lang="tr-TR" sz="3600" dirty="0" smtClean="0"/>
              <a:t>ve Yahudilere ait pek çok görüş Müslümanlar arasında da yayılmıştır. Hz İsa'nın ölmeyip yeniden dünyaya geleceğine Hıristiyanlar gibi bazı Müslümanlar da inanırlar. Deccal-Mehdi-Mesih inancı da böyledir. Yahudiler de bir kurtarıcı beklerler.</a:t>
            </a:r>
            <a:r>
              <a:rPr kumimoji="0" lang="tr-TR" sz="3600" b="0" i="0" u="none" strike="noStrike" cap="none" normalizeH="0" baseline="0" dirty="0" smtClean="0">
                <a:ln>
                  <a:noFill/>
                </a:ln>
                <a:solidFill>
                  <a:schemeClr val="tx1"/>
                </a:solidFill>
                <a:effectLst/>
                <a:ea typeface="Times New Roman" pitchFamily="18" charset="0"/>
                <a:cs typeface="Arial" pitchFamily="34" charset="0"/>
              </a:rPr>
              <a:t>.</a:t>
            </a:r>
            <a:endParaRPr kumimoji="0" lang="tr-TR" sz="3600" b="0" i="0" u="none" strike="noStrike" cap="none" normalizeH="0" baseline="0" dirty="0" smtClean="0">
              <a:ln>
                <a:noFill/>
              </a:ln>
              <a:solidFill>
                <a:schemeClr val="tx1"/>
              </a:solidFill>
              <a:effectLst/>
              <a:cs typeface="Arial" pitchFamily="34" charset="0"/>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785786" y="3071810"/>
            <a:ext cx="8072494" cy="2857520"/>
          </a:xfrm>
        </p:spPr>
        <p:style>
          <a:lnRef idx="0">
            <a:schemeClr val="accent3"/>
          </a:lnRef>
          <a:fillRef idx="3">
            <a:schemeClr val="accent3"/>
          </a:fillRef>
          <a:effectRef idx="3">
            <a:schemeClr val="accent3"/>
          </a:effectRef>
          <a:fontRef idx="minor">
            <a:schemeClr val="lt1"/>
          </a:fontRef>
        </p:style>
        <p:txBody>
          <a:bodyPr>
            <a:noAutofit/>
          </a:bodyPr>
          <a:lstStyle/>
          <a:p>
            <a:pPr algn="l"/>
            <a:r>
              <a:rPr lang="tr-TR" sz="4000" dirty="0" smtClean="0">
                <a:solidFill>
                  <a:schemeClr val="tx1"/>
                </a:solidFill>
              </a:rPr>
              <a:t>İnsanlar bulundukları yerin iklim şartlarına uygun giyinirler. Sıcak bölge insanları ince, soğuk bölge insanları da kalın giyecekler giyerler.</a:t>
            </a:r>
            <a:endParaRPr lang="tr-TR" sz="4000" dirty="0">
              <a:solidFill>
                <a:schemeClr val="tx1"/>
              </a:solidFill>
            </a:endParaRPr>
          </a:p>
        </p:txBody>
      </p:sp>
      <p:sp>
        <p:nvSpPr>
          <p:cNvPr id="3" name="2 Dikdörtgen"/>
          <p:cNvSpPr/>
          <p:nvPr/>
        </p:nvSpPr>
        <p:spPr>
          <a:xfrm>
            <a:off x="2285984" y="357166"/>
            <a:ext cx="5786478" cy="584775"/>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tr-TR" sz="3200" b="1" dirty="0" smtClean="0"/>
              <a:t>4- Coğrafî Sebepler</a:t>
            </a:r>
            <a:endParaRPr lang="tr-TR" sz="3200" b="1"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4">
                                            <p:bg/>
                                          </p:spTgt>
                                        </p:tgtEl>
                                        <p:attrNameLst>
                                          <p:attrName>style.visibility</p:attrName>
                                        </p:attrNameLst>
                                      </p:cBhvr>
                                      <p:to>
                                        <p:strVal val="visible"/>
                                      </p:to>
                                    </p:set>
                                    <p:animEffect transition="in" filter="randombar(horizontal)">
                                      <p:cBhvr>
                                        <p:cTn id="11" dur="1000"/>
                                        <p:tgtEl>
                                          <p:spTgt spid="4">
                                            <p:bg/>
                                          </p:spTgt>
                                        </p:tgtEl>
                                      </p:cBhvr>
                                    </p:animEffect>
                                  </p:childTnLst>
                                </p:cTn>
                              </p:par>
                            </p:childTnLst>
                          </p:cTn>
                        </p:par>
                        <p:par>
                          <p:cTn id="12" fill="hold">
                            <p:stCondLst>
                              <p:cond delay="2000"/>
                            </p:stCondLst>
                            <p:childTnLst>
                              <p:par>
                                <p:cTn id="13" presetID="14" presetClass="entr" presetSubtype="1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5"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2 Dikdörtgen"/>
          <p:cNvSpPr/>
          <p:nvPr/>
        </p:nvSpPr>
        <p:spPr>
          <a:xfrm>
            <a:off x="857224" y="2285992"/>
            <a:ext cx="7929618" cy="3416320"/>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r>
              <a:rPr lang="tr-TR" sz="3600" dirty="0" smtClean="0"/>
              <a:t>Peygamberimiz </a:t>
            </a:r>
            <a:r>
              <a:rPr lang="tr-TR" sz="3600" dirty="0" smtClean="0"/>
              <a:t>de yaşadığı bölgeye uygun olarak entari giymiş ve sarık sarmıştır. Kimine göre bunlara uymak dini bir gerekliliktir. Kimine göre bunlar o toplumun örfüdür. Çünkü o toplumdaki herkes böyle giymiştir.</a:t>
            </a:r>
            <a:endParaRPr lang="tr-TR" sz="3600"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1371600" y="1785926"/>
            <a:ext cx="7486680" cy="4786346"/>
          </a:xfrm>
        </p:spPr>
        <p:style>
          <a:lnRef idx="1">
            <a:schemeClr val="dk1"/>
          </a:lnRef>
          <a:fillRef idx="2">
            <a:schemeClr val="dk1"/>
          </a:fillRef>
          <a:effectRef idx="1">
            <a:schemeClr val="dk1"/>
          </a:effectRef>
          <a:fontRef idx="minor">
            <a:schemeClr val="dk1"/>
          </a:fontRef>
        </p:style>
        <p:txBody>
          <a:bodyPr>
            <a:normAutofit fontScale="92500"/>
          </a:bodyPr>
          <a:lstStyle/>
          <a:p>
            <a:pPr algn="l"/>
            <a:r>
              <a:rPr lang="tr-TR" dirty="0" smtClean="0">
                <a:solidFill>
                  <a:schemeClr val="tx1"/>
                </a:solidFill>
              </a:rPr>
              <a:t>Peygamberimizin </a:t>
            </a:r>
            <a:r>
              <a:rPr lang="tr-TR" dirty="0" smtClean="0">
                <a:solidFill>
                  <a:schemeClr val="tx1"/>
                </a:solidFill>
              </a:rPr>
              <a:t>vefatından sonra kimin halife olacağı tartışılmış ve Hz Ebu Bekir halife seçilmiştir. Daha sonra Hz Ömer, Hz Osman ve Hz Ali halife seçilmiştir. Hz Osman'ın bazı uygulamalarına itiraz edilmiş ve sonunda Hz Osman şehit edilmiştir. Hz. Osman'ın katilleri yüzünden Hz </a:t>
            </a:r>
            <a:r>
              <a:rPr lang="tr-TR" dirty="0" err="1" smtClean="0">
                <a:solidFill>
                  <a:schemeClr val="tx1"/>
                </a:solidFill>
              </a:rPr>
              <a:t>Aişe</a:t>
            </a:r>
            <a:r>
              <a:rPr lang="tr-TR" dirty="0" smtClean="0">
                <a:solidFill>
                  <a:schemeClr val="tx1"/>
                </a:solidFill>
              </a:rPr>
              <a:t> ile Hz Ali savaşmıştır. </a:t>
            </a:r>
            <a:r>
              <a:rPr lang="tr-TR" dirty="0" err="1" smtClean="0">
                <a:solidFill>
                  <a:schemeClr val="tx1"/>
                </a:solidFill>
              </a:rPr>
              <a:t>Cemel</a:t>
            </a:r>
            <a:r>
              <a:rPr lang="tr-TR" dirty="0" smtClean="0">
                <a:solidFill>
                  <a:schemeClr val="tx1"/>
                </a:solidFill>
              </a:rPr>
              <a:t> olayı denilen bu savaşı kazanan Hz Ali'nin halifeliğini Hz Osman'ın akrabası olan Şam valisi </a:t>
            </a:r>
            <a:r>
              <a:rPr lang="tr-TR" dirty="0" err="1" smtClean="0">
                <a:solidFill>
                  <a:schemeClr val="tx1"/>
                </a:solidFill>
              </a:rPr>
              <a:t>Muaviye</a:t>
            </a:r>
            <a:r>
              <a:rPr lang="tr-TR" dirty="0" smtClean="0">
                <a:solidFill>
                  <a:schemeClr val="tx1"/>
                </a:solidFill>
              </a:rPr>
              <a:t> tanımamıştır.</a:t>
            </a:r>
            <a:endParaRPr lang="tr-TR" b="1" dirty="0" smtClean="0">
              <a:solidFill>
                <a:schemeClr val="tx1"/>
              </a:solidFill>
            </a:endParaRPr>
          </a:p>
          <a:p>
            <a:pPr algn="l"/>
            <a:endParaRPr lang="tr-TR" dirty="0">
              <a:solidFill>
                <a:schemeClr val="tx1"/>
              </a:solidFill>
            </a:endParaRPr>
          </a:p>
        </p:txBody>
      </p:sp>
      <p:sp>
        <p:nvSpPr>
          <p:cNvPr id="3" name="2 Dikdörtgen"/>
          <p:cNvSpPr/>
          <p:nvPr/>
        </p:nvSpPr>
        <p:spPr>
          <a:xfrm>
            <a:off x="2357422" y="642918"/>
            <a:ext cx="3488647" cy="584775"/>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tr-TR" sz="3200" b="1" dirty="0" smtClean="0"/>
              <a:t>5- </a:t>
            </a:r>
            <a:r>
              <a:rPr lang="tr-TR" sz="3200" b="1" dirty="0" smtClean="0"/>
              <a:t>Siyasi Sebepler: </a:t>
            </a:r>
            <a:endParaRPr lang="tr-TR" sz="3200" b="1"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000"/>
                                        <p:tgtEl>
                                          <p:spTgt spid="3"/>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4">
                                            <p:bg/>
                                          </p:spTgt>
                                        </p:tgtEl>
                                        <p:attrNameLst>
                                          <p:attrName>style.visibility</p:attrName>
                                        </p:attrNameLst>
                                      </p:cBhvr>
                                      <p:to>
                                        <p:strVal val="visible"/>
                                      </p:to>
                                    </p:set>
                                    <p:animEffect transition="in" filter="wipe(down)">
                                      <p:cBhvr>
                                        <p:cTn id="11" dur="1000"/>
                                        <p:tgtEl>
                                          <p:spTgt spid="4">
                                            <p:bg/>
                                          </p:spTgt>
                                        </p:tgtEl>
                                      </p:cBhvr>
                                    </p:animEffect>
                                  </p:childTnLst>
                                </p:cTn>
                              </p:par>
                            </p:childTnLst>
                          </p:cTn>
                        </p:par>
                        <p:par>
                          <p:cTn id="12" fill="hold">
                            <p:stCondLst>
                              <p:cond delay="2000"/>
                            </p:stCondLst>
                            <p:childTnLst>
                              <p:par>
                                <p:cTn id="13" presetID="22" presetClass="entr" presetSubtype="4"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ipe(down)">
                                      <p:cBhvr>
                                        <p:cTn id="15"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928662" y="2285992"/>
            <a:ext cx="7858180" cy="4357718"/>
          </a:xfrm>
        </p:spPr>
        <p:style>
          <a:lnRef idx="1">
            <a:schemeClr val="dk1"/>
          </a:lnRef>
          <a:fillRef idx="2">
            <a:schemeClr val="dk1"/>
          </a:fillRef>
          <a:effectRef idx="1">
            <a:schemeClr val="dk1"/>
          </a:effectRef>
          <a:fontRef idx="minor">
            <a:schemeClr val="dk1"/>
          </a:fontRef>
        </p:style>
        <p:txBody>
          <a:bodyPr>
            <a:noAutofit/>
          </a:bodyPr>
          <a:lstStyle/>
          <a:p>
            <a:pPr algn="l"/>
            <a:r>
              <a:rPr lang="tr-TR" sz="3600" dirty="0" smtClean="0">
                <a:solidFill>
                  <a:schemeClr val="tx1"/>
                </a:solidFill>
              </a:rPr>
              <a:t>Hz Ali ve </a:t>
            </a:r>
            <a:r>
              <a:rPr lang="tr-TR" sz="3600" dirty="0" err="1" smtClean="0">
                <a:solidFill>
                  <a:schemeClr val="tx1"/>
                </a:solidFill>
              </a:rPr>
              <a:t>Muaviye</a:t>
            </a:r>
            <a:r>
              <a:rPr lang="tr-TR" sz="3600" dirty="0" smtClean="0">
                <a:solidFill>
                  <a:schemeClr val="tx1"/>
                </a:solidFill>
              </a:rPr>
              <a:t> arasındaki anlaşmazlık giderilmeye çalışılırken, Hz Ali taraftarlarından Hariciler denilen bir grup ortaya çıktı. Hariciler sonunda Hz Ali'yi şehit ettiler. Halifelik de </a:t>
            </a:r>
            <a:r>
              <a:rPr lang="tr-TR" sz="3600" dirty="0" err="1" smtClean="0">
                <a:solidFill>
                  <a:schemeClr val="tx1"/>
                </a:solidFill>
              </a:rPr>
              <a:t>Muaviye'de</a:t>
            </a:r>
            <a:r>
              <a:rPr lang="tr-TR" sz="3600" dirty="0" smtClean="0">
                <a:solidFill>
                  <a:schemeClr val="tx1"/>
                </a:solidFill>
              </a:rPr>
              <a:t> kaldı ve böylece </a:t>
            </a:r>
            <a:r>
              <a:rPr lang="tr-TR" sz="3600" dirty="0" err="1" smtClean="0">
                <a:solidFill>
                  <a:schemeClr val="tx1"/>
                </a:solidFill>
              </a:rPr>
              <a:t>Emevi</a:t>
            </a:r>
            <a:r>
              <a:rPr lang="tr-TR" sz="3600" dirty="0" smtClean="0">
                <a:solidFill>
                  <a:schemeClr val="tx1"/>
                </a:solidFill>
              </a:rPr>
              <a:t> sülâlesi yönetimi ele geçirmiş oldu.</a:t>
            </a:r>
            <a:endParaRPr lang="tr-TR" sz="3600" b="1" dirty="0" smtClean="0">
              <a:solidFill>
                <a:schemeClr val="tx1"/>
              </a:solidFill>
            </a:endParaRPr>
          </a:p>
          <a:p>
            <a:pPr algn="l"/>
            <a:endParaRPr lang="tr-TR" sz="3600"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1000"/>
                                        <p:tgtEl>
                                          <p:spTgt spid="4">
                                            <p:bg/>
                                          </p:spTgt>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down)">
                                      <p:cBhvr>
                                        <p:cTn id="11"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1214414" y="2143116"/>
            <a:ext cx="7500990" cy="4572008"/>
          </a:xfrm>
        </p:spPr>
        <p:style>
          <a:lnRef idx="0">
            <a:schemeClr val="accent6"/>
          </a:lnRef>
          <a:fillRef idx="3">
            <a:schemeClr val="accent6"/>
          </a:fillRef>
          <a:effectRef idx="3">
            <a:schemeClr val="accent6"/>
          </a:effectRef>
          <a:fontRef idx="minor">
            <a:schemeClr val="lt1"/>
          </a:fontRef>
        </p:style>
        <p:txBody>
          <a:bodyPr>
            <a:normAutofit/>
          </a:bodyPr>
          <a:lstStyle/>
          <a:p>
            <a:pPr algn="l"/>
            <a:r>
              <a:rPr lang="tr-TR" dirty="0" smtClean="0">
                <a:solidFill>
                  <a:schemeClr val="tx1"/>
                </a:solidFill>
              </a:rPr>
              <a:t>Ayetlerin </a:t>
            </a:r>
            <a:r>
              <a:rPr lang="tr-TR" dirty="0" smtClean="0">
                <a:solidFill>
                  <a:schemeClr val="tx1"/>
                </a:solidFill>
              </a:rPr>
              <a:t>bir kısmı muhkem, bir kısmı </a:t>
            </a:r>
            <a:r>
              <a:rPr lang="tr-TR" dirty="0" err="1" smtClean="0">
                <a:solidFill>
                  <a:schemeClr val="tx1"/>
                </a:solidFill>
              </a:rPr>
              <a:t>müteşabih'tir</a:t>
            </a:r>
            <a:r>
              <a:rPr lang="tr-TR" dirty="0" smtClean="0">
                <a:solidFill>
                  <a:schemeClr val="tx1"/>
                </a:solidFill>
              </a:rPr>
              <a:t>. (Ali İmran suresi–3/7) Muhkem ayetleri herkes anlar ve herkes aynı şeyi anlar. </a:t>
            </a:r>
            <a:r>
              <a:rPr lang="tr-TR" dirty="0" err="1" smtClean="0">
                <a:solidFill>
                  <a:schemeClr val="tx1"/>
                </a:solidFill>
              </a:rPr>
              <a:t>Müteşabih</a:t>
            </a:r>
            <a:r>
              <a:rPr lang="tr-TR" dirty="0" smtClean="0">
                <a:solidFill>
                  <a:schemeClr val="tx1"/>
                </a:solidFill>
              </a:rPr>
              <a:t> ayetleri ancak konunun uzmanı anlayabilir ve her uzman da farklı anlayıp farklı yorumlayabilir. Yani açıklaması güç olan, uzmanlık isteyen ve farklı yorumlanabilen ayetler </a:t>
            </a:r>
            <a:r>
              <a:rPr lang="tr-TR" dirty="0" err="1" smtClean="0">
                <a:solidFill>
                  <a:schemeClr val="tx1"/>
                </a:solidFill>
              </a:rPr>
              <a:t>müteşabih</a:t>
            </a:r>
            <a:r>
              <a:rPr lang="tr-TR" dirty="0" smtClean="0">
                <a:solidFill>
                  <a:schemeClr val="tx1"/>
                </a:solidFill>
              </a:rPr>
              <a:t> ayetlerdir.</a:t>
            </a:r>
            <a:endParaRPr lang="tr-TR" b="1" dirty="0" smtClean="0">
              <a:solidFill>
                <a:schemeClr val="tx1"/>
              </a:solidFill>
            </a:endParaRPr>
          </a:p>
          <a:p>
            <a:pPr algn="l"/>
            <a:endParaRPr lang="tr-TR" dirty="0">
              <a:solidFill>
                <a:schemeClr val="tx1"/>
              </a:solidFill>
            </a:endParaRPr>
          </a:p>
        </p:txBody>
      </p:sp>
      <p:sp>
        <p:nvSpPr>
          <p:cNvPr id="3" name="2 Dikdörtgen"/>
          <p:cNvSpPr/>
          <p:nvPr/>
        </p:nvSpPr>
        <p:spPr>
          <a:xfrm>
            <a:off x="2357422" y="428604"/>
            <a:ext cx="5429288" cy="107721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tr-TR" sz="3200" b="1" dirty="0" smtClean="0"/>
              <a:t>6- </a:t>
            </a:r>
            <a:r>
              <a:rPr lang="tr-TR" sz="3200" b="1" dirty="0" smtClean="0"/>
              <a:t>Dinî Metinlerden kaynaklanan sebepler</a:t>
            </a:r>
            <a:endParaRPr lang="tr-TR" sz="3200" b="1"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1000"/>
                                        <p:tgtEl>
                                          <p:spTgt spid="3"/>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 fill="hold">
                                          <p:stCondLst>
                                            <p:cond delay="0"/>
                                          </p:stCondLst>
                                        </p:cTn>
                                        <p:tgtEl>
                                          <p:spTgt spid="4">
                                            <p:bg/>
                                          </p:spTgt>
                                        </p:tgtEl>
                                        <p:attrNameLst>
                                          <p:attrName>style.visibility</p:attrName>
                                        </p:attrNameLst>
                                      </p:cBhvr>
                                      <p:to>
                                        <p:strVal val="visible"/>
                                      </p:to>
                                    </p:set>
                                    <p:animEffect transition="in" filter="strips(downLeft)">
                                      <p:cBhvr>
                                        <p:cTn id="11" dur="1000"/>
                                        <p:tgtEl>
                                          <p:spTgt spid="4">
                                            <p:bg/>
                                          </p:spTgt>
                                        </p:tgtEl>
                                      </p:cBhvr>
                                    </p:animEffect>
                                  </p:childTnLst>
                                </p:cTn>
                              </p:par>
                            </p:childTnLst>
                          </p:cTn>
                        </p:par>
                        <p:par>
                          <p:cTn id="12" fill="hold">
                            <p:stCondLst>
                              <p:cond delay="2000"/>
                            </p:stCondLst>
                            <p:childTnLst>
                              <p:par>
                                <p:cTn id="13" presetID="18" presetClass="entr" presetSubtype="12"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strips(downLeft)">
                                      <p:cBhvr>
                                        <p:cTn id="15"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928662" y="1928802"/>
            <a:ext cx="7786742" cy="4714908"/>
          </a:xfrm>
        </p:spPr>
        <p:style>
          <a:lnRef idx="0">
            <a:schemeClr val="accent6"/>
          </a:lnRef>
          <a:fillRef idx="3">
            <a:schemeClr val="accent6"/>
          </a:fillRef>
          <a:effectRef idx="3">
            <a:schemeClr val="accent6"/>
          </a:effectRef>
          <a:fontRef idx="minor">
            <a:schemeClr val="lt1"/>
          </a:fontRef>
        </p:style>
        <p:txBody>
          <a:bodyPr>
            <a:normAutofit/>
          </a:bodyPr>
          <a:lstStyle/>
          <a:p>
            <a:pPr algn="l"/>
            <a:r>
              <a:rPr lang="tr-TR" dirty="0" smtClean="0">
                <a:solidFill>
                  <a:schemeClr val="tx1"/>
                </a:solidFill>
              </a:rPr>
              <a:t>Peygamberimiz </a:t>
            </a:r>
            <a:r>
              <a:rPr lang="tr-TR" dirty="0" err="1" smtClean="0">
                <a:solidFill>
                  <a:schemeClr val="tx1"/>
                </a:solidFill>
              </a:rPr>
              <a:t>Kur'an'ın</a:t>
            </a:r>
            <a:r>
              <a:rPr lang="tr-TR" dirty="0" smtClean="0">
                <a:solidFill>
                  <a:schemeClr val="tx1"/>
                </a:solidFill>
              </a:rPr>
              <a:t> gerçek yorumcusudur. Ayetlerin ne demek istediğini en iyi O bilir ve açıklar. Onun için hadis yani peygamberimizin sözleri çok önemlidir. Fakat bazı hadislerin </a:t>
            </a:r>
            <a:r>
              <a:rPr lang="tr-TR" dirty="0" err="1" smtClean="0">
                <a:solidFill>
                  <a:schemeClr val="tx1"/>
                </a:solidFill>
              </a:rPr>
              <a:t>Ku'an'da</a:t>
            </a:r>
            <a:r>
              <a:rPr lang="tr-TR" dirty="0" smtClean="0">
                <a:solidFill>
                  <a:schemeClr val="tx1"/>
                </a:solidFill>
              </a:rPr>
              <a:t> karşılığı yoktur. Bu sözlerin hadis olmayıp uydurulduğunu söyleyenler, Peygamberimizin </a:t>
            </a:r>
            <a:r>
              <a:rPr lang="tr-TR" dirty="0" err="1" smtClean="0">
                <a:solidFill>
                  <a:schemeClr val="tx1"/>
                </a:solidFill>
              </a:rPr>
              <a:t>Kur'an'da</a:t>
            </a:r>
            <a:r>
              <a:rPr lang="tr-TR" dirty="0" smtClean="0">
                <a:solidFill>
                  <a:schemeClr val="tx1"/>
                </a:solidFill>
              </a:rPr>
              <a:t> olamayan bir şeyi söylemeyeceğini iddia etmektedirler.</a:t>
            </a:r>
            <a:endParaRPr lang="tr-TR" dirty="0">
              <a:solidFill>
                <a:schemeClr val="tx1"/>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strips(downLeft)">
                                      <p:cBhvr>
                                        <p:cTn id="7" dur="1000"/>
                                        <p:tgtEl>
                                          <p:spTgt spid="4">
                                            <p:bg/>
                                          </p:spTgt>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strips(downLeft)">
                                      <p:cBhvr>
                                        <p:cTn id="11"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1000100" y="2500306"/>
            <a:ext cx="7715304" cy="4000528"/>
          </a:xfrm>
        </p:spPr>
        <p:style>
          <a:lnRef idx="0">
            <a:schemeClr val="accent6"/>
          </a:lnRef>
          <a:fillRef idx="3">
            <a:schemeClr val="accent6"/>
          </a:fillRef>
          <a:effectRef idx="3">
            <a:schemeClr val="accent6"/>
          </a:effectRef>
          <a:fontRef idx="minor">
            <a:schemeClr val="lt1"/>
          </a:fontRef>
        </p:style>
        <p:txBody>
          <a:bodyPr>
            <a:noAutofit/>
          </a:bodyPr>
          <a:lstStyle/>
          <a:p>
            <a:pPr algn="l"/>
            <a:r>
              <a:rPr lang="tr-TR" sz="3600" dirty="0" smtClean="0">
                <a:solidFill>
                  <a:schemeClr val="tx1"/>
                </a:solidFill>
              </a:rPr>
              <a:t>Meselâ Hz İsa'nın kıyamete yakın dünyaya geleceği konusunda açık bir ayet yoktur. Fakat çok hadis vardır. Birileri bu hadisleri delil kabul ederek Hz İsa'nın geleceğine inanırken, birileri bunun bir Hıristiyanlık inancı olduğunu iddia etmektedirler.</a:t>
            </a:r>
            <a:endParaRPr lang="tr-TR" sz="3600" b="1" dirty="0" smtClean="0">
              <a:solidFill>
                <a:schemeClr val="tx1"/>
              </a:solidFill>
            </a:endParaRPr>
          </a:p>
          <a:p>
            <a:pPr algn="l"/>
            <a:endParaRPr lang="tr-TR" sz="3600" dirty="0">
              <a:solidFill>
                <a:schemeClr val="tx1"/>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strips(downLeft)">
                                      <p:cBhvr>
                                        <p:cTn id="7" dur="1000"/>
                                        <p:tgtEl>
                                          <p:spTgt spid="4">
                                            <p:bg/>
                                          </p:spTgt>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strips(downLeft)">
                                      <p:cBhvr>
                                        <p:cTn id="11"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785786" y="2214554"/>
            <a:ext cx="8143932" cy="4143404"/>
          </a:xfrm>
        </p:spPr>
        <p:style>
          <a:lnRef idx="0">
            <a:schemeClr val="accent6"/>
          </a:lnRef>
          <a:fillRef idx="3">
            <a:schemeClr val="accent6"/>
          </a:fillRef>
          <a:effectRef idx="3">
            <a:schemeClr val="accent6"/>
          </a:effectRef>
          <a:fontRef idx="minor">
            <a:schemeClr val="lt1"/>
          </a:fontRef>
        </p:style>
        <p:txBody>
          <a:bodyPr>
            <a:noAutofit/>
          </a:bodyPr>
          <a:lstStyle/>
          <a:p>
            <a:pPr algn="l"/>
            <a:r>
              <a:rPr lang="tr-TR" dirty="0" smtClean="0">
                <a:solidFill>
                  <a:schemeClr val="tx1"/>
                </a:solidFill>
              </a:rPr>
              <a:t>Hz </a:t>
            </a:r>
            <a:r>
              <a:rPr lang="tr-TR" dirty="0" err="1" smtClean="0">
                <a:solidFill>
                  <a:schemeClr val="tx1"/>
                </a:solidFill>
              </a:rPr>
              <a:t>Havvanın</a:t>
            </a:r>
            <a:r>
              <a:rPr lang="tr-TR" dirty="0" smtClean="0">
                <a:solidFill>
                  <a:schemeClr val="tx1"/>
                </a:solidFill>
              </a:rPr>
              <a:t> Hz Âdemi kandırdığına ve onun kaburga kemiğinden yaratıldığına bu yüzden erkeklerin sol kaburga kemiğinin eksik olduğuna ait ayet yoktur, fakat birkaç hadis vardır. Ayrıca bu ifadeler Tevrat ve İncillerde de vardır. Bu hadislerin uydurma olduğunu, söyleyenler yanında kadının huyunu kaburga kemiğine benzetenler vardır. </a:t>
            </a:r>
            <a:endParaRPr lang="tr-TR" dirty="0">
              <a:solidFill>
                <a:schemeClr val="tx1"/>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strips(downLeft)">
                                      <p:cBhvr>
                                        <p:cTn id="7" dur="1000"/>
                                        <p:tgtEl>
                                          <p:spTgt spid="4">
                                            <p:bg/>
                                          </p:spTgt>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strips(downLeft)">
                                      <p:cBhvr>
                                        <p:cTn id="11"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785786" y="2714620"/>
            <a:ext cx="8143932" cy="2786082"/>
          </a:xfrm>
        </p:spPr>
        <p:style>
          <a:lnRef idx="0">
            <a:schemeClr val="accent6"/>
          </a:lnRef>
          <a:fillRef idx="3">
            <a:schemeClr val="accent6"/>
          </a:fillRef>
          <a:effectRef idx="3">
            <a:schemeClr val="accent6"/>
          </a:effectRef>
          <a:fontRef idx="minor">
            <a:schemeClr val="lt1"/>
          </a:fontRef>
        </p:style>
        <p:txBody>
          <a:bodyPr>
            <a:noAutofit/>
          </a:bodyPr>
          <a:lstStyle/>
          <a:p>
            <a:pPr algn="l"/>
            <a:r>
              <a:rPr lang="tr-TR" dirty="0" smtClean="0">
                <a:solidFill>
                  <a:schemeClr val="tx1"/>
                </a:solidFill>
              </a:rPr>
              <a:t>Çünkü </a:t>
            </a:r>
            <a:r>
              <a:rPr lang="tr-TR" dirty="0" smtClean="0">
                <a:solidFill>
                  <a:schemeClr val="tx1"/>
                </a:solidFill>
              </a:rPr>
              <a:t>kaburga kemiği biraz eğridir, kadını kendi haline bırakırsan tamamen eğrilir, doğrultmaya kalkarsan kırarsın. Dolayısıyla bazı ayet ve hadislerin farklı yorumlanması, farklı din anlayışlarına yol </a:t>
            </a:r>
            <a:r>
              <a:rPr lang="tr-TR" dirty="0" smtClean="0">
                <a:solidFill>
                  <a:schemeClr val="tx1"/>
                </a:solidFill>
              </a:rPr>
              <a:t>açmıştır.</a:t>
            </a:r>
            <a:endParaRPr lang="tr-TR" dirty="0">
              <a:solidFill>
                <a:schemeClr val="tx1"/>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heel(4)">
                                      <p:cBhvr>
                                        <p:cTn id="7" dur="2000"/>
                                        <p:tgtEl>
                                          <p:spTgt spid="4">
                                            <p:bg/>
                                          </p:spTgt>
                                        </p:tgtEl>
                                      </p:cBhvr>
                                    </p:animEffect>
                                  </p:childTnLst>
                                </p:cTn>
                              </p:par>
                            </p:childTnLst>
                          </p:cTn>
                        </p:par>
                        <p:par>
                          <p:cTn id="8" fill="hold">
                            <p:stCondLst>
                              <p:cond delay="2000"/>
                            </p:stCondLst>
                            <p:childTnLst>
                              <p:par>
                                <p:cTn id="9" presetID="21" presetClass="entr" presetSubtype="4"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heel(4)">
                                      <p:cBhvr>
                                        <p:cTn id="11"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2143108" y="214291"/>
            <a:ext cx="6143668" cy="1071570"/>
          </a:xfrm>
        </p:spPr>
        <p:style>
          <a:lnRef idx="0">
            <a:schemeClr val="accent1"/>
          </a:lnRef>
          <a:fillRef idx="3">
            <a:schemeClr val="accent1"/>
          </a:fillRef>
          <a:effectRef idx="3">
            <a:schemeClr val="accent1"/>
          </a:effectRef>
          <a:fontRef idx="minor">
            <a:schemeClr val="lt1"/>
          </a:fontRef>
        </p:style>
        <p:txBody>
          <a:bodyPr>
            <a:normAutofit/>
          </a:bodyPr>
          <a:lstStyle/>
          <a:p>
            <a:r>
              <a:rPr lang="tr-TR" sz="3200" b="1" dirty="0" smtClean="0">
                <a:solidFill>
                  <a:schemeClr val="bg1"/>
                </a:solidFill>
              </a:rPr>
              <a:t>Din ve Din anlayışı arasındaki farklar</a:t>
            </a:r>
            <a:endParaRPr lang="tr-TR" sz="3200" dirty="0">
              <a:solidFill>
                <a:schemeClr val="bg1"/>
              </a:solidFill>
            </a:endParaRPr>
          </a:p>
        </p:txBody>
      </p:sp>
      <p:sp>
        <p:nvSpPr>
          <p:cNvPr id="4" name="3 Dikdörtgen"/>
          <p:cNvSpPr/>
          <p:nvPr/>
        </p:nvSpPr>
        <p:spPr>
          <a:xfrm>
            <a:off x="1285852" y="1571612"/>
            <a:ext cx="2714644" cy="6429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3200" b="1" dirty="0" smtClean="0"/>
              <a:t>DİN</a:t>
            </a:r>
            <a:endParaRPr lang="tr-TR" sz="3200" b="1" dirty="0"/>
          </a:p>
        </p:txBody>
      </p:sp>
      <p:sp>
        <p:nvSpPr>
          <p:cNvPr id="5" name="4 Dikdörtgen"/>
          <p:cNvSpPr/>
          <p:nvPr/>
        </p:nvSpPr>
        <p:spPr>
          <a:xfrm>
            <a:off x="5643570" y="1571612"/>
            <a:ext cx="2714644" cy="64294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800" b="1" dirty="0" smtClean="0">
                <a:solidFill>
                  <a:schemeClr val="tx1"/>
                </a:solidFill>
              </a:rPr>
              <a:t>DİN ANLAYIŞI</a:t>
            </a:r>
            <a:endParaRPr lang="tr-TR" sz="2800" b="1" dirty="0">
              <a:solidFill>
                <a:schemeClr val="tx1"/>
              </a:solidFill>
            </a:endParaRPr>
          </a:p>
        </p:txBody>
      </p:sp>
      <p:sp>
        <p:nvSpPr>
          <p:cNvPr id="6" name="5 Beşgen"/>
          <p:cNvSpPr/>
          <p:nvPr/>
        </p:nvSpPr>
        <p:spPr>
          <a:xfrm>
            <a:off x="785786" y="2928934"/>
            <a:ext cx="3714776" cy="714380"/>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p>
        </p:txBody>
      </p:sp>
      <p:sp>
        <p:nvSpPr>
          <p:cNvPr id="7" name="6 7-Noktalı Yıldız"/>
          <p:cNvSpPr/>
          <p:nvPr/>
        </p:nvSpPr>
        <p:spPr>
          <a:xfrm>
            <a:off x="4643438" y="2714620"/>
            <a:ext cx="714380" cy="1000132"/>
          </a:xfrm>
          <a:prstGeom prst="star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3200" b="1" dirty="0" smtClean="0"/>
              <a:t>1</a:t>
            </a:r>
            <a:endParaRPr lang="tr-TR" sz="3200" b="1" dirty="0"/>
          </a:p>
        </p:txBody>
      </p:sp>
      <p:sp>
        <p:nvSpPr>
          <p:cNvPr id="8" name="7 Beşgen"/>
          <p:cNvSpPr/>
          <p:nvPr/>
        </p:nvSpPr>
        <p:spPr>
          <a:xfrm rot="10800000">
            <a:off x="5429224" y="2928935"/>
            <a:ext cx="3714776" cy="714380"/>
          </a:xfrm>
          <a:prstGeom prst="homePlat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tr-TR"/>
          </a:p>
        </p:txBody>
      </p:sp>
      <p:sp>
        <p:nvSpPr>
          <p:cNvPr id="9" name="8 Beşgen"/>
          <p:cNvSpPr/>
          <p:nvPr/>
        </p:nvSpPr>
        <p:spPr>
          <a:xfrm>
            <a:off x="785786" y="3857628"/>
            <a:ext cx="3714776" cy="714380"/>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p>
        </p:txBody>
      </p:sp>
      <p:sp>
        <p:nvSpPr>
          <p:cNvPr id="10" name="9 7-Noktalı Yıldız"/>
          <p:cNvSpPr/>
          <p:nvPr/>
        </p:nvSpPr>
        <p:spPr>
          <a:xfrm>
            <a:off x="4643438" y="3643314"/>
            <a:ext cx="714380" cy="1000132"/>
          </a:xfrm>
          <a:prstGeom prst="star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3200" b="1" dirty="0" smtClean="0"/>
              <a:t>2</a:t>
            </a:r>
            <a:endParaRPr lang="tr-TR" sz="3200" b="1" dirty="0"/>
          </a:p>
        </p:txBody>
      </p:sp>
      <p:sp>
        <p:nvSpPr>
          <p:cNvPr id="11" name="10 Beşgen"/>
          <p:cNvSpPr/>
          <p:nvPr/>
        </p:nvSpPr>
        <p:spPr>
          <a:xfrm rot="10800000">
            <a:off x="5429224" y="3857629"/>
            <a:ext cx="3714776" cy="714380"/>
          </a:xfrm>
          <a:prstGeom prst="homePlat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tr-TR"/>
          </a:p>
        </p:txBody>
      </p:sp>
      <p:sp>
        <p:nvSpPr>
          <p:cNvPr id="12" name="11 Beşgen"/>
          <p:cNvSpPr/>
          <p:nvPr/>
        </p:nvSpPr>
        <p:spPr>
          <a:xfrm>
            <a:off x="785786" y="4786322"/>
            <a:ext cx="3714776" cy="714380"/>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p>
        </p:txBody>
      </p:sp>
      <p:sp>
        <p:nvSpPr>
          <p:cNvPr id="14" name="13 Beşgen"/>
          <p:cNvSpPr/>
          <p:nvPr/>
        </p:nvSpPr>
        <p:spPr>
          <a:xfrm rot="10800000">
            <a:off x="5429224" y="4786323"/>
            <a:ext cx="3714776" cy="714380"/>
          </a:xfrm>
          <a:prstGeom prst="homePlat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tr-TR"/>
          </a:p>
        </p:txBody>
      </p:sp>
      <p:sp>
        <p:nvSpPr>
          <p:cNvPr id="15" name="14 Beşgen"/>
          <p:cNvSpPr/>
          <p:nvPr/>
        </p:nvSpPr>
        <p:spPr>
          <a:xfrm>
            <a:off x="785786" y="5643578"/>
            <a:ext cx="3714776" cy="714380"/>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endParaRPr lang="tr-TR" dirty="0"/>
          </a:p>
        </p:txBody>
      </p:sp>
      <p:sp>
        <p:nvSpPr>
          <p:cNvPr id="16" name="15 7-Noktalı Yıldız"/>
          <p:cNvSpPr/>
          <p:nvPr/>
        </p:nvSpPr>
        <p:spPr>
          <a:xfrm>
            <a:off x="4643438" y="5429264"/>
            <a:ext cx="714380" cy="1000132"/>
          </a:xfrm>
          <a:prstGeom prst="star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3200" b="1" dirty="0" smtClean="0"/>
              <a:t>4</a:t>
            </a:r>
            <a:endParaRPr lang="tr-TR" sz="3200" b="1" dirty="0"/>
          </a:p>
        </p:txBody>
      </p:sp>
      <p:sp>
        <p:nvSpPr>
          <p:cNvPr id="17" name="16 Beşgen"/>
          <p:cNvSpPr/>
          <p:nvPr/>
        </p:nvSpPr>
        <p:spPr>
          <a:xfrm rot="10800000">
            <a:off x="5429224" y="5643579"/>
            <a:ext cx="3714776" cy="714380"/>
          </a:xfrm>
          <a:prstGeom prst="homePlat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tr-TR"/>
          </a:p>
        </p:txBody>
      </p:sp>
      <p:sp>
        <p:nvSpPr>
          <p:cNvPr id="13" name="12 7-Noktalı Yıldız"/>
          <p:cNvSpPr/>
          <p:nvPr/>
        </p:nvSpPr>
        <p:spPr>
          <a:xfrm>
            <a:off x="4643438" y="4572008"/>
            <a:ext cx="714380" cy="1000132"/>
          </a:xfrm>
          <a:prstGeom prst="star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3200" b="1" dirty="0" smtClean="0"/>
              <a:t>3</a:t>
            </a:r>
            <a:endParaRPr lang="tr-TR" sz="3200" b="1" dirty="0"/>
          </a:p>
        </p:txBody>
      </p:sp>
      <p:sp>
        <p:nvSpPr>
          <p:cNvPr id="21" name="20 Dikdörtgen"/>
          <p:cNvSpPr/>
          <p:nvPr/>
        </p:nvSpPr>
        <p:spPr>
          <a:xfrm>
            <a:off x="857224" y="3071810"/>
            <a:ext cx="2462790" cy="461665"/>
          </a:xfrm>
          <a:prstGeom prst="rect">
            <a:avLst/>
          </a:prstGeom>
        </p:spPr>
        <p:txBody>
          <a:bodyPr wrap="none">
            <a:spAutoFit/>
          </a:bodyPr>
          <a:lstStyle/>
          <a:p>
            <a:r>
              <a:rPr lang="tr-TR" sz="2400" b="1" dirty="0" smtClean="0"/>
              <a:t>Din vahye dayanır</a:t>
            </a:r>
            <a:endParaRPr lang="tr-TR" sz="2400" b="1" dirty="0"/>
          </a:p>
        </p:txBody>
      </p:sp>
      <p:sp>
        <p:nvSpPr>
          <p:cNvPr id="22" name="21 Dikdörtgen"/>
          <p:cNvSpPr/>
          <p:nvPr/>
        </p:nvSpPr>
        <p:spPr>
          <a:xfrm>
            <a:off x="5857884" y="2928934"/>
            <a:ext cx="3286116" cy="830997"/>
          </a:xfrm>
          <a:prstGeom prst="rect">
            <a:avLst/>
          </a:prstGeom>
        </p:spPr>
        <p:txBody>
          <a:bodyPr wrap="square">
            <a:spAutoFit/>
          </a:bodyPr>
          <a:lstStyle/>
          <a:p>
            <a:pPr algn="r"/>
            <a:r>
              <a:rPr lang="tr-TR" sz="2400" b="1" dirty="0" smtClean="0"/>
              <a:t>Mezhep insanların görüşlerine dayanır.</a:t>
            </a:r>
            <a:endParaRPr lang="tr-TR" sz="2400" b="1" dirty="0"/>
          </a:p>
        </p:txBody>
      </p:sp>
      <p:sp>
        <p:nvSpPr>
          <p:cNvPr id="24" name="23 Dikdörtgen"/>
          <p:cNvSpPr/>
          <p:nvPr/>
        </p:nvSpPr>
        <p:spPr>
          <a:xfrm>
            <a:off x="6473012" y="4000504"/>
            <a:ext cx="2670988" cy="461665"/>
          </a:xfrm>
          <a:prstGeom prst="rect">
            <a:avLst/>
          </a:prstGeom>
        </p:spPr>
        <p:txBody>
          <a:bodyPr wrap="none">
            <a:spAutoFit/>
          </a:bodyPr>
          <a:lstStyle/>
          <a:p>
            <a:pPr algn="r"/>
            <a:r>
              <a:rPr lang="tr-TR" sz="2400" b="1" dirty="0" smtClean="0"/>
              <a:t>Mezhep bölgeseldir</a:t>
            </a:r>
            <a:endParaRPr lang="tr-TR" sz="2400" b="1" dirty="0"/>
          </a:p>
        </p:txBody>
      </p:sp>
      <p:sp>
        <p:nvSpPr>
          <p:cNvPr id="25" name="24 Dikdörtgen"/>
          <p:cNvSpPr/>
          <p:nvPr/>
        </p:nvSpPr>
        <p:spPr>
          <a:xfrm>
            <a:off x="857224" y="4000504"/>
            <a:ext cx="2244269" cy="461665"/>
          </a:xfrm>
          <a:prstGeom prst="rect">
            <a:avLst/>
          </a:prstGeom>
        </p:spPr>
        <p:txBody>
          <a:bodyPr wrap="none">
            <a:spAutoFit/>
          </a:bodyPr>
          <a:lstStyle/>
          <a:p>
            <a:r>
              <a:rPr lang="tr-TR" sz="2400" b="1" dirty="0" smtClean="0"/>
              <a:t>Din evrenseldir, </a:t>
            </a:r>
            <a:endParaRPr lang="tr-TR" sz="2400" b="1" dirty="0"/>
          </a:p>
        </p:txBody>
      </p:sp>
      <p:sp>
        <p:nvSpPr>
          <p:cNvPr id="27" name="26 Dikdörtgen"/>
          <p:cNvSpPr/>
          <p:nvPr/>
        </p:nvSpPr>
        <p:spPr>
          <a:xfrm>
            <a:off x="857224" y="4929198"/>
            <a:ext cx="3495059" cy="461665"/>
          </a:xfrm>
          <a:prstGeom prst="rect">
            <a:avLst/>
          </a:prstGeom>
        </p:spPr>
        <p:txBody>
          <a:bodyPr wrap="none">
            <a:spAutoFit/>
          </a:bodyPr>
          <a:lstStyle/>
          <a:p>
            <a:r>
              <a:rPr lang="tr-TR" sz="2400" b="1" dirty="0" smtClean="0"/>
              <a:t>Dinin hükümleri değişmez</a:t>
            </a:r>
            <a:endParaRPr lang="tr-TR" sz="2400" b="1" dirty="0"/>
          </a:p>
        </p:txBody>
      </p:sp>
      <p:sp>
        <p:nvSpPr>
          <p:cNvPr id="28" name="27 Dikdörtgen"/>
          <p:cNvSpPr/>
          <p:nvPr/>
        </p:nvSpPr>
        <p:spPr>
          <a:xfrm>
            <a:off x="5857884" y="4786322"/>
            <a:ext cx="3286116" cy="830997"/>
          </a:xfrm>
          <a:prstGeom prst="rect">
            <a:avLst/>
          </a:prstGeom>
        </p:spPr>
        <p:txBody>
          <a:bodyPr wrap="square">
            <a:spAutoFit/>
          </a:bodyPr>
          <a:lstStyle/>
          <a:p>
            <a:pPr algn="r"/>
            <a:r>
              <a:rPr lang="tr-TR" sz="2400" b="1" dirty="0" smtClean="0"/>
              <a:t>Hükümleri insana ve zamana göre değişebilir</a:t>
            </a:r>
            <a:endParaRPr lang="tr-TR" sz="2400" b="1" dirty="0"/>
          </a:p>
        </p:txBody>
      </p:sp>
      <p:sp>
        <p:nvSpPr>
          <p:cNvPr id="30" name="2 Alt Başlık"/>
          <p:cNvSpPr>
            <a:spLocks noGrp="1"/>
          </p:cNvSpPr>
          <p:nvPr>
            <p:ph type="subTitle" idx="1"/>
          </p:nvPr>
        </p:nvSpPr>
        <p:spPr>
          <a:xfrm>
            <a:off x="5857884" y="5572140"/>
            <a:ext cx="3000396" cy="857256"/>
          </a:xfrm>
        </p:spPr>
        <p:txBody>
          <a:bodyPr>
            <a:noAutofit/>
          </a:bodyPr>
          <a:lstStyle/>
          <a:p>
            <a:pPr algn="r"/>
            <a:r>
              <a:rPr lang="tr-TR" sz="2400" b="1" dirty="0" smtClean="0">
                <a:solidFill>
                  <a:schemeClr val="tx1"/>
                </a:solidFill>
              </a:rPr>
              <a:t>Mezhepler birden fazla olabilir</a:t>
            </a:r>
            <a:endParaRPr lang="tr-TR" sz="2400" b="1" dirty="0">
              <a:solidFill>
                <a:schemeClr val="tx1"/>
              </a:solidFill>
            </a:endParaRPr>
          </a:p>
        </p:txBody>
      </p:sp>
      <p:sp>
        <p:nvSpPr>
          <p:cNvPr id="31" name="30 Dikdörtgen"/>
          <p:cNvSpPr/>
          <p:nvPr/>
        </p:nvSpPr>
        <p:spPr>
          <a:xfrm>
            <a:off x="928662" y="5857892"/>
            <a:ext cx="1929759" cy="461665"/>
          </a:xfrm>
          <a:prstGeom prst="rect">
            <a:avLst/>
          </a:prstGeom>
        </p:spPr>
        <p:txBody>
          <a:bodyPr wrap="none">
            <a:spAutoFit/>
          </a:bodyPr>
          <a:lstStyle/>
          <a:p>
            <a:r>
              <a:rPr lang="tr-TR" sz="2400" b="1" dirty="0" smtClean="0"/>
              <a:t>Din bir tektir, </a:t>
            </a:r>
            <a:endParaRPr lang="tr-TR" sz="2400" b="1"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ppt_x"/>
                                          </p:val>
                                        </p:tav>
                                        <p:tav tm="100000">
                                          <p:val>
                                            <p:strVal val="#ppt_x"/>
                                          </p:val>
                                        </p:tav>
                                      </p:tavLst>
                                    </p:anim>
                                    <p:anim calcmode="lin" valueType="num">
                                      <p:cBhvr additive="base">
                                        <p:cTn id="13" dur="10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ppt_x"/>
                                          </p:val>
                                        </p:tav>
                                        <p:tav tm="100000">
                                          <p:val>
                                            <p:strVal val="#ppt_x"/>
                                          </p:val>
                                        </p:tav>
                                      </p:tavLst>
                                    </p:anim>
                                    <p:anim calcmode="lin" valueType="num">
                                      <p:cBhvr additive="base">
                                        <p:cTn id="18" dur="10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1000" fill="hold"/>
                                        <p:tgtEl>
                                          <p:spTgt spid="6"/>
                                        </p:tgtEl>
                                        <p:attrNameLst>
                                          <p:attrName>ppt_x</p:attrName>
                                        </p:attrNameLst>
                                      </p:cBhvr>
                                      <p:tavLst>
                                        <p:tav tm="0">
                                          <p:val>
                                            <p:strVal val="#ppt_x"/>
                                          </p:val>
                                        </p:tav>
                                        <p:tav tm="100000">
                                          <p:val>
                                            <p:strVal val="#ppt_x"/>
                                          </p:val>
                                        </p:tav>
                                      </p:tavLst>
                                    </p:anim>
                                    <p:anim calcmode="lin" valueType="num">
                                      <p:cBhvr additive="base">
                                        <p:cTn id="23" dur="10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1000" fill="hold"/>
                                        <p:tgtEl>
                                          <p:spTgt spid="7"/>
                                        </p:tgtEl>
                                        <p:attrNameLst>
                                          <p:attrName>ppt_x</p:attrName>
                                        </p:attrNameLst>
                                      </p:cBhvr>
                                      <p:tavLst>
                                        <p:tav tm="0">
                                          <p:val>
                                            <p:strVal val="#ppt_x"/>
                                          </p:val>
                                        </p:tav>
                                        <p:tav tm="100000">
                                          <p:val>
                                            <p:strVal val="#ppt_x"/>
                                          </p:val>
                                        </p:tav>
                                      </p:tavLst>
                                    </p:anim>
                                    <p:anim calcmode="lin" valueType="num">
                                      <p:cBhvr additive="base">
                                        <p:cTn id="33" dur="100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1000" fill="hold"/>
                                        <p:tgtEl>
                                          <p:spTgt spid="8"/>
                                        </p:tgtEl>
                                        <p:attrNameLst>
                                          <p:attrName>ppt_x</p:attrName>
                                        </p:attrNameLst>
                                      </p:cBhvr>
                                      <p:tavLst>
                                        <p:tav tm="0">
                                          <p:val>
                                            <p:strVal val="#ppt_x"/>
                                          </p:val>
                                        </p:tav>
                                        <p:tav tm="100000">
                                          <p:val>
                                            <p:strVal val="#ppt_x"/>
                                          </p:val>
                                        </p:tav>
                                      </p:tavLst>
                                    </p:anim>
                                    <p:anim calcmode="lin" valueType="num">
                                      <p:cBhvr additive="base">
                                        <p:cTn id="38" dur="10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7000"/>
                            </p:stCondLst>
                            <p:childTnLst>
                              <p:par>
                                <p:cTn id="40" presetID="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1000" fill="hold"/>
                                        <p:tgtEl>
                                          <p:spTgt spid="22"/>
                                        </p:tgtEl>
                                        <p:attrNameLst>
                                          <p:attrName>ppt_x</p:attrName>
                                        </p:attrNameLst>
                                      </p:cBhvr>
                                      <p:tavLst>
                                        <p:tav tm="0">
                                          <p:val>
                                            <p:strVal val="#ppt_x"/>
                                          </p:val>
                                        </p:tav>
                                        <p:tav tm="100000">
                                          <p:val>
                                            <p:strVal val="#ppt_x"/>
                                          </p:val>
                                        </p:tav>
                                      </p:tavLst>
                                    </p:anim>
                                    <p:anim calcmode="lin" valueType="num">
                                      <p:cBhvr additive="base">
                                        <p:cTn id="43" dur="10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8000"/>
                            </p:stCondLst>
                            <p:childTnLst>
                              <p:par>
                                <p:cTn id="45" presetID="2" presetClass="entr" presetSubtype="4"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1000" fill="hold"/>
                                        <p:tgtEl>
                                          <p:spTgt spid="9"/>
                                        </p:tgtEl>
                                        <p:attrNameLst>
                                          <p:attrName>ppt_x</p:attrName>
                                        </p:attrNameLst>
                                      </p:cBhvr>
                                      <p:tavLst>
                                        <p:tav tm="0">
                                          <p:val>
                                            <p:strVal val="#ppt_x"/>
                                          </p:val>
                                        </p:tav>
                                        <p:tav tm="100000">
                                          <p:val>
                                            <p:strVal val="#ppt_x"/>
                                          </p:val>
                                        </p:tav>
                                      </p:tavLst>
                                    </p:anim>
                                    <p:anim calcmode="lin" valueType="num">
                                      <p:cBhvr additive="base">
                                        <p:cTn id="48" dur="1000" fill="hold"/>
                                        <p:tgtEl>
                                          <p:spTgt spid="9"/>
                                        </p:tgtEl>
                                        <p:attrNameLst>
                                          <p:attrName>ppt_y</p:attrName>
                                        </p:attrNameLst>
                                      </p:cBhvr>
                                      <p:tavLst>
                                        <p:tav tm="0">
                                          <p:val>
                                            <p:strVal val="1+#ppt_h/2"/>
                                          </p:val>
                                        </p:tav>
                                        <p:tav tm="100000">
                                          <p:val>
                                            <p:strVal val="#ppt_y"/>
                                          </p:val>
                                        </p:tav>
                                      </p:tavLst>
                                    </p:anim>
                                  </p:childTnLst>
                                </p:cTn>
                              </p:par>
                            </p:childTnLst>
                          </p:cTn>
                        </p:par>
                        <p:par>
                          <p:cTn id="49" fill="hold">
                            <p:stCondLst>
                              <p:cond delay="9000"/>
                            </p:stCondLst>
                            <p:childTnLst>
                              <p:par>
                                <p:cTn id="50" presetID="2" presetClass="entr" presetSubtype="4"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1000" fill="hold"/>
                                        <p:tgtEl>
                                          <p:spTgt spid="25"/>
                                        </p:tgtEl>
                                        <p:attrNameLst>
                                          <p:attrName>ppt_x</p:attrName>
                                        </p:attrNameLst>
                                      </p:cBhvr>
                                      <p:tavLst>
                                        <p:tav tm="0">
                                          <p:val>
                                            <p:strVal val="#ppt_x"/>
                                          </p:val>
                                        </p:tav>
                                        <p:tav tm="100000">
                                          <p:val>
                                            <p:strVal val="#ppt_x"/>
                                          </p:val>
                                        </p:tav>
                                      </p:tavLst>
                                    </p:anim>
                                    <p:anim calcmode="lin" valueType="num">
                                      <p:cBhvr additive="base">
                                        <p:cTn id="53" dur="100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10000"/>
                            </p:stCondLst>
                            <p:childTnLst>
                              <p:par>
                                <p:cTn id="55" presetID="2" presetClass="entr" presetSubtype="4"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1000" fill="hold"/>
                                        <p:tgtEl>
                                          <p:spTgt spid="10"/>
                                        </p:tgtEl>
                                        <p:attrNameLst>
                                          <p:attrName>ppt_x</p:attrName>
                                        </p:attrNameLst>
                                      </p:cBhvr>
                                      <p:tavLst>
                                        <p:tav tm="0">
                                          <p:val>
                                            <p:strVal val="#ppt_x"/>
                                          </p:val>
                                        </p:tav>
                                        <p:tav tm="100000">
                                          <p:val>
                                            <p:strVal val="#ppt_x"/>
                                          </p:val>
                                        </p:tav>
                                      </p:tavLst>
                                    </p:anim>
                                    <p:anim calcmode="lin" valueType="num">
                                      <p:cBhvr additive="base">
                                        <p:cTn id="58" dur="1000" fill="hold"/>
                                        <p:tgtEl>
                                          <p:spTgt spid="10"/>
                                        </p:tgtEl>
                                        <p:attrNameLst>
                                          <p:attrName>ppt_y</p:attrName>
                                        </p:attrNameLst>
                                      </p:cBhvr>
                                      <p:tavLst>
                                        <p:tav tm="0">
                                          <p:val>
                                            <p:strVal val="1+#ppt_h/2"/>
                                          </p:val>
                                        </p:tav>
                                        <p:tav tm="100000">
                                          <p:val>
                                            <p:strVal val="#ppt_y"/>
                                          </p:val>
                                        </p:tav>
                                      </p:tavLst>
                                    </p:anim>
                                  </p:childTnLst>
                                </p:cTn>
                              </p:par>
                            </p:childTnLst>
                          </p:cTn>
                        </p:par>
                        <p:par>
                          <p:cTn id="59" fill="hold">
                            <p:stCondLst>
                              <p:cond delay="11000"/>
                            </p:stCondLst>
                            <p:childTnLst>
                              <p:par>
                                <p:cTn id="60" presetID="2" presetClass="entr" presetSubtype="4"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1000" fill="hold"/>
                                        <p:tgtEl>
                                          <p:spTgt spid="11"/>
                                        </p:tgtEl>
                                        <p:attrNameLst>
                                          <p:attrName>ppt_x</p:attrName>
                                        </p:attrNameLst>
                                      </p:cBhvr>
                                      <p:tavLst>
                                        <p:tav tm="0">
                                          <p:val>
                                            <p:strVal val="#ppt_x"/>
                                          </p:val>
                                        </p:tav>
                                        <p:tav tm="100000">
                                          <p:val>
                                            <p:strVal val="#ppt_x"/>
                                          </p:val>
                                        </p:tav>
                                      </p:tavLst>
                                    </p:anim>
                                    <p:anim calcmode="lin" valueType="num">
                                      <p:cBhvr additive="base">
                                        <p:cTn id="63" dur="1000" fill="hold"/>
                                        <p:tgtEl>
                                          <p:spTgt spid="11"/>
                                        </p:tgtEl>
                                        <p:attrNameLst>
                                          <p:attrName>ppt_y</p:attrName>
                                        </p:attrNameLst>
                                      </p:cBhvr>
                                      <p:tavLst>
                                        <p:tav tm="0">
                                          <p:val>
                                            <p:strVal val="1+#ppt_h/2"/>
                                          </p:val>
                                        </p:tav>
                                        <p:tav tm="100000">
                                          <p:val>
                                            <p:strVal val="#ppt_y"/>
                                          </p:val>
                                        </p:tav>
                                      </p:tavLst>
                                    </p:anim>
                                  </p:childTnLst>
                                </p:cTn>
                              </p:par>
                            </p:childTnLst>
                          </p:cTn>
                        </p:par>
                        <p:par>
                          <p:cTn id="64" fill="hold">
                            <p:stCondLst>
                              <p:cond delay="12000"/>
                            </p:stCondLst>
                            <p:childTnLst>
                              <p:par>
                                <p:cTn id="65" presetID="2" presetClass="entr" presetSubtype="4"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1000" fill="hold"/>
                                        <p:tgtEl>
                                          <p:spTgt spid="24"/>
                                        </p:tgtEl>
                                        <p:attrNameLst>
                                          <p:attrName>ppt_x</p:attrName>
                                        </p:attrNameLst>
                                      </p:cBhvr>
                                      <p:tavLst>
                                        <p:tav tm="0">
                                          <p:val>
                                            <p:strVal val="#ppt_x"/>
                                          </p:val>
                                        </p:tav>
                                        <p:tav tm="100000">
                                          <p:val>
                                            <p:strVal val="#ppt_x"/>
                                          </p:val>
                                        </p:tav>
                                      </p:tavLst>
                                    </p:anim>
                                    <p:anim calcmode="lin" valueType="num">
                                      <p:cBhvr additive="base">
                                        <p:cTn id="68" dur="1000" fill="hold"/>
                                        <p:tgtEl>
                                          <p:spTgt spid="24"/>
                                        </p:tgtEl>
                                        <p:attrNameLst>
                                          <p:attrName>ppt_y</p:attrName>
                                        </p:attrNameLst>
                                      </p:cBhvr>
                                      <p:tavLst>
                                        <p:tav tm="0">
                                          <p:val>
                                            <p:strVal val="1+#ppt_h/2"/>
                                          </p:val>
                                        </p:tav>
                                        <p:tav tm="100000">
                                          <p:val>
                                            <p:strVal val="#ppt_y"/>
                                          </p:val>
                                        </p:tav>
                                      </p:tavLst>
                                    </p:anim>
                                  </p:childTnLst>
                                </p:cTn>
                              </p:par>
                            </p:childTnLst>
                          </p:cTn>
                        </p:par>
                        <p:par>
                          <p:cTn id="69" fill="hold">
                            <p:stCondLst>
                              <p:cond delay="13000"/>
                            </p:stCondLst>
                            <p:childTnLst>
                              <p:par>
                                <p:cTn id="70" presetID="2" presetClass="entr" presetSubtype="4"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1000" fill="hold"/>
                                        <p:tgtEl>
                                          <p:spTgt spid="12"/>
                                        </p:tgtEl>
                                        <p:attrNameLst>
                                          <p:attrName>ppt_x</p:attrName>
                                        </p:attrNameLst>
                                      </p:cBhvr>
                                      <p:tavLst>
                                        <p:tav tm="0">
                                          <p:val>
                                            <p:strVal val="#ppt_x"/>
                                          </p:val>
                                        </p:tav>
                                        <p:tav tm="100000">
                                          <p:val>
                                            <p:strVal val="#ppt_x"/>
                                          </p:val>
                                        </p:tav>
                                      </p:tavLst>
                                    </p:anim>
                                    <p:anim calcmode="lin" valueType="num">
                                      <p:cBhvr additive="base">
                                        <p:cTn id="73" dur="1000" fill="hold"/>
                                        <p:tgtEl>
                                          <p:spTgt spid="12"/>
                                        </p:tgtEl>
                                        <p:attrNameLst>
                                          <p:attrName>ppt_y</p:attrName>
                                        </p:attrNameLst>
                                      </p:cBhvr>
                                      <p:tavLst>
                                        <p:tav tm="0">
                                          <p:val>
                                            <p:strVal val="1+#ppt_h/2"/>
                                          </p:val>
                                        </p:tav>
                                        <p:tav tm="100000">
                                          <p:val>
                                            <p:strVal val="#ppt_y"/>
                                          </p:val>
                                        </p:tav>
                                      </p:tavLst>
                                    </p:anim>
                                  </p:childTnLst>
                                </p:cTn>
                              </p:par>
                            </p:childTnLst>
                          </p:cTn>
                        </p:par>
                        <p:par>
                          <p:cTn id="74" fill="hold">
                            <p:stCondLst>
                              <p:cond delay="14000"/>
                            </p:stCondLst>
                            <p:childTnLst>
                              <p:par>
                                <p:cTn id="75" presetID="2" presetClass="entr" presetSubtype="4"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1000" fill="hold"/>
                                        <p:tgtEl>
                                          <p:spTgt spid="27"/>
                                        </p:tgtEl>
                                        <p:attrNameLst>
                                          <p:attrName>ppt_x</p:attrName>
                                        </p:attrNameLst>
                                      </p:cBhvr>
                                      <p:tavLst>
                                        <p:tav tm="0">
                                          <p:val>
                                            <p:strVal val="#ppt_x"/>
                                          </p:val>
                                        </p:tav>
                                        <p:tav tm="100000">
                                          <p:val>
                                            <p:strVal val="#ppt_x"/>
                                          </p:val>
                                        </p:tav>
                                      </p:tavLst>
                                    </p:anim>
                                    <p:anim calcmode="lin" valueType="num">
                                      <p:cBhvr additive="base">
                                        <p:cTn id="78" dur="1000" fill="hold"/>
                                        <p:tgtEl>
                                          <p:spTgt spid="27"/>
                                        </p:tgtEl>
                                        <p:attrNameLst>
                                          <p:attrName>ppt_y</p:attrName>
                                        </p:attrNameLst>
                                      </p:cBhvr>
                                      <p:tavLst>
                                        <p:tav tm="0">
                                          <p:val>
                                            <p:strVal val="1+#ppt_h/2"/>
                                          </p:val>
                                        </p:tav>
                                        <p:tav tm="100000">
                                          <p:val>
                                            <p:strVal val="#ppt_y"/>
                                          </p:val>
                                        </p:tav>
                                      </p:tavLst>
                                    </p:anim>
                                  </p:childTnLst>
                                </p:cTn>
                              </p:par>
                            </p:childTnLst>
                          </p:cTn>
                        </p:par>
                        <p:par>
                          <p:cTn id="79" fill="hold">
                            <p:stCondLst>
                              <p:cond delay="15000"/>
                            </p:stCondLst>
                            <p:childTnLst>
                              <p:par>
                                <p:cTn id="80" presetID="2" presetClass="entr" presetSubtype="4"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1000" fill="hold"/>
                                        <p:tgtEl>
                                          <p:spTgt spid="13"/>
                                        </p:tgtEl>
                                        <p:attrNameLst>
                                          <p:attrName>ppt_x</p:attrName>
                                        </p:attrNameLst>
                                      </p:cBhvr>
                                      <p:tavLst>
                                        <p:tav tm="0">
                                          <p:val>
                                            <p:strVal val="#ppt_x"/>
                                          </p:val>
                                        </p:tav>
                                        <p:tav tm="100000">
                                          <p:val>
                                            <p:strVal val="#ppt_x"/>
                                          </p:val>
                                        </p:tav>
                                      </p:tavLst>
                                    </p:anim>
                                    <p:anim calcmode="lin" valueType="num">
                                      <p:cBhvr additive="base">
                                        <p:cTn id="83" dur="1000" fill="hold"/>
                                        <p:tgtEl>
                                          <p:spTgt spid="13"/>
                                        </p:tgtEl>
                                        <p:attrNameLst>
                                          <p:attrName>ppt_y</p:attrName>
                                        </p:attrNameLst>
                                      </p:cBhvr>
                                      <p:tavLst>
                                        <p:tav tm="0">
                                          <p:val>
                                            <p:strVal val="1+#ppt_h/2"/>
                                          </p:val>
                                        </p:tav>
                                        <p:tav tm="100000">
                                          <p:val>
                                            <p:strVal val="#ppt_y"/>
                                          </p:val>
                                        </p:tav>
                                      </p:tavLst>
                                    </p:anim>
                                  </p:childTnLst>
                                </p:cTn>
                              </p:par>
                            </p:childTnLst>
                          </p:cTn>
                        </p:par>
                        <p:par>
                          <p:cTn id="84" fill="hold">
                            <p:stCondLst>
                              <p:cond delay="16000"/>
                            </p:stCondLst>
                            <p:childTnLst>
                              <p:par>
                                <p:cTn id="85" presetID="2" presetClass="entr" presetSubtype="4"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1000" fill="hold"/>
                                        <p:tgtEl>
                                          <p:spTgt spid="14"/>
                                        </p:tgtEl>
                                        <p:attrNameLst>
                                          <p:attrName>ppt_x</p:attrName>
                                        </p:attrNameLst>
                                      </p:cBhvr>
                                      <p:tavLst>
                                        <p:tav tm="0">
                                          <p:val>
                                            <p:strVal val="#ppt_x"/>
                                          </p:val>
                                        </p:tav>
                                        <p:tav tm="100000">
                                          <p:val>
                                            <p:strVal val="#ppt_x"/>
                                          </p:val>
                                        </p:tav>
                                      </p:tavLst>
                                    </p:anim>
                                    <p:anim calcmode="lin" valueType="num">
                                      <p:cBhvr additive="base">
                                        <p:cTn id="88" dur="100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17000"/>
                            </p:stCondLst>
                            <p:childTnLst>
                              <p:par>
                                <p:cTn id="90" presetID="2" presetClass="entr" presetSubtype="4"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 calcmode="lin" valueType="num">
                                      <p:cBhvr additive="base">
                                        <p:cTn id="92" dur="1000" fill="hold"/>
                                        <p:tgtEl>
                                          <p:spTgt spid="28"/>
                                        </p:tgtEl>
                                        <p:attrNameLst>
                                          <p:attrName>ppt_x</p:attrName>
                                        </p:attrNameLst>
                                      </p:cBhvr>
                                      <p:tavLst>
                                        <p:tav tm="0">
                                          <p:val>
                                            <p:strVal val="#ppt_x"/>
                                          </p:val>
                                        </p:tav>
                                        <p:tav tm="100000">
                                          <p:val>
                                            <p:strVal val="#ppt_x"/>
                                          </p:val>
                                        </p:tav>
                                      </p:tavLst>
                                    </p:anim>
                                    <p:anim calcmode="lin" valueType="num">
                                      <p:cBhvr additive="base">
                                        <p:cTn id="93" dur="1000" fill="hold"/>
                                        <p:tgtEl>
                                          <p:spTgt spid="28"/>
                                        </p:tgtEl>
                                        <p:attrNameLst>
                                          <p:attrName>ppt_y</p:attrName>
                                        </p:attrNameLst>
                                      </p:cBhvr>
                                      <p:tavLst>
                                        <p:tav tm="0">
                                          <p:val>
                                            <p:strVal val="1+#ppt_h/2"/>
                                          </p:val>
                                        </p:tav>
                                        <p:tav tm="100000">
                                          <p:val>
                                            <p:strVal val="#ppt_y"/>
                                          </p:val>
                                        </p:tav>
                                      </p:tavLst>
                                    </p:anim>
                                  </p:childTnLst>
                                </p:cTn>
                              </p:par>
                            </p:childTnLst>
                          </p:cTn>
                        </p:par>
                        <p:par>
                          <p:cTn id="94" fill="hold">
                            <p:stCondLst>
                              <p:cond delay="18000"/>
                            </p:stCondLst>
                            <p:childTnLst>
                              <p:par>
                                <p:cTn id="95" presetID="2" presetClass="entr" presetSubtype="4"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additive="base">
                                        <p:cTn id="97" dur="1000" fill="hold"/>
                                        <p:tgtEl>
                                          <p:spTgt spid="15"/>
                                        </p:tgtEl>
                                        <p:attrNameLst>
                                          <p:attrName>ppt_x</p:attrName>
                                        </p:attrNameLst>
                                      </p:cBhvr>
                                      <p:tavLst>
                                        <p:tav tm="0">
                                          <p:val>
                                            <p:strVal val="#ppt_x"/>
                                          </p:val>
                                        </p:tav>
                                        <p:tav tm="100000">
                                          <p:val>
                                            <p:strVal val="#ppt_x"/>
                                          </p:val>
                                        </p:tav>
                                      </p:tavLst>
                                    </p:anim>
                                    <p:anim calcmode="lin" valueType="num">
                                      <p:cBhvr additive="base">
                                        <p:cTn id="98" dur="1000" fill="hold"/>
                                        <p:tgtEl>
                                          <p:spTgt spid="15"/>
                                        </p:tgtEl>
                                        <p:attrNameLst>
                                          <p:attrName>ppt_y</p:attrName>
                                        </p:attrNameLst>
                                      </p:cBhvr>
                                      <p:tavLst>
                                        <p:tav tm="0">
                                          <p:val>
                                            <p:strVal val="1+#ppt_h/2"/>
                                          </p:val>
                                        </p:tav>
                                        <p:tav tm="100000">
                                          <p:val>
                                            <p:strVal val="#ppt_y"/>
                                          </p:val>
                                        </p:tav>
                                      </p:tavLst>
                                    </p:anim>
                                  </p:childTnLst>
                                </p:cTn>
                              </p:par>
                            </p:childTnLst>
                          </p:cTn>
                        </p:par>
                        <p:par>
                          <p:cTn id="99" fill="hold">
                            <p:stCondLst>
                              <p:cond delay="19000"/>
                            </p:stCondLst>
                            <p:childTnLst>
                              <p:par>
                                <p:cTn id="100" presetID="2" presetClass="entr" presetSubtype="4" fill="hold" grpId="0" nodeType="afterEffect">
                                  <p:stCondLst>
                                    <p:cond delay="0"/>
                                  </p:stCondLst>
                                  <p:childTnLst>
                                    <p:set>
                                      <p:cBhvr>
                                        <p:cTn id="101" dur="1" fill="hold">
                                          <p:stCondLst>
                                            <p:cond delay="0"/>
                                          </p:stCondLst>
                                        </p:cTn>
                                        <p:tgtEl>
                                          <p:spTgt spid="31"/>
                                        </p:tgtEl>
                                        <p:attrNameLst>
                                          <p:attrName>style.visibility</p:attrName>
                                        </p:attrNameLst>
                                      </p:cBhvr>
                                      <p:to>
                                        <p:strVal val="visible"/>
                                      </p:to>
                                    </p:set>
                                    <p:anim calcmode="lin" valueType="num">
                                      <p:cBhvr additive="base">
                                        <p:cTn id="102" dur="1000" fill="hold"/>
                                        <p:tgtEl>
                                          <p:spTgt spid="31"/>
                                        </p:tgtEl>
                                        <p:attrNameLst>
                                          <p:attrName>ppt_x</p:attrName>
                                        </p:attrNameLst>
                                      </p:cBhvr>
                                      <p:tavLst>
                                        <p:tav tm="0">
                                          <p:val>
                                            <p:strVal val="#ppt_x"/>
                                          </p:val>
                                        </p:tav>
                                        <p:tav tm="100000">
                                          <p:val>
                                            <p:strVal val="#ppt_x"/>
                                          </p:val>
                                        </p:tav>
                                      </p:tavLst>
                                    </p:anim>
                                    <p:anim calcmode="lin" valueType="num">
                                      <p:cBhvr additive="base">
                                        <p:cTn id="103" dur="1000" fill="hold"/>
                                        <p:tgtEl>
                                          <p:spTgt spid="31"/>
                                        </p:tgtEl>
                                        <p:attrNameLst>
                                          <p:attrName>ppt_y</p:attrName>
                                        </p:attrNameLst>
                                      </p:cBhvr>
                                      <p:tavLst>
                                        <p:tav tm="0">
                                          <p:val>
                                            <p:strVal val="1+#ppt_h/2"/>
                                          </p:val>
                                        </p:tav>
                                        <p:tav tm="100000">
                                          <p:val>
                                            <p:strVal val="#ppt_y"/>
                                          </p:val>
                                        </p:tav>
                                      </p:tavLst>
                                    </p:anim>
                                  </p:childTnLst>
                                </p:cTn>
                              </p:par>
                            </p:childTnLst>
                          </p:cTn>
                        </p:par>
                        <p:par>
                          <p:cTn id="104" fill="hold">
                            <p:stCondLst>
                              <p:cond delay="20000"/>
                            </p:stCondLst>
                            <p:childTnLst>
                              <p:par>
                                <p:cTn id="105" presetID="2" presetClass="entr" presetSubtype="4" fill="hold" grpId="0" nodeType="afterEffect">
                                  <p:stCondLst>
                                    <p:cond delay="0"/>
                                  </p:stCondLst>
                                  <p:childTnLst>
                                    <p:set>
                                      <p:cBhvr>
                                        <p:cTn id="106" dur="1" fill="hold">
                                          <p:stCondLst>
                                            <p:cond delay="0"/>
                                          </p:stCondLst>
                                        </p:cTn>
                                        <p:tgtEl>
                                          <p:spTgt spid="16"/>
                                        </p:tgtEl>
                                        <p:attrNameLst>
                                          <p:attrName>style.visibility</p:attrName>
                                        </p:attrNameLst>
                                      </p:cBhvr>
                                      <p:to>
                                        <p:strVal val="visible"/>
                                      </p:to>
                                    </p:set>
                                    <p:anim calcmode="lin" valueType="num">
                                      <p:cBhvr additive="base">
                                        <p:cTn id="107" dur="1000" fill="hold"/>
                                        <p:tgtEl>
                                          <p:spTgt spid="16"/>
                                        </p:tgtEl>
                                        <p:attrNameLst>
                                          <p:attrName>ppt_x</p:attrName>
                                        </p:attrNameLst>
                                      </p:cBhvr>
                                      <p:tavLst>
                                        <p:tav tm="0">
                                          <p:val>
                                            <p:strVal val="#ppt_x"/>
                                          </p:val>
                                        </p:tav>
                                        <p:tav tm="100000">
                                          <p:val>
                                            <p:strVal val="#ppt_x"/>
                                          </p:val>
                                        </p:tav>
                                      </p:tavLst>
                                    </p:anim>
                                    <p:anim calcmode="lin" valueType="num">
                                      <p:cBhvr additive="base">
                                        <p:cTn id="108" dur="1000" fill="hold"/>
                                        <p:tgtEl>
                                          <p:spTgt spid="16"/>
                                        </p:tgtEl>
                                        <p:attrNameLst>
                                          <p:attrName>ppt_y</p:attrName>
                                        </p:attrNameLst>
                                      </p:cBhvr>
                                      <p:tavLst>
                                        <p:tav tm="0">
                                          <p:val>
                                            <p:strVal val="1+#ppt_h/2"/>
                                          </p:val>
                                        </p:tav>
                                        <p:tav tm="100000">
                                          <p:val>
                                            <p:strVal val="#ppt_y"/>
                                          </p:val>
                                        </p:tav>
                                      </p:tavLst>
                                    </p:anim>
                                  </p:childTnLst>
                                </p:cTn>
                              </p:par>
                            </p:childTnLst>
                          </p:cTn>
                        </p:par>
                        <p:par>
                          <p:cTn id="109" fill="hold">
                            <p:stCondLst>
                              <p:cond delay="21000"/>
                            </p:stCondLst>
                            <p:childTnLst>
                              <p:par>
                                <p:cTn id="110" presetID="2" presetClass="entr" presetSubtype="4" fill="hold" grpId="0" nodeType="afterEffect">
                                  <p:stCondLst>
                                    <p:cond delay="0"/>
                                  </p:stCondLst>
                                  <p:childTnLst>
                                    <p:set>
                                      <p:cBhvr>
                                        <p:cTn id="111" dur="1" fill="hold">
                                          <p:stCondLst>
                                            <p:cond delay="0"/>
                                          </p:stCondLst>
                                        </p:cTn>
                                        <p:tgtEl>
                                          <p:spTgt spid="17"/>
                                        </p:tgtEl>
                                        <p:attrNameLst>
                                          <p:attrName>style.visibility</p:attrName>
                                        </p:attrNameLst>
                                      </p:cBhvr>
                                      <p:to>
                                        <p:strVal val="visible"/>
                                      </p:to>
                                    </p:set>
                                    <p:anim calcmode="lin" valueType="num">
                                      <p:cBhvr additive="base">
                                        <p:cTn id="112" dur="1000" fill="hold"/>
                                        <p:tgtEl>
                                          <p:spTgt spid="17"/>
                                        </p:tgtEl>
                                        <p:attrNameLst>
                                          <p:attrName>ppt_x</p:attrName>
                                        </p:attrNameLst>
                                      </p:cBhvr>
                                      <p:tavLst>
                                        <p:tav tm="0">
                                          <p:val>
                                            <p:strVal val="#ppt_x"/>
                                          </p:val>
                                        </p:tav>
                                        <p:tav tm="100000">
                                          <p:val>
                                            <p:strVal val="#ppt_x"/>
                                          </p:val>
                                        </p:tav>
                                      </p:tavLst>
                                    </p:anim>
                                    <p:anim calcmode="lin" valueType="num">
                                      <p:cBhvr additive="base">
                                        <p:cTn id="113" dur="1000" fill="hold"/>
                                        <p:tgtEl>
                                          <p:spTgt spid="17"/>
                                        </p:tgtEl>
                                        <p:attrNameLst>
                                          <p:attrName>ppt_y</p:attrName>
                                        </p:attrNameLst>
                                      </p:cBhvr>
                                      <p:tavLst>
                                        <p:tav tm="0">
                                          <p:val>
                                            <p:strVal val="1+#ppt_h/2"/>
                                          </p:val>
                                        </p:tav>
                                        <p:tav tm="100000">
                                          <p:val>
                                            <p:strVal val="#ppt_y"/>
                                          </p:val>
                                        </p:tav>
                                      </p:tavLst>
                                    </p:anim>
                                  </p:childTnLst>
                                </p:cTn>
                              </p:par>
                            </p:childTnLst>
                          </p:cTn>
                        </p:par>
                        <p:par>
                          <p:cTn id="114" fill="hold">
                            <p:stCondLst>
                              <p:cond delay="22000"/>
                            </p:stCondLst>
                            <p:childTnLst>
                              <p:par>
                                <p:cTn id="115" presetID="2" presetClass="entr" presetSubtype="4" fill="hold" grpId="0" nodeType="afterEffect">
                                  <p:stCondLst>
                                    <p:cond delay="0"/>
                                  </p:stCondLst>
                                  <p:childTnLst>
                                    <p:set>
                                      <p:cBhvr>
                                        <p:cTn id="116" dur="1" fill="hold">
                                          <p:stCondLst>
                                            <p:cond delay="0"/>
                                          </p:stCondLst>
                                        </p:cTn>
                                        <p:tgtEl>
                                          <p:spTgt spid="30">
                                            <p:txEl>
                                              <p:pRg st="0" end="0"/>
                                            </p:txEl>
                                          </p:spTgt>
                                        </p:tgtEl>
                                        <p:attrNameLst>
                                          <p:attrName>style.visibility</p:attrName>
                                        </p:attrNameLst>
                                      </p:cBhvr>
                                      <p:to>
                                        <p:strVal val="visible"/>
                                      </p:to>
                                    </p:set>
                                    <p:anim calcmode="lin" valueType="num">
                                      <p:cBhvr additive="base">
                                        <p:cTn id="117" dur="10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118" dur="10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9" grpId="0" animBg="1"/>
      <p:bldP spid="10" grpId="0" animBg="1"/>
      <p:bldP spid="11" grpId="0" animBg="1"/>
      <p:bldP spid="12" grpId="0" animBg="1"/>
      <p:bldP spid="14" grpId="0" animBg="1"/>
      <p:bldP spid="15" grpId="0" animBg="1"/>
      <p:bldP spid="16" grpId="0" animBg="1"/>
      <p:bldP spid="17" grpId="0" animBg="1"/>
      <p:bldP spid="13" grpId="0" animBg="1"/>
      <p:bldP spid="21" grpId="0"/>
      <p:bldP spid="22" grpId="0"/>
      <p:bldP spid="24" grpId="0"/>
      <p:bldP spid="25" grpId="0"/>
      <p:bldP spid="27" grpId="0"/>
      <p:bldP spid="28" grpId="0"/>
      <p:bldP spid="30" grpId="0" build="p"/>
      <p:bldP spid="3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dirty="0"/>
          </a:p>
        </p:txBody>
      </p:sp>
      <p:pic>
        <p:nvPicPr>
          <p:cNvPr id="4" name="3 Resim" descr="000000LOGOM.jpg"/>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transition advClick="0" advTm="10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8 Akış Çizelgesi: Görüntüleme"/>
          <p:cNvSpPr/>
          <p:nvPr/>
        </p:nvSpPr>
        <p:spPr>
          <a:xfrm>
            <a:off x="6500826" y="1785926"/>
            <a:ext cx="2643174" cy="1538298"/>
          </a:xfrm>
          <a:prstGeom prst="flowChartDisplay">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5" name="4 Beşgen"/>
          <p:cNvSpPr/>
          <p:nvPr/>
        </p:nvSpPr>
        <p:spPr>
          <a:xfrm>
            <a:off x="714348" y="1857364"/>
            <a:ext cx="5786478" cy="1357322"/>
          </a:xfrm>
          <a:prstGeom prst="homePlat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
        <p:nvSpPr>
          <p:cNvPr id="2" name="1 Başlık"/>
          <p:cNvSpPr>
            <a:spLocks noGrp="1"/>
          </p:cNvSpPr>
          <p:nvPr>
            <p:ph type="ctrTitle"/>
          </p:nvPr>
        </p:nvSpPr>
        <p:spPr>
          <a:xfrm>
            <a:off x="2214546" y="357167"/>
            <a:ext cx="6143668" cy="1000132"/>
          </a:xfrm>
        </p:spPr>
        <p:style>
          <a:lnRef idx="0">
            <a:schemeClr val="accent2"/>
          </a:lnRef>
          <a:fillRef idx="3">
            <a:schemeClr val="accent2"/>
          </a:fillRef>
          <a:effectRef idx="3">
            <a:schemeClr val="accent2"/>
          </a:effectRef>
          <a:fontRef idx="minor">
            <a:schemeClr val="lt1"/>
          </a:fontRef>
        </p:style>
        <p:txBody>
          <a:bodyPr/>
          <a:lstStyle/>
          <a:p>
            <a:r>
              <a:rPr lang="tr-TR" b="1" dirty="0" smtClean="0">
                <a:solidFill>
                  <a:schemeClr val="bg1"/>
                </a:solidFill>
              </a:rPr>
              <a:t>KAVRAMLAR</a:t>
            </a:r>
            <a:endParaRPr lang="tr-TR" dirty="0">
              <a:solidFill>
                <a:schemeClr val="bg1"/>
              </a:solidFill>
            </a:endParaRPr>
          </a:p>
        </p:txBody>
      </p:sp>
      <p:sp>
        <p:nvSpPr>
          <p:cNvPr id="6" name="5 Dikdörtgen"/>
          <p:cNvSpPr/>
          <p:nvPr/>
        </p:nvSpPr>
        <p:spPr>
          <a:xfrm>
            <a:off x="7000892" y="2214554"/>
            <a:ext cx="1643106" cy="646331"/>
          </a:xfrm>
          <a:prstGeom prst="rect">
            <a:avLst/>
          </a:prstGeom>
        </p:spPr>
        <p:txBody>
          <a:bodyPr wrap="square">
            <a:spAutoFit/>
          </a:bodyPr>
          <a:lstStyle/>
          <a:p>
            <a:r>
              <a:rPr lang="tr-TR" sz="3600" b="1" dirty="0" smtClean="0"/>
              <a:t>FIKIH</a:t>
            </a:r>
            <a:endParaRPr lang="tr-TR" sz="3600" dirty="0">
              <a:solidFill>
                <a:srgbClr val="FF0000"/>
              </a:solidFill>
            </a:endParaRPr>
          </a:p>
        </p:txBody>
      </p:sp>
      <p:sp>
        <p:nvSpPr>
          <p:cNvPr id="10" name="2 Alt Başlık"/>
          <p:cNvSpPr>
            <a:spLocks noGrp="1"/>
          </p:cNvSpPr>
          <p:nvPr>
            <p:ph type="subTitle" idx="1"/>
          </p:nvPr>
        </p:nvSpPr>
        <p:spPr>
          <a:xfrm>
            <a:off x="714348" y="2214554"/>
            <a:ext cx="4214810" cy="571504"/>
          </a:xfrm>
        </p:spPr>
        <p:txBody>
          <a:bodyPr>
            <a:noAutofit/>
          </a:bodyPr>
          <a:lstStyle/>
          <a:p>
            <a:pPr algn="l"/>
            <a:r>
              <a:rPr lang="tr-TR" sz="3600" b="1" dirty="0" smtClean="0">
                <a:solidFill>
                  <a:schemeClr val="tx1"/>
                </a:solidFill>
              </a:rPr>
              <a:t> İslam hukuku bilimi</a:t>
            </a:r>
          </a:p>
          <a:p>
            <a:pPr algn="l"/>
            <a:endParaRPr lang="tr-TR" sz="3600" b="1" dirty="0">
              <a:solidFill>
                <a:schemeClr val="tx1"/>
              </a:solidFill>
            </a:endParaRPr>
          </a:p>
        </p:txBody>
      </p:sp>
      <p:sp>
        <p:nvSpPr>
          <p:cNvPr id="7" name="6 Akış Çizelgesi: Görüntüleme"/>
          <p:cNvSpPr/>
          <p:nvPr/>
        </p:nvSpPr>
        <p:spPr>
          <a:xfrm>
            <a:off x="6500826" y="3500438"/>
            <a:ext cx="2643174" cy="1538299"/>
          </a:xfrm>
          <a:prstGeom prst="flowChartDisplay">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8" name="7 Beşgen"/>
          <p:cNvSpPr/>
          <p:nvPr/>
        </p:nvSpPr>
        <p:spPr>
          <a:xfrm>
            <a:off x="714348" y="3571876"/>
            <a:ext cx="5357850" cy="1357322"/>
          </a:xfrm>
          <a:prstGeom prst="homePlate">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tr-TR" dirty="0"/>
          </a:p>
        </p:txBody>
      </p:sp>
      <p:sp>
        <p:nvSpPr>
          <p:cNvPr id="11" name="10 Dikdörtgen"/>
          <p:cNvSpPr/>
          <p:nvPr/>
        </p:nvSpPr>
        <p:spPr>
          <a:xfrm>
            <a:off x="6929454" y="3714752"/>
            <a:ext cx="1643106" cy="646331"/>
          </a:xfrm>
          <a:prstGeom prst="rect">
            <a:avLst/>
          </a:prstGeom>
        </p:spPr>
        <p:txBody>
          <a:bodyPr wrap="square">
            <a:spAutoFit/>
          </a:bodyPr>
          <a:lstStyle/>
          <a:p>
            <a:r>
              <a:rPr lang="tr-TR" sz="3600" b="1" dirty="0" smtClean="0"/>
              <a:t>FAKİH</a:t>
            </a:r>
            <a:endParaRPr lang="tr-TR" sz="3600" dirty="0"/>
          </a:p>
        </p:txBody>
      </p:sp>
      <p:sp>
        <p:nvSpPr>
          <p:cNvPr id="12" name="11 Akış Çizelgesi: Görüntüleme"/>
          <p:cNvSpPr/>
          <p:nvPr/>
        </p:nvSpPr>
        <p:spPr>
          <a:xfrm>
            <a:off x="6500826" y="5238766"/>
            <a:ext cx="2643174" cy="1619234"/>
          </a:xfrm>
          <a:prstGeom prst="flowChartDisplay">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13" name="12 Beşgen"/>
          <p:cNvSpPr/>
          <p:nvPr/>
        </p:nvSpPr>
        <p:spPr>
          <a:xfrm>
            <a:off x="714348" y="5357826"/>
            <a:ext cx="5786478" cy="1428736"/>
          </a:xfrm>
          <a:prstGeom prst="homePlat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
        <p:nvSpPr>
          <p:cNvPr id="14" name="13 Dikdörtgen"/>
          <p:cNvSpPr/>
          <p:nvPr/>
        </p:nvSpPr>
        <p:spPr>
          <a:xfrm>
            <a:off x="6929454" y="5642440"/>
            <a:ext cx="1928826" cy="646331"/>
          </a:xfrm>
          <a:prstGeom prst="rect">
            <a:avLst/>
          </a:prstGeom>
        </p:spPr>
        <p:txBody>
          <a:bodyPr wrap="square">
            <a:spAutoFit/>
          </a:bodyPr>
          <a:lstStyle/>
          <a:p>
            <a:r>
              <a:rPr lang="tr-TR" sz="3600" b="1" dirty="0" smtClean="0"/>
              <a:t>MEZHEP</a:t>
            </a:r>
            <a:endParaRPr lang="tr-TR" sz="3600" dirty="0"/>
          </a:p>
        </p:txBody>
      </p:sp>
      <p:sp>
        <p:nvSpPr>
          <p:cNvPr id="15" name="14 Dikdörtgen"/>
          <p:cNvSpPr/>
          <p:nvPr/>
        </p:nvSpPr>
        <p:spPr>
          <a:xfrm>
            <a:off x="785786" y="4000504"/>
            <a:ext cx="3839449" cy="646331"/>
          </a:xfrm>
          <a:prstGeom prst="rect">
            <a:avLst/>
          </a:prstGeom>
        </p:spPr>
        <p:txBody>
          <a:bodyPr wrap="none">
            <a:spAutoFit/>
          </a:bodyPr>
          <a:lstStyle/>
          <a:p>
            <a:r>
              <a:rPr lang="tr-TR" sz="3600" b="1" dirty="0" smtClean="0"/>
              <a:t>İslam hukuku Alimi</a:t>
            </a:r>
            <a:endParaRPr lang="tr-TR" sz="3600" b="1" dirty="0"/>
          </a:p>
        </p:txBody>
      </p:sp>
      <p:sp>
        <p:nvSpPr>
          <p:cNvPr id="16" name="15 Dikdörtgen"/>
          <p:cNvSpPr/>
          <p:nvPr/>
        </p:nvSpPr>
        <p:spPr>
          <a:xfrm>
            <a:off x="857224" y="5572140"/>
            <a:ext cx="4572000" cy="1200329"/>
          </a:xfrm>
          <a:prstGeom prst="rect">
            <a:avLst/>
          </a:prstGeom>
        </p:spPr>
        <p:txBody>
          <a:bodyPr>
            <a:spAutoFit/>
          </a:bodyPr>
          <a:lstStyle/>
          <a:p>
            <a:r>
              <a:rPr lang="tr-TR" sz="3600" b="1" dirty="0" smtClean="0"/>
              <a:t>İslam dinindeki yorum farklılıkları</a:t>
            </a:r>
            <a:endParaRPr lang="tr-TR" sz="3600" b="1"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diamond(in)">
                                      <p:cBhvr>
                                        <p:cTn id="13" dur="2000"/>
                                        <p:tgtEl>
                                          <p:spTgt spid="10">
                                            <p:txEl>
                                              <p:pRg st="0" end="0"/>
                                            </p:txEl>
                                          </p:spTgt>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in)">
                                      <p:cBhvr>
                                        <p:cTn id="16" dur="2000"/>
                                        <p:tgtEl>
                                          <p:spTgt spid="9"/>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2000"/>
                                        <p:tgtEl>
                                          <p:spTgt spid="6"/>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amond(in)">
                                      <p:cBhvr>
                                        <p:cTn id="25" dur="2000"/>
                                        <p:tgtEl>
                                          <p:spTgt spid="15"/>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diamond(in)">
                                      <p:cBhvr>
                                        <p:cTn id="28" dur="2000"/>
                                        <p:tgtEl>
                                          <p:spTgt spid="7"/>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amond(in)">
                                      <p:cBhvr>
                                        <p:cTn id="31" dur="2000"/>
                                        <p:tgtEl>
                                          <p:spTgt spid="11"/>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diamond(in)">
                                      <p:cBhvr>
                                        <p:cTn id="34" dur="2000"/>
                                        <p:tgtEl>
                                          <p:spTgt spid="13"/>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diamond(in)">
                                      <p:cBhvr>
                                        <p:cTn id="37" dur="2000"/>
                                        <p:tgtEl>
                                          <p:spTgt spid="16"/>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diamond(in)">
                                      <p:cBhvr>
                                        <p:cTn id="40" dur="2000"/>
                                        <p:tgtEl>
                                          <p:spTgt spid="12"/>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amond(in)">
                                      <p:cBhvr>
                                        <p:cTn id="4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2" grpId="0" animBg="1"/>
      <p:bldP spid="6" grpId="0"/>
      <p:bldP spid="10" grpId="0" build="p"/>
      <p:bldP spid="7" grpId="0" animBg="1"/>
      <p:bldP spid="8" grpId="0" animBg="1"/>
      <p:bldP spid="11" grpId="0"/>
      <p:bldP spid="12" grpId="0" animBg="1"/>
      <p:bldP spid="13" grpId="0" animBg="1"/>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8 Akış Çizelgesi: Görüntüleme"/>
          <p:cNvSpPr/>
          <p:nvPr/>
        </p:nvSpPr>
        <p:spPr>
          <a:xfrm>
            <a:off x="6500826" y="1785926"/>
            <a:ext cx="2643174" cy="1538298"/>
          </a:xfrm>
          <a:prstGeom prst="flowChartDisplay">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5" name="4 Beşgen"/>
          <p:cNvSpPr/>
          <p:nvPr/>
        </p:nvSpPr>
        <p:spPr>
          <a:xfrm>
            <a:off x="785786" y="1857364"/>
            <a:ext cx="5786478" cy="1357322"/>
          </a:xfrm>
          <a:prstGeom prst="homePlat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
        <p:nvSpPr>
          <p:cNvPr id="2" name="1 Başlık"/>
          <p:cNvSpPr>
            <a:spLocks noGrp="1"/>
          </p:cNvSpPr>
          <p:nvPr>
            <p:ph type="ctrTitle"/>
          </p:nvPr>
        </p:nvSpPr>
        <p:spPr>
          <a:xfrm>
            <a:off x="2214546" y="357167"/>
            <a:ext cx="6143668" cy="1000132"/>
          </a:xfrm>
        </p:spPr>
        <p:style>
          <a:lnRef idx="0">
            <a:schemeClr val="accent2"/>
          </a:lnRef>
          <a:fillRef idx="3">
            <a:schemeClr val="accent2"/>
          </a:fillRef>
          <a:effectRef idx="3">
            <a:schemeClr val="accent2"/>
          </a:effectRef>
          <a:fontRef idx="minor">
            <a:schemeClr val="lt1"/>
          </a:fontRef>
        </p:style>
        <p:txBody>
          <a:bodyPr/>
          <a:lstStyle/>
          <a:p>
            <a:r>
              <a:rPr lang="tr-TR" b="1" dirty="0" smtClean="0">
                <a:solidFill>
                  <a:schemeClr val="bg1"/>
                </a:solidFill>
              </a:rPr>
              <a:t>KAVRAMLAR</a:t>
            </a:r>
            <a:endParaRPr lang="tr-TR" dirty="0">
              <a:solidFill>
                <a:schemeClr val="bg1"/>
              </a:solidFill>
            </a:endParaRPr>
          </a:p>
        </p:txBody>
      </p:sp>
      <p:sp>
        <p:nvSpPr>
          <p:cNvPr id="6" name="5 Dikdörtgen"/>
          <p:cNvSpPr/>
          <p:nvPr/>
        </p:nvSpPr>
        <p:spPr>
          <a:xfrm>
            <a:off x="7000892" y="2214554"/>
            <a:ext cx="1928826" cy="646331"/>
          </a:xfrm>
          <a:prstGeom prst="rect">
            <a:avLst/>
          </a:prstGeom>
        </p:spPr>
        <p:txBody>
          <a:bodyPr wrap="square">
            <a:spAutoFit/>
          </a:bodyPr>
          <a:lstStyle/>
          <a:p>
            <a:r>
              <a:rPr lang="tr-TR" sz="3600" b="1" dirty="0" err="1" smtClean="0"/>
              <a:t>İCTİHAT</a:t>
            </a:r>
            <a:endParaRPr lang="tr-TR" sz="3600" dirty="0"/>
          </a:p>
        </p:txBody>
      </p:sp>
      <p:sp>
        <p:nvSpPr>
          <p:cNvPr id="7" name="6 Akış Çizelgesi: Görüntüleme"/>
          <p:cNvSpPr/>
          <p:nvPr/>
        </p:nvSpPr>
        <p:spPr>
          <a:xfrm>
            <a:off x="6500826" y="3500438"/>
            <a:ext cx="2643174" cy="1538299"/>
          </a:xfrm>
          <a:prstGeom prst="flowChartDisplay">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8" name="7 Beşgen"/>
          <p:cNvSpPr/>
          <p:nvPr/>
        </p:nvSpPr>
        <p:spPr>
          <a:xfrm>
            <a:off x="714348" y="3571876"/>
            <a:ext cx="5786478" cy="1357322"/>
          </a:xfrm>
          <a:prstGeom prst="homePlat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
        <p:nvSpPr>
          <p:cNvPr id="11" name="10 Dikdörtgen"/>
          <p:cNvSpPr/>
          <p:nvPr/>
        </p:nvSpPr>
        <p:spPr>
          <a:xfrm>
            <a:off x="6929454" y="3915795"/>
            <a:ext cx="2214546" cy="584775"/>
          </a:xfrm>
          <a:prstGeom prst="rect">
            <a:avLst/>
          </a:prstGeom>
        </p:spPr>
        <p:txBody>
          <a:bodyPr wrap="square">
            <a:spAutoFit/>
          </a:bodyPr>
          <a:lstStyle/>
          <a:p>
            <a:r>
              <a:rPr lang="tr-TR" sz="3200" b="1" dirty="0" err="1" smtClean="0"/>
              <a:t>MÜCTEHİT</a:t>
            </a:r>
            <a:endParaRPr lang="tr-TR" sz="3200" dirty="0"/>
          </a:p>
        </p:txBody>
      </p:sp>
      <p:sp>
        <p:nvSpPr>
          <p:cNvPr id="12" name="11 Akış Çizelgesi: Görüntüleme"/>
          <p:cNvSpPr/>
          <p:nvPr/>
        </p:nvSpPr>
        <p:spPr>
          <a:xfrm>
            <a:off x="6500826" y="5238766"/>
            <a:ext cx="2643174" cy="1619234"/>
          </a:xfrm>
          <a:prstGeom prst="flowChartDisplay">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13" name="12 Beşgen"/>
          <p:cNvSpPr/>
          <p:nvPr/>
        </p:nvSpPr>
        <p:spPr>
          <a:xfrm>
            <a:off x="714348" y="5357826"/>
            <a:ext cx="5786478" cy="1428736"/>
          </a:xfrm>
          <a:prstGeom prst="homePlat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
        <p:nvSpPr>
          <p:cNvPr id="14" name="13 Dikdörtgen"/>
          <p:cNvSpPr/>
          <p:nvPr/>
        </p:nvSpPr>
        <p:spPr>
          <a:xfrm>
            <a:off x="6786578" y="5642440"/>
            <a:ext cx="2357422" cy="646331"/>
          </a:xfrm>
          <a:prstGeom prst="rect">
            <a:avLst/>
          </a:prstGeom>
        </p:spPr>
        <p:txBody>
          <a:bodyPr wrap="square">
            <a:spAutoFit/>
          </a:bodyPr>
          <a:lstStyle/>
          <a:p>
            <a:r>
              <a:rPr lang="tr-TR" sz="3600" b="1" dirty="0" smtClean="0"/>
              <a:t>TASAVVUF</a:t>
            </a:r>
            <a:endParaRPr lang="tr-TR" sz="3600" dirty="0"/>
          </a:p>
        </p:txBody>
      </p:sp>
      <p:sp>
        <p:nvSpPr>
          <p:cNvPr id="15" name="1 Başlık"/>
          <p:cNvSpPr txBox="1">
            <a:spLocks/>
          </p:cNvSpPr>
          <p:nvPr/>
        </p:nvSpPr>
        <p:spPr>
          <a:xfrm>
            <a:off x="785786" y="1857364"/>
            <a:ext cx="5214974" cy="14700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tr-TR" sz="2800" b="0" i="0" u="none" strike="noStrike" kern="1200" cap="none" spc="0" normalizeH="0" baseline="0" noProof="0" dirty="0" smtClean="0">
                <a:ln>
                  <a:noFill/>
                </a:ln>
                <a:solidFill>
                  <a:schemeClr val="tx1"/>
                </a:solidFill>
                <a:effectLst/>
                <a:uLnTx/>
                <a:uFillTx/>
                <a:latin typeface="+mj-lt"/>
                <a:ea typeface="+mj-ea"/>
                <a:cs typeface="+mj-cs"/>
              </a:rPr>
              <a:t>İslam alimlerinin Kur'an ve sünnetten yola çıkarak yeni bir hüküm çıkarmaları</a:t>
            </a:r>
            <a:endParaRPr kumimoji="0" lang="tr-TR" sz="2800" b="0" i="0" u="none" strike="noStrike" kern="1200" cap="none" spc="0" normalizeH="0" baseline="0" noProof="0" dirty="0">
              <a:ln>
                <a:noFill/>
              </a:ln>
              <a:solidFill>
                <a:schemeClr val="tx1"/>
              </a:solidFill>
              <a:effectLst/>
              <a:uLnTx/>
              <a:uFillTx/>
              <a:latin typeface="+mj-lt"/>
              <a:ea typeface="+mj-ea"/>
              <a:cs typeface="+mj-cs"/>
            </a:endParaRPr>
          </a:p>
        </p:txBody>
      </p:sp>
      <p:sp>
        <p:nvSpPr>
          <p:cNvPr id="16" name="2 Alt Başlık"/>
          <p:cNvSpPr>
            <a:spLocks noGrp="1"/>
          </p:cNvSpPr>
          <p:nvPr>
            <p:ph type="subTitle" idx="1"/>
          </p:nvPr>
        </p:nvSpPr>
        <p:spPr>
          <a:xfrm>
            <a:off x="714348" y="5429264"/>
            <a:ext cx="5143536" cy="1428736"/>
          </a:xfrm>
        </p:spPr>
        <p:txBody>
          <a:bodyPr>
            <a:noAutofit/>
          </a:bodyPr>
          <a:lstStyle/>
          <a:p>
            <a:pPr algn="l"/>
            <a:r>
              <a:rPr lang="tr-TR" sz="2800" dirty="0" smtClean="0">
                <a:solidFill>
                  <a:schemeClr val="tx1"/>
                </a:solidFill>
              </a:rPr>
              <a:t>İslam dinini Peygamber Efendimizin sünnetine uygun bir şekilde yaşama biçimi </a:t>
            </a:r>
            <a:endParaRPr lang="tr-TR" sz="2800" dirty="0">
              <a:solidFill>
                <a:schemeClr val="tx1"/>
              </a:solidFill>
            </a:endParaRPr>
          </a:p>
        </p:txBody>
      </p:sp>
      <p:sp>
        <p:nvSpPr>
          <p:cNvPr id="17" name="16 Dikdörtgen"/>
          <p:cNvSpPr/>
          <p:nvPr/>
        </p:nvSpPr>
        <p:spPr>
          <a:xfrm>
            <a:off x="714348" y="3857628"/>
            <a:ext cx="5214974" cy="954107"/>
          </a:xfrm>
          <a:prstGeom prst="rect">
            <a:avLst/>
          </a:prstGeom>
        </p:spPr>
        <p:txBody>
          <a:bodyPr wrap="square">
            <a:spAutoFit/>
          </a:bodyPr>
          <a:lstStyle/>
          <a:p>
            <a:r>
              <a:rPr lang="tr-TR" sz="2800" dirty="0" smtClean="0"/>
              <a:t>Kur'an ve sünnetten yeni bir hüküm çıkaran İslam alimi</a:t>
            </a:r>
            <a:endParaRPr lang="tr-TR" sz="2800"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1000"/>
                                        <p:tgtEl>
                                          <p:spTgt spid="2"/>
                                        </p:tgtEl>
                                      </p:cBhvr>
                                    </p:animEffect>
                                  </p:childTnLst>
                                </p:cTn>
                              </p:par>
                            </p:childTnLst>
                          </p:cTn>
                        </p:par>
                        <p:par>
                          <p:cTn id="8" fill="hold">
                            <p:stCondLst>
                              <p:cond delay="1000"/>
                            </p:stCondLst>
                            <p:childTnLst>
                              <p:par>
                                <p:cTn id="9" presetID="4"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in)">
                                      <p:cBhvr>
                                        <p:cTn id="11" dur="1000"/>
                                        <p:tgtEl>
                                          <p:spTgt spid="5"/>
                                        </p:tgtEl>
                                      </p:cBhvr>
                                    </p:animEffect>
                                  </p:childTnLst>
                                </p:cTn>
                              </p:par>
                            </p:childTnLst>
                          </p:cTn>
                        </p:par>
                        <p:par>
                          <p:cTn id="12" fill="hold">
                            <p:stCondLst>
                              <p:cond delay="2000"/>
                            </p:stCondLst>
                            <p:childTnLst>
                              <p:par>
                                <p:cTn id="13" presetID="4"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ox(in)">
                                      <p:cBhvr>
                                        <p:cTn id="15" dur="1000"/>
                                        <p:tgtEl>
                                          <p:spTgt spid="15"/>
                                        </p:tgtEl>
                                      </p:cBhvr>
                                    </p:animEffect>
                                  </p:childTnLst>
                                </p:cTn>
                              </p:par>
                            </p:childTnLst>
                          </p:cTn>
                        </p:par>
                        <p:par>
                          <p:cTn id="16" fill="hold">
                            <p:stCondLst>
                              <p:cond delay="3000"/>
                            </p:stCondLst>
                            <p:childTnLst>
                              <p:par>
                                <p:cTn id="17" presetID="4"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ox(in)">
                                      <p:cBhvr>
                                        <p:cTn id="19" dur="1000"/>
                                        <p:tgtEl>
                                          <p:spTgt spid="9"/>
                                        </p:tgtEl>
                                      </p:cBhvr>
                                    </p:animEffect>
                                  </p:childTnLst>
                                </p:cTn>
                              </p:par>
                            </p:childTnLst>
                          </p:cTn>
                        </p:par>
                        <p:par>
                          <p:cTn id="20" fill="hold">
                            <p:stCondLst>
                              <p:cond delay="4000"/>
                            </p:stCondLst>
                            <p:childTnLst>
                              <p:par>
                                <p:cTn id="21" presetID="4"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1000"/>
                                        <p:tgtEl>
                                          <p:spTgt spid="6"/>
                                        </p:tgtEl>
                                      </p:cBhvr>
                                    </p:animEffect>
                                  </p:childTnLst>
                                </p:cTn>
                              </p:par>
                            </p:childTnLst>
                          </p:cTn>
                        </p:par>
                        <p:par>
                          <p:cTn id="24" fill="hold">
                            <p:stCondLst>
                              <p:cond delay="5000"/>
                            </p:stCondLst>
                            <p:childTnLst>
                              <p:par>
                                <p:cTn id="25" presetID="4"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ox(in)">
                                      <p:cBhvr>
                                        <p:cTn id="27" dur="1000"/>
                                        <p:tgtEl>
                                          <p:spTgt spid="8"/>
                                        </p:tgtEl>
                                      </p:cBhvr>
                                    </p:animEffect>
                                  </p:childTnLst>
                                </p:cTn>
                              </p:par>
                            </p:childTnLst>
                          </p:cTn>
                        </p:par>
                        <p:par>
                          <p:cTn id="28" fill="hold">
                            <p:stCondLst>
                              <p:cond delay="6000"/>
                            </p:stCondLst>
                            <p:childTnLst>
                              <p:par>
                                <p:cTn id="29" presetID="4"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ox(in)">
                                      <p:cBhvr>
                                        <p:cTn id="31" dur="1000"/>
                                        <p:tgtEl>
                                          <p:spTgt spid="17"/>
                                        </p:tgtEl>
                                      </p:cBhvr>
                                    </p:animEffect>
                                  </p:childTnLst>
                                </p:cTn>
                              </p:par>
                            </p:childTnLst>
                          </p:cTn>
                        </p:par>
                        <p:par>
                          <p:cTn id="32" fill="hold">
                            <p:stCondLst>
                              <p:cond delay="7000"/>
                            </p:stCondLst>
                            <p:childTnLst>
                              <p:par>
                                <p:cTn id="33" presetID="4"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ox(in)">
                                      <p:cBhvr>
                                        <p:cTn id="35" dur="1000"/>
                                        <p:tgtEl>
                                          <p:spTgt spid="7"/>
                                        </p:tgtEl>
                                      </p:cBhvr>
                                    </p:animEffect>
                                  </p:childTnLst>
                                </p:cTn>
                              </p:par>
                            </p:childTnLst>
                          </p:cTn>
                        </p:par>
                        <p:par>
                          <p:cTn id="36" fill="hold">
                            <p:stCondLst>
                              <p:cond delay="8000"/>
                            </p:stCondLst>
                            <p:childTnLst>
                              <p:par>
                                <p:cTn id="37" presetID="4" presetClass="entr" presetSubtype="16"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ox(in)">
                                      <p:cBhvr>
                                        <p:cTn id="39" dur="1000"/>
                                        <p:tgtEl>
                                          <p:spTgt spid="11"/>
                                        </p:tgtEl>
                                      </p:cBhvr>
                                    </p:animEffect>
                                  </p:childTnLst>
                                </p:cTn>
                              </p:par>
                            </p:childTnLst>
                          </p:cTn>
                        </p:par>
                        <p:par>
                          <p:cTn id="40" fill="hold">
                            <p:stCondLst>
                              <p:cond delay="9000"/>
                            </p:stCondLst>
                            <p:childTnLst>
                              <p:par>
                                <p:cTn id="41" presetID="4" presetClass="entr" presetSubtype="1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ox(in)">
                                      <p:cBhvr>
                                        <p:cTn id="43" dur="1000"/>
                                        <p:tgtEl>
                                          <p:spTgt spid="13"/>
                                        </p:tgtEl>
                                      </p:cBhvr>
                                    </p:animEffect>
                                  </p:childTnLst>
                                </p:cTn>
                              </p:par>
                            </p:childTnLst>
                          </p:cTn>
                        </p:par>
                        <p:par>
                          <p:cTn id="44" fill="hold">
                            <p:stCondLst>
                              <p:cond delay="10000"/>
                            </p:stCondLst>
                            <p:childTnLst>
                              <p:par>
                                <p:cTn id="45" presetID="4" presetClass="entr" presetSubtype="16" fill="hold" grpId="0" nodeType="afterEffect">
                                  <p:stCondLst>
                                    <p:cond delay="0"/>
                                  </p:stCondLst>
                                  <p:childTnLst>
                                    <p:set>
                                      <p:cBhvr>
                                        <p:cTn id="46" dur="1" fill="hold">
                                          <p:stCondLst>
                                            <p:cond delay="0"/>
                                          </p:stCondLst>
                                        </p:cTn>
                                        <p:tgtEl>
                                          <p:spTgt spid="16">
                                            <p:txEl>
                                              <p:pRg st="0" end="0"/>
                                            </p:txEl>
                                          </p:spTgt>
                                        </p:tgtEl>
                                        <p:attrNameLst>
                                          <p:attrName>style.visibility</p:attrName>
                                        </p:attrNameLst>
                                      </p:cBhvr>
                                      <p:to>
                                        <p:strVal val="visible"/>
                                      </p:to>
                                    </p:set>
                                    <p:animEffect transition="in" filter="box(in)">
                                      <p:cBhvr>
                                        <p:cTn id="47" dur="1000"/>
                                        <p:tgtEl>
                                          <p:spTgt spid="16">
                                            <p:txEl>
                                              <p:pRg st="0" end="0"/>
                                            </p:txEl>
                                          </p:spTgt>
                                        </p:tgtEl>
                                      </p:cBhvr>
                                    </p:animEffect>
                                  </p:childTnLst>
                                </p:cTn>
                              </p:par>
                            </p:childTnLst>
                          </p:cTn>
                        </p:par>
                        <p:par>
                          <p:cTn id="48" fill="hold">
                            <p:stCondLst>
                              <p:cond delay="11000"/>
                            </p:stCondLst>
                            <p:childTnLst>
                              <p:par>
                                <p:cTn id="49" presetID="4" presetClass="entr" presetSubtype="16"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ox(in)">
                                      <p:cBhvr>
                                        <p:cTn id="51" dur="1000"/>
                                        <p:tgtEl>
                                          <p:spTgt spid="12"/>
                                        </p:tgtEl>
                                      </p:cBhvr>
                                    </p:animEffect>
                                  </p:childTnLst>
                                </p:cTn>
                              </p:par>
                            </p:childTnLst>
                          </p:cTn>
                        </p:par>
                        <p:par>
                          <p:cTn id="52" fill="hold">
                            <p:stCondLst>
                              <p:cond delay="12000"/>
                            </p:stCondLst>
                            <p:childTnLst>
                              <p:par>
                                <p:cTn id="53" presetID="4" presetClass="entr" presetSubtype="1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box(in)">
                                      <p:cBhvr>
                                        <p:cTn id="5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2" grpId="0" animBg="1"/>
      <p:bldP spid="6" grpId="0"/>
      <p:bldP spid="7" grpId="0" animBg="1"/>
      <p:bldP spid="8" grpId="0" animBg="1"/>
      <p:bldP spid="11" grpId="0"/>
      <p:bldP spid="12" grpId="0" animBg="1"/>
      <p:bldP spid="13" grpId="0" animBg="1"/>
      <p:bldP spid="14" grpId="0"/>
      <p:bldP spid="15" grpId="0"/>
      <p:bldP spid="16" grpId="0" build="p"/>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8 Akış Çizelgesi: Görüntüleme"/>
          <p:cNvSpPr/>
          <p:nvPr/>
        </p:nvSpPr>
        <p:spPr>
          <a:xfrm>
            <a:off x="6500826" y="1714488"/>
            <a:ext cx="2643174" cy="2357454"/>
          </a:xfrm>
          <a:prstGeom prst="flowChartDisplay">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5" name="4 Beşgen"/>
          <p:cNvSpPr/>
          <p:nvPr/>
        </p:nvSpPr>
        <p:spPr>
          <a:xfrm>
            <a:off x="785786" y="1714489"/>
            <a:ext cx="5786478" cy="2357454"/>
          </a:xfrm>
          <a:prstGeom prst="homePlat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
        <p:nvSpPr>
          <p:cNvPr id="2" name="1 Başlık"/>
          <p:cNvSpPr>
            <a:spLocks noGrp="1"/>
          </p:cNvSpPr>
          <p:nvPr>
            <p:ph type="ctrTitle"/>
          </p:nvPr>
        </p:nvSpPr>
        <p:spPr>
          <a:xfrm>
            <a:off x="2214546" y="357167"/>
            <a:ext cx="6143668" cy="1000132"/>
          </a:xfrm>
        </p:spPr>
        <p:style>
          <a:lnRef idx="0">
            <a:schemeClr val="accent2"/>
          </a:lnRef>
          <a:fillRef idx="3">
            <a:schemeClr val="accent2"/>
          </a:fillRef>
          <a:effectRef idx="3">
            <a:schemeClr val="accent2"/>
          </a:effectRef>
          <a:fontRef idx="minor">
            <a:schemeClr val="lt1"/>
          </a:fontRef>
        </p:style>
        <p:txBody>
          <a:bodyPr/>
          <a:lstStyle/>
          <a:p>
            <a:r>
              <a:rPr lang="tr-TR" b="1" dirty="0" smtClean="0">
                <a:solidFill>
                  <a:schemeClr val="bg1"/>
                </a:solidFill>
              </a:rPr>
              <a:t>KAVRAMLAR</a:t>
            </a:r>
            <a:endParaRPr lang="tr-TR" dirty="0">
              <a:solidFill>
                <a:schemeClr val="bg1"/>
              </a:solidFill>
            </a:endParaRPr>
          </a:p>
        </p:txBody>
      </p:sp>
      <p:sp>
        <p:nvSpPr>
          <p:cNvPr id="6" name="5 Dikdörtgen"/>
          <p:cNvSpPr/>
          <p:nvPr/>
        </p:nvSpPr>
        <p:spPr>
          <a:xfrm>
            <a:off x="7000892" y="2496917"/>
            <a:ext cx="1928826" cy="646331"/>
          </a:xfrm>
          <a:prstGeom prst="rect">
            <a:avLst/>
          </a:prstGeom>
        </p:spPr>
        <p:txBody>
          <a:bodyPr wrap="square">
            <a:spAutoFit/>
          </a:bodyPr>
          <a:lstStyle/>
          <a:p>
            <a:r>
              <a:rPr lang="tr-TR" sz="3600" b="1" dirty="0" smtClean="0"/>
              <a:t>MEZHEP</a:t>
            </a:r>
            <a:endParaRPr lang="tr-TR" sz="3600" dirty="0"/>
          </a:p>
        </p:txBody>
      </p:sp>
      <p:sp>
        <p:nvSpPr>
          <p:cNvPr id="7" name="6 Akış Çizelgesi: Görüntüleme"/>
          <p:cNvSpPr/>
          <p:nvPr/>
        </p:nvSpPr>
        <p:spPr>
          <a:xfrm>
            <a:off x="6500826" y="4572008"/>
            <a:ext cx="2643174" cy="2000265"/>
          </a:xfrm>
          <a:prstGeom prst="flowChartDisplay">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8" name="7 Beşgen"/>
          <p:cNvSpPr/>
          <p:nvPr/>
        </p:nvSpPr>
        <p:spPr>
          <a:xfrm>
            <a:off x="714348" y="4357694"/>
            <a:ext cx="5786478" cy="2247915"/>
          </a:xfrm>
          <a:prstGeom prst="homePlat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
        <p:nvSpPr>
          <p:cNvPr id="11" name="10 Dikdörtgen"/>
          <p:cNvSpPr/>
          <p:nvPr/>
        </p:nvSpPr>
        <p:spPr>
          <a:xfrm>
            <a:off x="6929454" y="5208512"/>
            <a:ext cx="2214546" cy="584775"/>
          </a:xfrm>
          <a:prstGeom prst="rect">
            <a:avLst/>
          </a:prstGeom>
        </p:spPr>
        <p:txBody>
          <a:bodyPr wrap="square">
            <a:spAutoFit/>
          </a:bodyPr>
          <a:lstStyle/>
          <a:p>
            <a:r>
              <a:rPr lang="tr-TR" sz="3200" b="1" dirty="0" smtClean="0"/>
              <a:t>TARİKAT</a:t>
            </a:r>
            <a:endParaRPr lang="tr-TR" sz="3200" dirty="0"/>
          </a:p>
        </p:txBody>
      </p:sp>
      <p:sp>
        <p:nvSpPr>
          <p:cNvPr id="15" name="1 Başlık"/>
          <p:cNvSpPr txBox="1">
            <a:spLocks/>
          </p:cNvSpPr>
          <p:nvPr/>
        </p:nvSpPr>
        <p:spPr>
          <a:xfrm>
            <a:off x="785786" y="1714489"/>
            <a:ext cx="5214974" cy="2286015"/>
          </a:xfrm>
          <a:prstGeom prst="rect">
            <a:avLst/>
          </a:prstGeom>
        </p:spPr>
        <p:txBody>
          <a:bodyPr vert="horz" lIns="91440" tIns="45720" rIns="91440" bIns="45720" rtlCol="0" anchor="ctr">
            <a:noAutofit/>
          </a:bodyPr>
          <a:lstStyle/>
          <a:p>
            <a:pPr lvl="0">
              <a:spcBef>
                <a:spcPct val="0"/>
              </a:spcBef>
              <a:defRPr/>
            </a:pPr>
            <a:r>
              <a:rPr lang="tr-TR" sz="3200" dirty="0" smtClean="0"/>
              <a:t>İslam alimlerinin (</a:t>
            </a:r>
            <a:r>
              <a:rPr lang="tr-TR" sz="3200" dirty="0" err="1" smtClean="0"/>
              <a:t>müctehidlerin</a:t>
            </a:r>
            <a:r>
              <a:rPr lang="tr-TR" sz="3200" dirty="0" smtClean="0"/>
              <a:t>) dini anlama ve yorumlama çalışmaları sonucunda ortaya çıkan GÖRÜŞLER, EKOLLER</a:t>
            </a:r>
            <a:endParaRPr kumimoji="0" lang="tr-TR"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17" name="16 Dikdörtgen"/>
          <p:cNvSpPr/>
          <p:nvPr/>
        </p:nvSpPr>
        <p:spPr>
          <a:xfrm>
            <a:off x="714348" y="4714884"/>
            <a:ext cx="5214974" cy="1569660"/>
          </a:xfrm>
          <a:prstGeom prst="rect">
            <a:avLst/>
          </a:prstGeom>
        </p:spPr>
        <p:txBody>
          <a:bodyPr wrap="square">
            <a:spAutoFit/>
          </a:bodyPr>
          <a:lstStyle/>
          <a:p>
            <a:r>
              <a:rPr lang="tr-TR" sz="3200" dirty="0" smtClean="0"/>
              <a:t>İslam dininin uygulamasındaki samimiyeti, Ahlaki yönünü yaşama aksettirmek şekli</a:t>
            </a:r>
            <a:endParaRPr lang="tr-TR" sz="3200"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1000"/>
                                        <p:tgtEl>
                                          <p:spTgt spid="5"/>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1000"/>
                                        <p:tgtEl>
                                          <p:spTgt spid="15"/>
                                        </p:tgtEl>
                                      </p:cBhvr>
                                    </p:animEffect>
                                  </p:childTnLst>
                                </p:cTn>
                              </p:par>
                            </p:childTnLst>
                          </p:cTn>
                        </p:par>
                        <p:par>
                          <p:cTn id="16" fill="hold">
                            <p:stCondLst>
                              <p:cond delay="3000"/>
                            </p:stCondLst>
                            <p:childTnLst>
                              <p:par>
                                <p:cTn id="17" presetID="3"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1000"/>
                                        <p:tgtEl>
                                          <p:spTgt spid="9"/>
                                        </p:tgtEl>
                                      </p:cBhvr>
                                    </p:animEffect>
                                  </p:childTnLst>
                                </p:cTn>
                              </p:par>
                            </p:childTnLst>
                          </p:cTn>
                        </p:par>
                        <p:par>
                          <p:cTn id="20" fill="hold">
                            <p:stCondLst>
                              <p:cond delay="4000"/>
                            </p:stCondLst>
                            <p:childTnLst>
                              <p:par>
                                <p:cTn id="21" presetID="3"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1000"/>
                                        <p:tgtEl>
                                          <p:spTgt spid="6"/>
                                        </p:tgtEl>
                                      </p:cBhvr>
                                    </p:animEffect>
                                  </p:childTnLst>
                                </p:cTn>
                              </p:par>
                            </p:childTnLst>
                          </p:cTn>
                        </p:par>
                        <p:par>
                          <p:cTn id="24" fill="hold">
                            <p:stCondLst>
                              <p:cond delay="5000"/>
                            </p:stCondLst>
                            <p:childTnLst>
                              <p:par>
                                <p:cTn id="25" presetID="3" presetClass="entr" presetSubtype="1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1000"/>
                                        <p:tgtEl>
                                          <p:spTgt spid="8"/>
                                        </p:tgtEl>
                                      </p:cBhvr>
                                    </p:animEffect>
                                  </p:childTnLst>
                                </p:cTn>
                              </p:par>
                            </p:childTnLst>
                          </p:cTn>
                        </p:par>
                        <p:par>
                          <p:cTn id="28" fill="hold">
                            <p:stCondLst>
                              <p:cond delay="6000"/>
                            </p:stCondLst>
                            <p:childTnLst>
                              <p:par>
                                <p:cTn id="29" presetID="3" presetClass="entr" presetSubtype="1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1000"/>
                                        <p:tgtEl>
                                          <p:spTgt spid="17"/>
                                        </p:tgtEl>
                                      </p:cBhvr>
                                    </p:animEffect>
                                  </p:childTnLst>
                                </p:cTn>
                              </p:par>
                            </p:childTnLst>
                          </p:cTn>
                        </p:par>
                        <p:par>
                          <p:cTn id="32" fill="hold">
                            <p:stCondLst>
                              <p:cond delay="7000"/>
                            </p:stCondLst>
                            <p:childTnLst>
                              <p:par>
                                <p:cTn id="33" presetID="3" presetClass="entr" presetSubtype="1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1000"/>
                                        <p:tgtEl>
                                          <p:spTgt spid="7"/>
                                        </p:tgtEl>
                                      </p:cBhvr>
                                    </p:animEffect>
                                  </p:childTnLst>
                                </p:cTn>
                              </p:par>
                            </p:childTnLst>
                          </p:cTn>
                        </p:par>
                        <p:par>
                          <p:cTn id="36" fill="hold">
                            <p:stCondLst>
                              <p:cond delay="8000"/>
                            </p:stCondLst>
                            <p:childTnLst>
                              <p:par>
                                <p:cTn id="37" presetID="3" presetClass="entr" presetSubtype="1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linds(horizontal)">
                                      <p:cBhvr>
                                        <p:cTn id="3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2" grpId="0" animBg="1"/>
      <p:bldP spid="6" grpId="0"/>
      <p:bldP spid="7" grpId="0" animBg="1"/>
      <p:bldP spid="8" grpId="0" animBg="1"/>
      <p:bldP spid="11" grpId="0"/>
      <p:bldP spid="15"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8 Akış Çizelgesi: Görüntüleme"/>
          <p:cNvSpPr/>
          <p:nvPr/>
        </p:nvSpPr>
        <p:spPr>
          <a:xfrm>
            <a:off x="6500826" y="3714752"/>
            <a:ext cx="2643174" cy="1214446"/>
          </a:xfrm>
          <a:prstGeom prst="flowChartDisplay">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5" name="4 Beşgen"/>
          <p:cNvSpPr/>
          <p:nvPr/>
        </p:nvSpPr>
        <p:spPr>
          <a:xfrm>
            <a:off x="714348" y="2285992"/>
            <a:ext cx="5786478" cy="4000528"/>
          </a:xfrm>
          <a:prstGeom prst="homePlat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
        <p:nvSpPr>
          <p:cNvPr id="2" name="1 Başlık"/>
          <p:cNvSpPr>
            <a:spLocks noGrp="1"/>
          </p:cNvSpPr>
          <p:nvPr>
            <p:ph type="ctrTitle"/>
          </p:nvPr>
        </p:nvSpPr>
        <p:spPr>
          <a:xfrm>
            <a:off x="2214546" y="357167"/>
            <a:ext cx="6143668" cy="1000132"/>
          </a:xfrm>
        </p:spPr>
        <p:style>
          <a:lnRef idx="0">
            <a:schemeClr val="accent2"/>
          </a:lnRef>
          <a:fillRef idx="3">
            <a:schemeClr val="accent2"/>
          </a:fillRef>
          <a:effectRef idx="3">
            <a:schemeClr val="accent2"/>
          </a:effectRef>
          <a:fontRef idx="minor">
            <a:schemeClr val="lt1"/>
          </a:fontRef>
        </p:style>
        <p:txBody>
          <a:bodyPr/>
          <a:lstStyle/>
          <a:p>
            <a:r>
              <a:rPr lang="tr-TR" b="1" dirty="0" smtClean="0">
                <a:solidFill>
                  <a:schemeClr val="bg1"/>
                </a:solidFill>
              </a:rPr>
              <a:t>KAVRAMLAR</a:t>
            </a:r>
            <a:endParaRPr lang="tr-TR" dirty="0">
              <a:solidFill>
                <a:schemeClr val="bg1"/>
              </a:solidFill>
            </a:endParaRPr>
          </a:p>
        </p:txBody>
      </p:sp>
      <p:sp>
        <p:nvSpPr>
          <p:cNvPr id="6" name="5 Dikdörtgen"/>
          <p:cNvSpPr/>
          <p:nvPr/>
        </p:nvSpPr>
        <p:spPr>
          <a:xfrm>
            <a:off x="7000892" y="4000504"/>
            <a:ext cx="1643106" cy="646331"/>
          </a:xfrm>
          <a:prstGeom prst="rect">
            <a:avLst/>
          </a:prstGeom>
        </p:spPr>
        <p:txBody>
          <a:bodyPr wrap="square">
            <a:spAutoFit/>
          </a:bodyPr>
          <a:lstStyle/>
          <a:p>
            <a:r>
              <a:rPr lang="tr-TR" sz="3600" b="1" dirty="0" smtClean="0">
                <a:solidFill>
                  <a:srgbClr val="FF0000"/>
                </a:solidFill>
              </a:rPr>
              <a:t>İTİKAT</a:t>
            </a:r>
            <a:endParaRPr lang="tr-TR" sz="3600" dirty="0">
              <a:solidFill>
                <a:srgbClr val="FF0000"/>
              </a:solidFill>
            </a:endParaRPr>
          </a:p>
        </p:txBody>
      </p:sp>
      <p:sp>
        <p:nvSpPr>
          <p:cNvPr id="10" name="2 Alt Başlık"/>
          <p:cNvSpPr>
            <a:spLocks noGrp="1"/>
          </p:cNvSpPr>
          <p:nvPr>
            <p:ph type="subTitle" idx="1"/>
          </p:nvPr>
        </p:nvSpPr>
        <p:spPr>
          <a:xfrm>
            <a:off x="714348" y="2357430"/>
            <a:ext cx="4214810" cy="3929090"/>
          </a:xfrm>
        </p:spPr>
        <p:txBody>
          <a:bodyPr>
            <a:noAutofit/>
          </a:bodyPr>
          <a:lstStyle/>
          <a:p>
            <a:pPr algn="l"/>
            <a:r>
              <a:rPr lang="tr-TR" sz="2400" dirty="0" smtClean="0">
                <a:solidFill>
                  <a:schemeClr val="tx1"/>
                </a:solidFill>
              </a:rPr>
              <a:t>İmanın Şartlarına </a:t>
            </a:r>
          </a:p>
          <a:p>
            <a:pPr algn="l"/>
            <a:r>
              <a:rPr lang="tr-TR" sz="2400" dirty="0" smtClean="0">
                <a:solidFill>
                  <a:schemeClr val="tx1"/>
                </a:solidFill>
              </a:rPr>
              <a:t>         (Allahın Varlığına ve </a:t>
            </a:r>
          </a:p>
          <a:p>
            <a:pPr algn="l"/>
            <a:r>
              <a:rPr lang="tr-TR" sz="2400" dirty="0" smtClean="0">
                <a:solidFill>
                  <a:schemeClr val="tx1"/>
                </a:solidFill>
              </a:rPr>
              <a:t>birliğine inanmak,</a:t>
            </a:r>
          </a:p>
          <a:p>
            <a:pPr algn="l"/>
            <a:r>
              <a:rPr lang="tr-TR" sz="2400" dirty="0" smtClean="0">
                <a:solidFill>
                  <a:schemeClr val="tx1"/>
                </a:solidFill>
              </a:rPr>
              <a:t>          Peygamberlere,</a:t>
            </a:r>
          </a:p>
          <a:p>
            <a:pPr algn="l"/>
            <a:r>
              <a:rPr lang="tr-TR" sz="2400" dirty="0" smtClean="0">
                <a:solidFill>
                  <a:schemeClr val="tx1"/>
                </a:solidFill>
              </a:rPr>
              <a:t>          Kitaplara,</a:t>
            </a:r>
          </a:p>
          <a:p>
            <a:pPr algn="l"/>
            <a:r>
              <a:rPr lang="tr-TR" sz="2400" dirty="0" smtClean="0">
                <a:solidFill>
                  <a:schemeClr val="tx1"/>
                </a:solidFill>
              </a:rPr>
              <a:t>          Meleklere,</a:t>
            </a:r>
          </a:p>
          <a:p>
            <a:pPr algn="l"/>
            <a:r>
              <a:rPr lang="tr-TR" sz="2400" dirty="0" smtClean="0">
                <a:solidFill>
                  <a:schemeClr val="tx1"/>
                </a:solidFill>
              </a:rPr>
              <a:t>          Ahiret Gününe</a:t>
            </a:r>
          </a:p>
          <a:p>
            <a:pPr algn="l"/>
            <a:r>
              <a:rPr lang="tr-TR" sz="2400" dirty="0" smtClean="0">
                <a:solidFill>
                  <a:schemeClr val="tx1"/>
                </a:solidFill>
              </a:rPr>
              <a:t>          Kaza ve Kadere)</a:t>
            </a:r>
          </a:p>
          <a:p>
            <a:pPr algn="l"/>
            <a:r>
              <a:rPr lang="tr-TR" sz="2400" dirty="0" smtClean="0">
                <a:solidFill>
                  <a:schemeClr val="tx1"/>
                </a:solidFill>
              </a:rPr>
              <a:t>İNANMAKTIR</a:t>
            </a:r>
            <a:endParaRPr lang="tr-TR" sz="2400" dirty="0">
              <a:solidFill>
                <a:schemeClr val="tx1"/>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000"/>
                                        <p:tgtEl>
                                          <p:spTgt spid="5"/>
                                        </p:tgtEl>
                                      </p:cBhvr>
                                    </p:animEffect>
                                  </p:childTnLst>
                                </p:cTn>
                              </p:par>
                            </p:childTnLst>
                          </p:cTn>
                        </p:par>
                        <p:par>
                          <p:cTn id="12" fill="hold">
                            <p:stCondLst>
                              <p:cond delay="2000"/>
                            </p:stCondLst>
                            <p:childTnLst>
                              <p:par>
                                <p:cTn id="13" presetID="22" presetClass="entr" presetSubtype="4"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wipe(down)">
                                      <p:cBhvr>
                                        <p:cTn id="15" dur="1000"/>
                                        <p:tgtEl>
                                          <p:spTgt spid="10">
                                            <p:txEl>
                                              <p:pRg st="0" end="0"/>
                                            </p:txEl>
                                          </p:spTgt>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Effect transition="in" filter="wipe(down)">
                                      <p:cBhvr>
                                        <p:cTn id="19" dur="1000"/>
                                        <p:tgtEl>
                                          <p:spTgt spid="10">
                                            <p:txEl>
                                              <p:pRg st="1" end="1"/>
                                            </p:txEl>
                                          </p:spTgt>
                                        </p:tgtEl>
                                      </p:cBhvr>
                                    </p:animEffect>
                                  </p:childTnLst>
                                </p:cTn>
                              </p:par>
                            </p:childTnLst>
                          </p:cTn>
                        </p:par>
                        <p:par>
                          <p:cTn id="20" fill="hold">
                            <p:stCondLst>
                              <p:cond delay="4000"/>
                            </p:stCondLst>
                            <p:childTnLst>
                              <p:par>
                                <p:cTn id="21" presetID="22" presetClass="entr" presetSubtype="4" fill="hold" grpId="0" nodeType="after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animEffect transition="in" filter="wipe(down)">
                                      <p:cBhvr>
                                        <p:cTn id="23" dur="1000"/>
                                        <p:tgtEl>
                                          <p:spTgt spid="10">
                                            <p:txEl>
                                              <p:pRg st="2" end="2"/>
                                            </p:txEl>
                                          </p:spTgt>
                                        </p:tgtEl>
                                      </p:cBhvr>
                                    </p:animEffect>
                                  </p:childTnLst>
                                </p:cTn>
                              </p:par>
                            </p:childTnLst>
                          </p:cTn>
                        </p:par>
                        <p:par>
                          <p:cTn id="24" fill="hold">
                            <p:stCondLst>
                              <p:cond delay="5000"/>
                            </p:stCondLst>
                            <p:childTnLst>
                              <p:par>
                                <p:cTn id="25" presetID="22" presetClass="entr" presetSubtype="4" fill="hold" grpId="0" nodeType="after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wipe(down)">
                                      <p:cBhvr>
                                        <p:cTn id="27" dur="1000"/>
                                        <p:tgtEl>
                                          <p:spTgt spid="10">
                                            <p:txEl>
                                              <p:pRg st="3" end="3"/>
                                            </p:txEl>
                                          </p:spTgt>
                                        </p:tgtEl>
                                      </p:cBhvr>
                                    </p:animEffect>
                                  </p:childTnLst>
                                </p:cTn>
                              </p:par>
                            </p:childTnLst>
                          </p:cTn>
                        </p:par>
                        <p:par>
                          <p:cTn id="28" fill="hold">
                            <p:stCondLst>
                              <p:cond delay="6000"/>
                            </p:stCondLst>
                            <p:childTnLst>
                              <p:par>
                                <p:cTn id="29" presetID="22" presetClass="entr" presetSubtype="4" fill="hold" grpId="0" nodeType="after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Effect transition="in" filter="wipe(down)">
                                      <p:cBhvr>
                                        <p:cTn id="31" dur="1000"/>
                                        <p:tgtEl>
                                          <p:spTgt spid="10">
                                            <p:txEl>
                                              <p:pRg st="4" end="4"/>
                                            </p:txEl>
                                          </p:spTgt>
                                        </p:tgtEl>
                                      </p:cBhvr>
                                    </p:animEffect>
                                  </p:childTnLst>
                                </p:cTn>
                              </p:par>
                            </p:childTnLst>
                          </p:cTn>
                        </p:par>
                        <p:par>
                          <p:cTn id="32" fill="hold">
                            <p:stCondLst>
                              <p:cond delay="7000"/>
                            </p:stCondLst>
                            <p:childTnLst>
                              <p:par>
                                <p:cTn id="33" presetID="22" presetClass="entr" presetSubtype="4" fill="hold" grpId="0" nodeType="afterEffect">
                                  <p:stCondLst>
                                    <p:cond delay="0"/>
                                  </p:stCondLst>
                                  <p:childTnLst>
                                    <p:set>
                                      <p:cBhvr>
                                        <p:cTn id="34" dur="1" fill="hold">
                                          <p:stCondLst>
                                            <p:cond delay="0"/>
                                          </p:stCondLst>
                                        </p:cTn>
                                        <p:tgtEl>
                                          <p:spTgt spid="10">
                                            <p:txEl>
                                              <p:pRg st="5" end="5"/>
                                            </p:txEl>
                                          </p:spTgt>
                                        </p:tgtEl>
                                        <p:attrNameLst>
                                          <p:attrName>style.visibility</p:attrName>
                                        </p:attrNameLst>
                                      </p:cBhvr>
                                      <p:to>
                                        <p:strVal val="visible"/>
                                      </p:to>
                                    </p:set>
                                    <p:animEffect transition="in" filter="wipe(down)">
                                      <p:cBhvr>
                                        <p:cTn id="35" dur="1000"/>
                                        <p:tgtEl>
                                          <p:spTgt spid="10">
                                            <p:txEl>
                                              <p:pRg st="5" end="5"/>
                                            </p:txEl>
                                          </p:spTgt>
                                        </p:tgtEl>
                                      </p:cBhvr>
                                    </p:animEffect>
                                  </p:childTnLst>
                                </p:cTn>
                              </p:par>
                            </p:childTnLst>
                          </p:cTn>
                        </p:par>
                        <p:par>
                          <p:cTn id="36" fill="hold">
                            <p:stCondLst>
                              <p:cond delay="8000"/>
                            </p:stCondLst>
                            <p:childTnLst>
                              <p:par>
                                <p:cTn id="37" presetID="22" presetClass="entr" presetSubtype="4" fill="hold" grpId="0" nodeType="afterEffect">
                                  <p:stCondLst>
                                    <p:cond delay="0"/>
                                  </p:stCondLst>
                                  <p:childTnLst>
                                    <p:set>
                                      <p:cBhvr>
                                        <p:cTn id="38" dur="1" fill="hold">
                                          <p:stCondLst>
                                            <p:cond delay="0"/>
                                          </p:stCondLst>
                                        </p:cTn>
                                        <p:tgtEl>
                                          <p:spTgt spid="10">
                                            <p:txEl>
                                              <p:pRg st="6" end="6"/>
                                            </p:txEl>
                                          </p:spTgt>
                                        </p:tgtEl>
                                        <p:attrNameLst>
                                          <p:attrName>style.visibility</p:attrName>
                                        </p:attrNameLst>
                                      </p:cBhvr>
                                      <p:to>
                                        <p:strVal val="visible"/>
                                      </p:to>
                                    </p:set>
                                    <p:animEffect transition="in" filter="wipe(down)">
                                      <p:cBhvr>
                                        <p:cTn id="39" dur="1000"/>
                                        <p:tgtEl>
                                          <p:spTgt spid="10">
                                            <p:txEl>
                                              <p:pRg st="6" end="6"/>
                                            </p:txEl>
                                          </p:spTgt>
                                        </p:tgtEl>
                                      </p:cBhvr>
                                    </p:animEffect>
                                  </p:childTnLst>
                                </p:cTn>
                              </p:par>
                            </p:childTnLst>
                          </p:cTn>
                        </p:par>
                        <p:par>
                          <p:cTn id="40" fill="hold">
                            <p:stCondLst>
                              <p:cond delay="9000"/>
                            </p:stCondLst>
                            <p:childTnLst>
                              <p:par>
                                <p:cTn id="41" presetID="22" presetClass="entr" presetSubtype="4" fill="hold" grpId="0" nodeType="afterEffect">
                                  <p:stCondLst>
                                    <p:cond delay="0"/>
                                  </p:stCondLst>
                                  <p:childTnLst>
                                    <p:set>
                                      <p:cBhvr>
                                        <p:cTn id="42" dur="1" fill="hold">
                                          <p:stCondLst>
                                            <p:cond delay="0"/>
                                          </p:stCondLst>
                                        </p:cTn>
                                        <p:tgtEl>
                                          <p:spTgt spid="10">
                                            <p:txEl>
                                              <p:pRg st="7" end="7"/>
                                            </p:txEl>
                                          </p:spTgt>
                                        </p:tgtEl>
                                        <p:attrNameLst>
                                          <p:attrName>style.visibility</p:attrName>
                                        </p:attrNameLst>
                                      </p:cBhvr>
                                      <p:to>
                                        <p:strVal val="visible"/>
                                      </p:to>
                                    </p:set>
                                    <p:animEffect transition="in" filter="wipe(down)">
                                      <p:cBhvr>
                                        <p:cTn id="43" dur="1000"/>
                                        <p:tgtEl>
                                          <p:spTgt spid="10">
                                            <p:txEl>
                                              <p:pRg st="7" end="7"/>
                                            </p:txEl>
                                          </p:spTgt>
                                        </p:tgtEl>
                                      </p:cBhvr>
                                    </p:animEffect>
                                  </p:childTnLst>
                                </p:cTn>
                              </p:par>
                            </p:childTnLst>
                          </p:cTn>
                        </p:par>
                        <p:par>
                          <p:cTn id="44" fill="hold">
                            <p:stCondLst>
                              <p:cond delay="10000"/>
                            </p:stCondLst>
                            <p:childTnLst>
                              <p:par>
                                <p:cTn id="45" presetID="22" presetClass="entr" presetSubtype="4" fill="hold" grpId="0" nodeType="afterEffect">
                                  <p:stCondLst>
                                    <p:cond delay="0"/>
                                  </p:stCondLst>
                                  <p:childTnLst>
                                    <p:set>
                                      <p:cBhvr>
                                        <p:cTn id="46" dur="1" fill="hold">
                                          <p:stCondLst>
                                            <p:cond delay="0"/>
                                          </p:stCondLst>
                                        </p:cTn>
                                        <p:tgtEl>
                                          <p:spTgt spid="10">
                                            <p:txEl>
                                              <p:pRg st="8" end="8"/>
                                            </p:txEl>
                                          </p:spTgt>
                                        </p:tgtEl>
                                        <p:attrNameLst>
                                          <p:attrName>style.visibility</p:attrName>
                                        </p:attrNameLst>
                                      </p:cBhvr>
                                      <p:to>
                                        <p:strVal val="visible"/>
                                      </p:to>
                                    </p:set>
                                    <p:animEffect transition="in" filter="wipe(down)">
                                      <p:cBhvr>
                                        <p:cTn id="47" dur="1000"/>
                                        <p:tgtEl>
                                          <p:spTgt spid="10">
                                            <p:txEl>
                                              <p:pRg st="8" end="8"/>
                                            </p:txEl>
                                          </p:spTgt>
                                        </p:tgtEl>
                                      </p:cBhvr>
                                    </p:animEffect>
                                  </p:childTnLst>
                                </p:cTn>
                              </p:par>
                            </p:childTnLst>
                          </p:cTn>
                        </p:par>
                        <p:par>
                          <p:cTn id="48" fill="hold">
                            <p:stCondLst>
                              <p:cond delay="11000"/>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1000"/>
                                        <p:tgtEl>
                                          <p:spTgt spid="9"/>
                                        </p:tgtEl>
                                      </p:cBhvr>
                                    </p:animEffect>
                                  </p:childTnLst>
                                </p:cTn>
                              </p:par>
                            </p:childTnLst>
                          </p:cTn>
                        </p:par>
                        <p:par>
                          <p:cTn id="52" fill="hold">
                            <p:stCondLst>
                              <p:cond delay="12000"/>
                            </p:stCondLst>
                            <p:childTnLst>
                              <p:par>
                                <p:cTn id="53" presetID="22" presetClass="entr" presetSubtype="4"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down)">
                                      <p:cBhvr>
                                        <p:cTn id="5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2" grpId="0" animBg="1"/>
      <p:bldP spid="6" grpId="0"/>
      <p:bldP spid="10"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8 Akış Çizelgesi: Görüntüleme"/>
          <p:cNvSpPr/>
          <p:nvPr/>
        </p:nvSpPr>
        <p:spPr>
          <a:xfrm>
            <a:off x="6500826" y="3714752"/>
            <a:ext cx="2643174" cy="1214446"/>
          </a:xfrm>
          <a:prstGeom prst="flowChartDisplay">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5" name="4 Beşgen"/>
          <p:cNvSpPr/>
          <p:nvPr/>
        </p:nvSpPr>
        <p:spPr>
          <a:xfrm>
            <a:off x="714348" y="2285992"/>
            <a:ext cx="5786478" cy="4000528"/>
          </a:xfrm>
          <a:prstGeom prst="homePlat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
        <p:nvSpPr>
          <p:cNvPr id="2" name="1 Başlık"/>
          <p:cNvSpPr>
            <a:spLocks noGrp="1"/>
          </p:cNvSpPr>
          <p:nvPr>
            <p:ph type="ctrTitle"/>
          </p:nvPr>
        </p:nvSpPr>
        <p:spPr>
          <a:xfrm>
            <a:off x="2214546" y="357167"/>
            <a:ext cx="6143668" cy="1000132"/>
          </a:xfrm>
        </p:spPr>
        <p:style>
          <a:lnRef idx="0">
            <a:schemeClr val="accent2"/>
          </a:lnRef>
          <a:fillRef idx="3">
            <a:schemeClr val="accent2"/>
          </a:fillRef>
          <a:effectRef idx="3">
            <a:schemeClr val="accent2"/>
          </a:effectRef>
          <a:fontRef idx="minor">
            <a:schemeClr val="lt1"/>
          </a:fontRef>
        </p:style>
        <p:txBody>
          <a:bodyPr/>
          <a:lstStyle/>
          <a:p>
            <a:r>
              <a:rPr lang="tr-TR" b="1" dirty="0" smtClean="0">
                <a:solidFill>
                  <a:schemeClr val="bg1"/>
                </a:solidFill>
              </a:rPr>
              <a:t>KAVRAMLAR</a:t>
            </a:r>
            <a:endParaRPr lang="tr-TR" dirty="0">
              <a:solidFill>
                <a:schemeClr val="bg1"/>
              </a:solidFill>
            </a:endParaRPr>
          </a:p>
        </p:txBody>
      </p:sp>
      <p:sp>
        <p:nvSpPr>
          <p:cNvPr id="6" name="5 Dikdörtgen"/>
          <p:cNvSpPr/>
          <p:nvPr/>
        </p:nvSpPr>
        <p:spPr>
          <a:xfrm>
            <a:off x="7000892" y="4000504"/>
            <a:ext cx="1643106" cy="646331"/>
          </a:xfrm>
          <a:prstGeom prst="rect">
            <a:avLst/>
          </a:prstGeom>
        </p:spPr>
        <p:txBody>
          <a:bodyPr wrap="square">
            <a:spAutoFit/>
          </a:bodyPr>
          <a:lstStyle/>
          <a:p>
            <a:r>
              <a:rPr lang="tr-TR" sz="3600" b="1" dirty="0" smtClean="0">
                <a:solidFill>
                  <a:srgbClr val="FF0000"/>
                </a:solidFill>
              </a:rPr>
              <a:t>AMEL</a:t>
            </a:r>
            <a:endParaRPr lang="tr-TR" sz="3600" dirty="0">
              <a:solidFill>
                <a:srgbClr val="FF0000"/>
              </a:solidFill>
            </a:endParaRPr>
          </a:p>
        </p:txBody>
      </p:sp>
      <p:sp>
        <p:nvSpPr>
          <p:cNvPr id="10" name="2 Alt Başlık"/>
          <p:cNvSpPr>
            <a:spLocks noGrp="1"/>
          </p:cNvSpPr>
          <p:nvPr>
            <p:ph type="subTitle" idx="1"/>
          </p:nvPr>
        </p:nvSpPr>
        <p:spPr>
          <a:xfrm>
            <a:off x="714348" y="2357430"/>
            <a:ext cx="4214810" cy="3929090"/>
          </a:xfrm>
        </p:spPr>
        <p:txBody>
          <a:bodyPr>
            <a:noAutofit/>
          </a:bodyPr>
          <a:lstStyle/>
          <a:p>
            <a:pPr algn="l"/>
            <a:r>
              <a:rPr lang="tr-TR" sz="2400" dirty="0" err="1" smtClean="0">
                <a:solidFill>
                  <a:schemeClr val="tx1"/>
                </a:solidFill>
              </a:rPr>
              <a:t>İslamın</a:t>
            </a:r>
            <a:r>
              <a:rPr lang="tr-TR" sz="2400" dirty="0" smtClean="0">
                <a:solidFill>
                  <a:schemeClr val="tx1"/>
                </a:solidFill>
              </a:rPr>
              <a:t> Şartlarına </a:t>
            </a:r>
          </a:p>
          <a:p>
            <a:pPr algn="l"/>
            <a:r>
              <a:rPr lang="tr-TR" sz="2400" dirty="0" smtClean="0">
                <a:solidFill>
                  <a:schemeClr val="tx1"/>
                </a:solidFill>
              </a:rPr>
              <a:t>         (</a:t>
            </a:r>
            <a:r>
              <a:rPr lang="tr-TR" sz="2400" dirty="0" err="1" smtClean="0">
                <a:solidFill>
                  <a:schemeClr val="tx1"/>
                </a:solidFill>
              </a:rPr>
              <a:t>Şehadet</a:t>
            </a:r>
            <a:r>
              <a:rPr lang="tr-TR" sz="2400" dirty="0" smtClean="0">
                <a:solidFill>
                  <a:schemeClr val="tx1"/>
                </a:solidFill>
              </a:rPr>
              <a:t> Kelimesi Getirmek,</a:t>
            </a:r>
          </a:p>
          <a:p>
            <a:pPr algn="l"/>
            <a:r>
              <a:rPr lang="tr-TR" sz="2400" dirty="0" smtClean="0">
                <a:solidFill>
                  <a:schemeClr val="tx1"/>
                </a:solidFill>
              </a:rPr>
              <a:t>          Namaz </a:t>
            </a:r>
            <a:r>
              <a:rPr lang="tr-TR" sz="2400" dirty="0" err="1" smtClean="0">
                <a:solidFill>
                  <a:schemeClr val="tx1"/>
                </a:solidFill>
              </a:rPr>
              <a:t>KIlmak</a:t>
            </a:r>
            <a:r>
              <a:rPr lang="tr-TR" sz="2400" dirty="0" smtClean="0">
                <a:solidFill>
                  <a:schemeClr val="tx1"/>
                </a:solidFill>
              </a:rPr>
              <a:t>,</a:t>
            </a:r>
          </a:p>
          <a:p>
            <a:pPr algn="l"/>
            <a:r>
              <a:rPr lang="tr-TR" sz="2400" dirty="0" smtClean="0">
                <a:solidFill>
                  <a:schemeClr val="tx1"/>
                </a:solidFill>
              </a:rPr>
              <a:t>          Oruç Tutmak,</a:t>
            </a:r>
          </a:p>
          <a:p>
            <a:pPr algn="l"/>
            <a:r>
              <a:rPr lang="tr-TR" sz="2400" dirty="0" smtClean="0">
                <a:solidFill>
                  <a:schemeClr val="tx1"/>
                </a:solidFill>
              </a:rPr>
              <a:t>          Zekat vermek,</a:t>
            </a:r>
          </a:p>
          <a:p>
            <a:pPr algn="l"/>
            <a:r>
              <a:rPr lang="tr-TR" sz="2400" dirty="0" smtClean="0">
                <a:solidFill>
                  <a:schemeClr val="tx1"/>
                </a:solidFill>
              </a:rPr>
              <a:t>          Hacca gitmek)</a:t>
            </a:r>
          </a:p>
          <a:p>
            <a:pPr algn="l"/>
            <a:r>
              <a:rPr lang="tr-TR" sz="2400" dirty="0" smtClean="0">
                <a:solidFill>
                  <a:schemeClr val="tx1"/>
                </a:solidFill>
              </a:rPr>
              <a:t>İNANMAK ve UYGULAMAKTIR</a:t>
            </a:r>
            <a:endParaRPr lang="tr-TR" sz="2400" dirty="0">
              <a:solidFill>
                <a:schemeClr val="tx1"/>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1000"/>
                                        <p:tgtEl>
                                          <p:spTgt spid="2"/>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trips(downLeft)">
                                      <p:cBhvr>
                                        <p:cTn id="11" dur="1000"/>
                                        <p:tgtEl>
                                          <p:spTgt spid="5"/>
                                        </p:tgtEl>
                                      </p:cBhvr>
                                    </p:animEffect>
                                  </p:childTnLst>
                                </p:cTn>
                              </p:par>
                            </p:childTnLst>
                          </p:cTn>
                        </p:par>
                        <p:par>
                          <p:cTn id="12" fill="hold">
                            <p:stCondLst>
                              <p:cond delay="2000"/>
                            </p:stCondLst>
                            <p:childTnLst>
                              <p:par>
                                <p:cTn id="13" presetID="18" presetClass="entr" presetSubtype="12"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strips(downLeft)">
                                      <p:cBhvr>
                                        <p:cTn id="15" dur="1000"/>
                                        <p:tgtEl>
                                          <p:spTgt spid="10">
                                            <p:txEl>
                                              <p:pRg st="0" end="0"/>
                                            </p:txEl>
                                          </p:spTgt>
                                        </p:tgtEl>
                                      </p:cBhvr>
                                    </p:animEffect>
                                  </p:childTnLst>
                                </p:cTn>
                              </p:par>
                            </p:childTnLst>
                          </p:cTn>
                        </p:par>
                        <p:par>
                          <p:cTn id="16" fill="hold">
                            <p:stCondLst>
                              <p:cond delay="3000"/>
                            </p:stCondLst>
                            <p:childTnLst>
                              <p:par>
                                <p:cTn id="17" presetID="18" presetClass="entr" presetSubtype="12" fill="hold" grpId="0" nodeType="after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Effect transition="in" filter="strips(downLeft)">
                                      <p:cBhvr>
                                        <p:cTn id="19" dur="1000"/>
                                        <p:tgtEl>
                                          <p:spTgt spid="10">
                                            <p:txEl>
                                              <p:pRg st="1" end="1"/>
                                            </p:txEl>
                                          </p:spTgt>
                                        </p:tgtEl>
                                      </p:cBhvr>
                                    </p:animEffect>
                                  </p:childTnLst>
                                </p:cTn>
                              </p:par>
                            </p:childTnLst>
                          </p:cTn>
                        </p:par>
                        <p:par>
                          <p:cTn id="20" fill="hold">
                            <p:stCondLst>
                              <p:cond delay="4000"/>
                            </p:stCondLst>
                            <p:childTnLst>
                              <p:par>
                                <p:cTn id="21" presetID="18" presetClass="entr" presetSubtype="12" fill="hold" grpId="0" nodeType="after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animEffect transition="in" filter="strips(downLeft)">
                                      <p:cBhvr>
                                        <p:cTn id="23" dur="1000"/>
                                        <p:tgtEl>
                                          <p:spTgt spid="10">
                                            <p:txEl>
                                              <p:pRg st="2" end="2"/>
                                            </p:txEl>
                                          </p:spTgt>
                                        </p:tgtEl>
                                      </p:cBhvr>
                                    </p:animEffect>
                                  </p:childTnLst>
                                </p:cTn>
                              </p:par>
                            </p:childTnLst>
                          </p:cTn>
                        </p:par>
                        <p:par>
                          <p:cTn id="24" fill="hold">
                            <p:stCondLst>
                              <p:cond delay="5000"/>
                            </p:stCondLst>
                            <p:childTnLst>
                              <p:par>
                                <p:cTn id="25" presetID="18" presetClass="entr" presetSubtype="12" fill="hold" grpId="0" nodeType="after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strips(downLeft)">
                                      <p:cBhvr>
                                        <p:cTn id="27" dur="1000"/>
                                        <p:tgtEl>
                                          <p:spTgt spid="10">
                                            <p:txEl>
                                              <p:pRg st="3" end="3"/>
                                            </p:txEl>
                                          </p:spTgt>
                                        </p:tgtEl>
                                      </p:cBhvr>
                                    </p:animEffect>
                                  </p:childTnLst>
                                </p:cTn>
                              </p:par>
                            </p:childTnLst>
                          </p:cTn>
                        </p:par>
                        <p:par>
                          <p:cTn id="28" fill="hold">
                            <p:stCondLst>
                              <p:cond delay="6000"/>
                            </p:stCondLst>
                            <p:childTnLst>
                              <p:par>
                                <p:cTn id="29" presetID="18" presetClass="entr" presetSubtype="12" fill="hold" grpId="0" nodeType="after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Effect transition="in" filter="strips(downLeft)">
                                      <p:cBhvr>
                                        <p:cTn id="31" dur="1000"/>
                                        <p:tgtEl>
                                          <p:spTgt spid="10">
                                            <p:txEl>
                                              <p:pRg st="4" end="4"/>
                                            </p:txEl>
                                          </p:spTgt>
                                        </p:tgtEl>
                                      </p:cBhvr>
                                    </p:animEffect>
                                  </p:childTnLst>
                                </p:cTn>
                              </p:par>
                            </p:childTnLst>
                          </p:cTn>
                        </p:par>
                        <p:par>
                          <p:cTn id="32" fill="hold">
                            <p:stCondLst>
                              <p:cond delay="7000"/>
                            </p:stCondLst>
                            <p:childTnLst>
                              <p:par>
                                <p:cTn id="33" presetID="18" presetClass="entr" presetSubtype="12" fill="hold" grpId="0" nodeType="afterEffect">
                                  <p:stCondLst>
                                    <p:cond delay="0"/>
                                  </p:stCondLst>
                                  <p:childTnLst>
                                    <p:set>
                                      <p:cBhvr>
                                        <p:cTn id="34" dur="1" fill="hold">
                                          <p:stCondLst>
                                            <p:cond delay="0"/>
                                          </p:stCondLst>
                                        </p:cTn>
                                        <p:tgtEl>
                                          <p:spTgt spid="10">
                                            <p:txEl>
                                              <p:pRg st="5" end="5"/>
                                            </p:txEl>
                                          </p:spTgt>
                                        </p:tgtEl>
                                        <p:attrNameLst>
                                          <p:attrName>style.visibility</p:attrName>
                                        </p:attrNameLst>
                                      </p:cBhvr>
                                      <p:to>
                                        <p:strVal val="visible"/>
                                      </p:to>
                                    </p:set>
                                    <p:animEffect transition="in" filter="strips(downLeft)">
                                      <p:cBhvr>
                                        <p:cTn id="35" dur="1000"/>
                                        <p:tgtEl>
                                          <p:spTgt spid="10">
                                            <p:txEl>
                                              <p:pRg st="5" end="5"/>
                                            </p:txEl>
                                          </p:spTgt>
                                        </p:tgtEl>
                                      </p:cBhvr>
                                    </p:animEffect>
                                  </p:childTnLst>
                                </p:cTn>
                              </p:par>
                            </p:childTnLst>
                          </p:cTn>
                        </p:par>
                        <p:par>
                          <p:cTn id="36" fill="hold">
                            <p:stCondLst>
                              <p:cond delay="8000"/>
                            </p:stCondLst>
                            <p:childTnLst>
                              <p:par>
                                <p:cTn id="37" presetID="18" presetClass="entr" presetSubtype="12" fill="hold" grpId="0" nodeType="afterEffect">
                                  <p:stCondLst>
                                    <p:cond delay="0"/>
                                  </p:stCondLst>
                                  <p:childTnLst>
                                    <p:set>
                                      <p:cBhvr>
                                        <p:cTn id="38" dur="1" fill="hold">
                                          <p:stCondLst>
                                            <p:cond delay="0"/>
                                          </p:stCondLst>
                                        </p:cTn>
                                        <p:tgtEl>
                                          <p:spTgt spid="10">
                                            <p:txEl>
                                              <p:pRg st="6" end="6"/>
                                            </p:txEl>
                                          </p:spTgt>
                                        </p:tgtEl>
                                        <p:attrNameLst>
                                          <p:attrName>style.visibility</p:attrName>
                                        </p:attrNameLst>
                                      </p:cBhvr>
                                      <p:to>
                                        <p:strVal val="visible"/>
                                      </p:to>
                                    </p:set>
                                    <p:animEffect transition="in" filter="strips(downLeft)">
                                      <p:cBhvr>
                                        <p:cTn id="39" dur="1000"/>
                                        <p:tgtEl>
                                          <p:spTgt spid="10">
                                            <p:txEl>
                                              <p:pRg st="6" end="6"/>
                                            </p:txEl>
                                          </p:spTgt>
                                        </p:tgtEl>
                                      </p:cBhvr>
                                    </p:animEffect>
                                  </p:childTnLst>
                                </p:cTn>
                              </p:par>
                            </p:childTnLst>
                          </p:cTn>
                        </p:par>
                        <p:par>
                          <p:cTn id="40" fill="hold">
                            <p:stCondLst>
                              <p:cond delay="9000"/>
                            </p:stCondLst>
                            <p:childTnLst>
                              <p:par>
                                <p:cTn id="41" presetID="18" presetClass="entr" presetSubtype="12"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strips(downLeft)">
                                      <p:cBhvr>
                                        <p:cTn id="43" dur="1000"/>
                                        <p:tgtEl>
                                          <p:spTgt spid="9"/>
                                        </p:tgtEl>
                                      </p:cBhvr>
                                    </p:animEffect>
                                  </p:childTnLst>
                                </p:cTn>
                              </p:par>
                            </p:childTnLst>
                          </p:cTn>
                        </p:par>
                        <p:par>
                          <p:cTn id="44" fill="hold">
                            <p:stCondLst>
                              <p:cond delay="10000"/>
                            </p:stCondLst>
                            <p:childTnLst>
                              <p:par>
                                <p:cTn id="45" presetID="18" presetClass="entr" presetSubtype="12"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strips(downLeft)">
                                      <p:cBhvr>
                                        <p:cTn id="4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2" grpId="0" animBg="1"/>
      <p:bldP spid="6" grpId="0"/>
      <p:bldP spid="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714348" y="2928934"/>
            <a:ext cx="8215370" cy="2000264"/>
          </a:xfrm>
        </p:spPr>
        <p:style>
          <a:lnRef idx="1">
            <a:schemeClr val="accent2"/>
          </a:lnRef>
          <a:fillRef idx="2">
            <a:schemeClr val="accent2"/>
          </a:fillRef>
          <a:effectRef idx="1">
            <a:schemeClr val="accent2"/>
          </a:effectRef>
          <a:fontRef idx="minor">
            <a:schemeClr val="dk1"/>
          </a:fontRef>
        </p:style>
        <p:txBody>
          <a:bodyPr>
            <a:noAutofit/>
          </a:bodyPr>
          <a:lstStyle/>
          <a:p>
            <a:pPr algn="l"/>
            <a:r>
              <a:rPr lang="tr-TR" dirty="0" smtClean="0">
                <a:solidFill>
                  <a:schemeClr val="tx1"/>
                </a:solidFill>
              </a:rPr>
              <a:t>Din </a:t>
            </a:r>
            <a:r>
              <a:rPr lang="tr-TR" dirty="0" smtClean="0">
                <a:solidFill>
                  <a:schemeClr val="tx1"/>
                </a:solidFill>
              </a:rPr>
              <a:t>anlayışı ise , Allah tarafından gönderilen dinin yani ilahi kuralların insanlar tarafından içinde bulundukları şartlara göre algılanma ve yorumlanma biçimleridir. </a:t>
            </a:r>
            <a:endParaRPr lang="tr-TR" b="1" dirty="0" smtClean="0">
              <a:solidFill>
                <a:schemeClr val="tx1"/>
              </a:solidFill>
            </a:endParaRPr>
          </a:p>
          <a:p>
            <a:pPr algn="l"/>
            <a:endParaRPr lang="tr-TR" dirty="0">
              <a:solidFill>
                <a:schemeClr val="tx1"/>
              </a:solidFill>
            </a:endParaRPr>
          </a:p>
        </p:txBody>
      </p:sp>
      <p:sp>
        <p:nvSpPr>
          <p:cNvPr id="3" name="2 Dikdörtgen"/>
          <p:cNvSpPr/>
          <p:nvPr/>
        </p:nvSpPr>
        <p:spPr>
          <a:xfrm>
            <a:off x="785786" y="1571612"/>
            <a:ext cx="8072494" cy="120032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tr-TR" sz="3600" dirty="0" smtClean="0"/>
              <a:t>Dinin amacı, insanları dünya ve ahiret mutluluğuna ulaştırmaktır</a:t>
            </a:r>
            <a:endParaRPr lang="tr-TR" sz="3600" dirty="0"/>
          </a:p>
        </p:txBody>
      </p:sp>
      <p:sp>
        <p:nvSpPr>
          <p:cNvPr id="1025" name="Rectangle 1"/>
          <p:cNvSpPr>
            <a:spLocks noChangeArrowheads="1"/>
          </p:cNvSpPr>
          <p:nvPr/>
        </p:nvSpPr>
        <p:spPr bwMode="auto">
          <a:xfrm>
            <a:off x="714348" y="5072074"/>
            <a:ext cx="8143932" cy="1569660"/>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ea typeface="Calibri" pitchFamily="34" charset="0"/>
                <a:cs typeface="Arial" pitchFamily="34" charset="0"/>
              </a:rPr>
              <a:t>Din, akıl sahibi insanlara seslenir. Çünkü, dini anlayıp değerlendirilecek tek varlık; akıllı, düşünen, sorgulayan, irade sahibi olan insandır. </a:t>
            </a:r>
            <a:endParaRPr kumimoji="0" lang="tr-TR" sz="3200" b="0" i="0" u="none" strike="noStrike" cap="none" normalizeH="0" baseline="0" dirty="0" smtClean="0">
              <a:ln>
                <a:noFill/>
              </a:ln>
              <a:solidFill>
                <a:schemeClr val="tx1"/>
              </a:solidFill>
              <a:effectLst/>
              <a:cs typeface="Arial" pitchFamily="34" charset="0"/>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par>
                          <p:cTn id="8" fill="hold">
                            <p:stCondLst>
                              <p:cond delay="2000"/>
                            </p:stCondLst>
                            <p:childTnLst>
                              <p:par>
                                <p:cTn id="9" presetID="21" presetClass="entr" presetSubtype="4" fill="hold" grpId="0" nodeType="afterEffect">
                                  <p:stCondLst>
                                    <p:cond delay="0"/>
                                  </p:stCondLst>
                                  <p:childTnLst>
                                    <p:set>
                                      <p:cBhvr>
                                        <p:cTn id="10" dur="1" fill="hold">
                                          <p:stCondLst>
                                            <p:cond delay="0"/>
                                          </p:stCondLst>
                                        </p:cTn>
                                        <p:tgtEl>
                                          <p:spTgt spid="4">
                                            <p:bg/>
                                          </p:spTgt>
                                        </p:tgtEl>
                                        <p:attrNameLst>
                                          <p:attrName>style.visibility</p:attrName>
                                        </p:attrNameLst>
                                      </p:cBhvr>
                                      <p:to>
                                        <p:strVal val="visible"/>
                                      </p:to>
                                    </p:set>
                                    <p:animEffect transition="in" filter="wheel(4)">
                                      <p:cBhvr>
                                        <p:cTn id="11" dur="2000"/>
                                        <p:tgtEl>
                                          <p:spTgt spid="4">
                                            <p:bg/>
                                          </p:spTgt>
                                        </p:tgtEl>
                                      </p:cBhvr>
                                    </p:animEffect>
                                  </p:childTnLst>
                                </p:cTn>
                              </p:par>
                            </p:childTnLst>
                          </p:cTn>
                        </p:par>
                        <p:par>
                          <p:cTn id="12" fill="hold">
                            <p:stCondLst>
                              <p:cond delay="4000"/>
                            </p:stCondLst>
                            <p:childTnLst>
                              <p:par>
                                <p:cTn id="13" presetID="21" presetClass="entr" presetSubtype="4"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heel(4)">
                                      <p:cBhvr>
                                        <p:cTn id="15" dur="2000"/>
                                        <p:tgtEl>
                                          <p:spTgt spid="4">
                                            <p:txEl>
                                              <p:pRg st="0" end="0"/>
                                            </p:txEl>
                                          </p:spTgt>
                                        </p:tgtEl>
                                      </p:cBhvr>
                                    </p:animEffect>
                                  </p:childTnLst>
                                </p:cTn>
                              </p:par>
                            </p:childTnLst>
                          </p:cTn>
                        </p:par>
                        <p:par>
                          <p:cTn id="16" fill="hold">
                            <p:stCondLst>
                              <p:cond delay="6000"/>
                            </p:stCondLst>
                            <p:childTnLst>
                              <p:par>
                                <p:cTn id="17" presetID="21" presetClass="entr" presetSubtype="4" fill="hold" grpId="0" nodeType="afterEffect">
                                  <p:stCondLst>
                                    <p:cond delay="0"/>
                                  </p:stCondLst>
                                  <p:childTnLst>
                                    <p:set>
                                      <p:cBhvr>
                                        <p:cTn id="18" dur="1" fill="hold">
                                          <p:stCondLst>
                                            <p:cond delay="0"/>
                                          </p:stCondLst>
                                        </p:cTn>
                                        <p:tgtEl>
                                          <p:spTgt spid="1025"/>
                                        </p:tgtEl>
                                        <p:attrNameLst>
                                          <p:attrName>style.visibility</p:attrName>
                                        </p:attrNameLst>
                                      </p:cBhvr>
                                      <p:to>
                                        <p:strVal val="visible"/>
                                      </p:to>
                                    </p:set>
                                    <p:animEffect transition="in" filter="wheel(4)">
                                      <p:cBhvr>
                                        <p:cTn id="19" dur="2000"/>
                                        <p:tgtEl>
                                          <p:spTgt spid="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3" grpId="0" animBg="1"/>
      <p:bldP spid="1025"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383</TotalTime>
  <Words>1113</Words>
  <Application>Microsoft Office PowerPoint</Application>
  <PresentationFormat>Ekran Gösterisi (4:3)</PresentationFormat>
  <Paragraphs>103</Paragraphs>
  <Slides>30</Slides>
  <Notes>0</Notes>
  <HiddenSlides>0</HiddenSlides>
  <MMClips>0</MMClips>
  <ScaleCrop>false</ScaleCrop>
  <HeadingPairs>
    <vt:vector size="4" baseType="variant">
      <vt:variant>
        <vt:lpstr>Tema</vt:lpstr>
      </vt:variant>
      <vt:variant>
        <vt:i4>1</vt:i4>
      </vt:variant>
      <vt:variant>
        <vt:lpstr>Slayt Başlıkları</vt:lpstr>
      </vt:variant>
      <vt:variant>
        <vt:i4>30</vt:i4>
      </vt:variant>
    </vt:vector>
  </HeadingPairs>
  <TitlesOfParts>
    <vt:vector size="31" baseType="lpstr">
      <vt:lpstr>Ofis Teması</vt:lpstr>
      <vt:lpstr>DİN VE DİN ANLAYIŞI</vt:lpstr>
      <vt:lpstr>DİN VE DİN ANLAYIŞI</vt:lpstr>
      <vt:lpstr>Din ve Din anlayışı arasındaki farklar</vt:lpstr>
      <vt:lpstr>KAVRAMLAR</vt:lpstr>
      <vt:lpstr>KAVRAMLAR</vt:lpstr>
      <vt:lpstr>KAVRAMLAR</vt:lpstr>
      <vt:lpstr>KAVRAMLAR</vt:lpstr>
      <vt:lpstr>KAVRAMLAR</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bilal</dc:creator>
  <cp:lastModifiedBy>bilal</cp:lastModifiedBy>
  <cp:revision>54</cp:revision>
  <dcterms:created xsi:type="dcterms:W3CDTF">2015-05-01T20:11:40Z</dcterms:created>
  <dcterms:modified xsi:type="dcterms:W3CDTF">2015-06-16T17:33:23Z</dcterms:modified>
</cp:coreProperties>
</file>