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318" r:id="rId3"/>
    <p:sldId id="327" r:id="rId4"/>
    <p:sldId id="326" r:id="rId5"/>
    <p:sldId id="319" r:id="rId6"/>
    <p:sldId id="325" r:id="rId7"/>
    <p:sldId id="320" r:id="rId8"/>
    <p:sldId id="321" r:id="rId9"/>
    <p:sldId id="322" r:id="rId10"/>
    <p:sldId id="324" r:id="rId11"/>
    <p:sldId id="323" r:id="rId12"/>
    <p:sldId id="328" r:id="rId13"/>
    <p:sldId id="329" r:id="rId14"/>
    <p:sldId id="331" r:id="rId15"/>
    <p:sldId id="332" r:id="rId16"/>
    <p:sldId id="330" r:id="rId17"/>
    <p:sldId id="317" r:id="rId18"/>
  </p:sldIdLst>
  <p:sldSz cx="12192000" cy="6858000"/>
  <p:notesSz cx="6858000" cy="9144000"/>
  <p:custDataLst>
    <p:tags r:id="rId20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A35D"/>
    <a:srgbClr val="BAC868"/>
    <a:srgbClr val="FF9933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E21181-0347-402E-B2D2-66B0BB5826F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71D65-FAB2-40E4-A43D-F410BA1FD3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6858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B48B9-730D-4D4E-9A55-7BDDB71725EB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4256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B48B9-730D-4D4E-9A55-7BDDB71725EB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0997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B48B9-730D-4D4E-9A55-7BDDB71725EB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2019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3348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2743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1162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8662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879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6195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1485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360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405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1803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111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A0868-8E77-42AE-A622-3A27D9FCCD00}" type="datetimeFigureOut">
              <a:rPr lang="tr-TR" smtClean="0"/>
              <a:t>27.01.2019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09E62-581A-4251-BA19-8C93CF25D4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9898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3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zararlÄ± alÄ±ÅkanlÄ±klar ile ilgili gÃ¶rsel sonucu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2" t="9365" b="11987"/>
          <a:stretch/>
        </p:blipFill>
        <p:spPr bwMode="auto">
          <a:xfrm rot="1057313">
            <a:off x="258275" y="4833831"/>
            <a:ext cx="3194447" cy="148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14"/>
          <a:srcRect l="18206"/>
          <a:stretch/>
        </p:blipFill>
        <p:spPr>
          <a:xfrm>
            <a:off x="1884643" y="2933826"/>
            <a:ext cx="2772781" cy="2249678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212236" y="1125064"/>
            <a:ext cx="7605684" cy="548355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sp>
        <p:nvSpPr>
          <p:cNvPr id="4" name="Alt Başlık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5144" y="112277"/>
            <a:ext cx="11672778" cy="66000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/>
            <a:r>
              <a:rPr lang="tr-TR" sz="4800" dirty="0" smtClean="0"/>
              <a:t>6. Sınıf 3. Ünite: </a:t>
            </a:r>
            <a:r>
              <a:rPr lang="tr-TR" sz="4000" b="1" dirty="0"/>
              <a:t>ZARARLI ALIŞKANLIKLAR</a:t>
            </a:r>
            <a:endParaRPr lang="tr-TR" sz="4800" dirty="0"/>
          </a:p>
        </p:txBody>
      </p:sp>
      <p:sp>
        <p:nvSpPr>
          <p:cNvPr id="5" name="Dikdörtgen 4"/>
          <p:cNvSpPr/>
          <p:nvPr>
            <p:custDataLst>
              <p:tags r:id="rId4"/>
            </p:custDataLst>
          </p:nvPr>
        </p:nvSpPr>
        <p:spPr>
          <a:xfrm>
            <a:off x="5469700" y="835429"/>
            <a:ext cx="5264728" cy="464128"/>
          </a:xfrm>
          <a:prstGeom prst="rect">
            <a:avLst/>
          </a:prstGeom>
          <a:gradFill rotWithShape="1">
            <a:gsLst>
              <a:gs pos="0">
                <a:schemeClr val="accent4">
                  <a:lumMod val="110000"/>
                  <a:satMod val="105000"/>
                  <a:tint val="67000"/>
                </a:schemeClr>
              </a:gs>
              <a:gs pos="50000">
                <a:schemeClr val="accent4">
                  <a:lumMod val="105000"/>
                  <a:satMod val="103000"/>
                  <a:tint val="73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 w="6350" cap="flat" cmpd="sng" algn="ctr">
            <a:solidFill>
              <a:schemeClr val="accent4"/>
            </a:solidFill>
            <a:prstDash val="solid"/>
            <a:miter lim="800000"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ÜNİTE KONULARI</a:t>
            </a:r>
            <a:endParaRPr lang="tr-TR" sz="3600" dirty="0"/>
          </a:p>
        </p:txBody>
      </p:sp>
      <p:sp>
        <p:nvSpPr>
          <p:cNvPr id="6" name="Dikdörtgen 5"/>
          <p:cNvSpPr/>
          <p:nvPr>
            <p:custDataLst>
              <p:tags r:id="rId5"/>
            </p:custDataLst>
          </p:nvPr>
        </p:nvSpPr>
        <p:spPr>
          <a:xfrm>
            <a:off x="4464717" y="1323150"/>
            <a:ext cx="7222175" cy="48490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6.3.1</a:t>
            </a:r>
            <a:r>
              <a:rPr lang="tr-TR" sz="2800" dirty="0"/>
              <a:t>. Bazı Zararlı Alışkanlıklar </a:t>
            </a:r>
          </a:p>
        </p:txBody>
      </p:sp>
      <p:sp>
        <p:nvSpPr>
          <p:cNvPr id="7" name="Dikdörtgen 6"/>
          <p:cNvSpPr/>
          <p:nvPr>
            <p:custDataLst>
              <p:tags r:id="rId6"/>
            </p:custDataLst>
          </p:nvPr>
        </p:nvSpPr>
        <p:spPr>
          <a:xfrm>
            <a:off x="4464717" y="2021632"/>
            <a:ext cx="7234297" cy="48490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 smtClean="0"/>
              <a:t>6. 3. 2. </a:t>
            </a:r>
            <a:r>
              <a:rPr lang="tr-TR" sz="2800" dirty="0"/>
              <a:t>Zararlı</a:t>
            </a:r>
            <a:r>
              <a:rPr lang="tr-TR" sz="2400" dirty="0"/>
              <a:t> Alışkanlıklara Başlama Sebepleri </a:t>
            </a:r>
          </a:p>
        </p:txBody>
      </p:sp>
      <p:sp>
        <p:nvSpPr>
          <p:cNvPr id="8" name="Dikdörtgen 7"/>
          <p:cNvSpPr/>
          <p:nvPr>
            <p:custDataLst>
              <p:tags r:id="rId7"/>
            </p:custDataLst>
          </p:nvPr>
        </p:nvSpPr>
        <p:spPr>
          <a:xfrm>
            <a:off x="4464717" y="2720114"/>
            <a:ext cx="7200256" cy="58695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6.3.3. Zararlı </a:t>
            </a:r>
            <a:r>
              <a:rPr lang="tr-TR" sz="2800" dirty="0"/>
              <a:t>Alışkanlıklardan Korunma Yolları </a:t>
            </a:r>
          </a:p>
        </p:txBody>
      </p:sp>
      <p:sp>
        <p:nvSpPr>
          <p:cNvPr id="10" name="Dikdörtgen 9"/>
          <p:cNvSpPr/>
          <p:nvPr>
            <p:custDataLst>
              <p:tags r:id="rId8"/>
            </p:custDataLst>
          </p:nvPr>
        </p:nvSpPr>
        <p:spPr>
          <a:xfrm>
            <a:off x="4464717" y="4321176"/>
            <a:ext cx="7234297" cy="58497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6.3.5. </a:t>
            </a:r>
            <a:r>
              <a:rPr lang="tr-TR" sz="2800" dirty="0"/>
              <a:t>Bir Peygamber Tanıyorum: Hz. Yahya (a. S.)</a:t>
            </a:r>
          </a:p>
        </p:txBody>
      </p:sp>
      <p:sp>
        <p:nvSpPr>
          <p:cNvPr id="11" name="Dikdörtgen 10"/>
          <p:cNvSpPr/>
          <p:nvPr>
            <p:custDataLst>
              <p:tags r:id="rId9"/>
            </p:custDataLst>
          </p:nvPr>
        </p:nvSpPr>
        <p:spPr>
          <a:xfrm>
            <a:off x="4464717" y="5871954"/>
            <a:ext cx="7234298" cy="484909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Ünitemizi Değerlendirelim</a:t>
            </a:r>
            <a:endParaRPr lang="tr-TR" sz="2800" dirty="0"/>
          </a:p>
        </p:txBody>
      </p:sp>
      <p:sp>
        <p:nvSpPr>
          <p:cNvPr id="12" name="Dikdörtgen 11"/>
          <p:cNvSpPr/>
          <p:nvPr>
            <p:custDataLst>
              <p:tags r:id="rId10"/>
            </p:custDataLst>
          </p:nvPr>
        </p:nvSpPr>
        <p:spPr>
          <a:xfrm>
            <a:off x="4464717" y="5119720"/>
            <a:ext cx="7234298" cy="5386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6.3.6</a:t>
            </a:r>
            <a:r>
              <a:rPr lang="tr-TR" sz="2400" dirty="0" smtClean="0"/>
              <a:t>. </a:t>
            </a:r>
            <a:r>
              <a:rPr lang="fr-FR" sz="2400" dirty="0"/>
              <a:t>Bir Sure Tanıyorum: </a:t>
            </a:r>
            <a:r>
              <a:rPr lang="tr-TR" sz="2400" dirty="0" smtClean="0"/>
              <a:t>Tebbet</a:t>
            </a:r>
            <a:r>
              <a:rPr lang="fr-FR" sz="2400" dirty="0" smtClean="0"/>
              <a:t> </a:t>
            </a:r>
            <a:r>
              <a:rPr lang="fr-FR" sz="2400" dirty="0"/>
              <a:t>Suresi ve Anlamı</a:t>
            </a:r>
            <a:endParaRPr lang="tr-TR" sz="2400" dirty="0"/>
          </a:p>
        </p:txBody>
      </p:sp>
      <p:pic>
        <p:nvPicPr>
          <p:cNvPr id="16" name="Picture 2" descr="Ä°lgili resim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44" y="1125064"/>
            <a:ext cx="1896944" cy="200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>
            <p:custDataLst>
              <p:tags r:id="rId11"/>
            </p:custDataLst>
          </p:nvPr>
        </p:nvSpPr>
        <p:spPr>
          <a:xfrm>
            <a:off x="4464717" y="3520645"/>
            <a:ext cx="7200256" cy="58695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6.3.4. </a:t>
            </a:r>
            <a:r>
              <a:rPr lang="tr-TR" sz="2800" dirty="0" smtClean="0"/>
              <a:t>Başkalarına </a:t>
            </a:r>
            <a:r>
              <a:rPr lang="tr-TR" sz="2800" dirty="0"/>
              <a:t>Zarar Vermek: Kul Hakkı</a:t>
            </a:r>
            <a:endParaRPr lang="tr-TR" sz="4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420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ağa Bükülü Ok 4"/>
          <p:cNvSpPr/>
          <p:nvPr/>
        </p:nvSpPr>
        <p:spPr>
          <a:xfrm>
            <a:off x="3628573" y="3476173"/>
            <a:ext cx="1662955" cy="2859313"/>
          </a:xfrm>
          <a:prstGeom prst="curved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38172" y="114379"/>
            <a:ext cx="7619999" cy="42834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tr-TR" dirty="0" smtClean="0"/>
              <a:t>  “Onlar Allah’a ve ahiret gününe inanırlar. İyiliği emrederler, kötülükten alıkoyarlar. Hayır işlerinde birbirleriyle yarışırlar. İşte onlar iyi insanlardandır.” </a:t>
            </a:r>
          </a:p>
          <a:p>
            <a:pPr algn="r">
              <a:buNone/>
            </a:pPr>
            <a:r>
              <a:rPr lang="tr-TR" dirty="0" smtClean="0"/>
              <a:t>      ÂL-İ İMRAN SURESİ, 114. AYETİ</a:t>
            </a:r>
          </a:p>
          <a:p>
            <a:pPr algn="just">
              <a:buNone/>
            </a:pPr>
            <a:r>
              <a:rPr lang="tr-TR" dirty="0" smtClean="0"/>
              <a:t> </a:t>
            </a:r>
          </a:p>
          <a:p>
            <a:pPr algn="just">
              <a:buNone/>
            </a:pPr>
            <a:r>
              <a:rPr lang="tr-TR" dirty="0" smtClean="0"/>
              <a:t>“...İyilik ve takva hususunda yardımlaşın, günah ve düşmanlık konusunda yardımlaşmayın...”</a:t>
            </a:r>
          </a:p>
          <a:p>
            <a:pPr algn="r">
              <a:buNone/>
            </a:pPr>
            <a:r>
              <a:rPr lang="tr-TR" dirty="0" smtClean="0"/>
              <a:t>                   MAİDE SURESİ, 2. AYETİ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115" y="114379"/>
            <a:ext cx="3715657" cy="4283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ikdörtgen 1"/>
          <p:cNvSpPr/>
          <p:nvPr/>
        </p:nvSpPr>
        <p:spPr>
          <a:xfrm>
            <a:off x="5516381" y="5249223"/>
            <a:ext cx="6341790" cy="10862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Ayetler arkadaşlıkla ilgili verilmek istenilen mesajlar nelerdir?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79560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uiExpand="1" build="p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0" y="-74951"/>
            <a:ext cx="5238750" cy="381000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998033" y="110292"/>
            <a:ext cx="4357765" cy="89404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4800" dirty="0" smtClean="0"/>
              <a:t>Bir vakıf kuralım</a:t>
            </a:r>
            <a:endParaRPr lang="tr-TR" sz="4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857" y="1782582"/>
            <a:ext cx="5877393" cy="146903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r-TR" sz="3200" dirty="0" smtClean="0"/>
              <a:t>Gençleri kötü alışkanlıklardan korumak için bir vakıf kuralım</a:t>
            </a:r>
            <a:endParaRPr lang="tr-TR" sz="3200" dirty="0"/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2125791" y="4109803"/>
            <a:ext cx="7276759" cy="82196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200" dirty="0" smtClean="0"/>
              <a:t>Vakıfınızın bir isim ve logosu olsun</a:t>
            </a:r>
            <a:endParaRPr lang="tr-TR" sz="3200" dirty="0"/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365320" y="5411449"/>
            <a:ext cx="7037231" cy="10967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200" dirty="0" smtClean="0"/>
              <a:t>Vakıfınızın gençleri kötü alışkanlıklardan korumak için yapacağı bir projesi olsun</a:t>
            </a:r>
            <a:endParaRPr lang="tr-TR" sz="3200" dirty="0"/>
          </a:p>
        </p:txBody>
      </p:sp>
      <p:sp>
        <p:nvSpPr>
          <p:cNvPr id="7" name="Oval 6"/>
          <p:cNvSpPr/>
          <p:nvPr/>
        </p:nvSpPr>
        <p:spPr>
          <a:xfrm>
            <a:off x="1593640" y="3862465"/>
            <a:ext cx="1064302" cy="130164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1</a:t>
            </a:r>
            <a:endParaRPr lang="tr-TR" sz="4800" dirty="0"/>
          </a:p>
        </p:txBody>
      </p:sp>
      <p:sp>
        <p:nvSpPr>
          <p:cNvPr id="8" name="Oval 7"/>
          <p:cNvSpPr/>
          <p:nvPr/>
        </p:nvSpPr>
        <p:spPr>
          <a:xfrm>
            <a:off x="1578650" y="5306518"/>
            <a:ext cx="1064302" cy="130164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2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val="277116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64420" y="735723"/>
            <a:ext cx="11854759" cy="19782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pPr marL="0" indent="0">
              <a:buNone/>
            </a:pPr>
            <a:r>
              <a:rPr lang="tr-TR" sz="3200" dirty="0" smtClean="0"/>
              <a:t>Kötü alışkanlıklardan uzak durmak için bireye birçok görev ve sorumluluklar düşmektedir.</a:t>
            </a:r>
          </a:p>
          <a:p>
            <a:pPr marL="0" indent="0">
              <a:buNone/>
            </a:pPr>
            <a:r>
              <a:rPr lang="tr-TR" sz="3200" dirty="0" smtClean="0"/>
              <a:t>1. Aşağıdakilerden hangisi kötü alışkanlıklardan korunmada bireye düşen görevlerden bir </a:t>
            </a:r>
            <a:r>
              <a:rPr lang="tr-TR" sz="3200" b="1" u="sng" dirty="0" smtClean="0"/>
              <a:t>değildir.</a:t>
            </a:r>
            <a:endParaRPr lang="tr-TR" sz="3200" b="1" u="sng" dirty="0"/>
          </a:p>
        </p:txBody>
      </p:sp>
      <p:sp>
        <p:nvSpPr>
          <p:cNvPr id="5" name="Dikdörtgen 4"/>
          <p:cNvSpPr/>
          <p:nvPr/>
        </p:nvSpPr>
        <p:spPr>
          <a:xfrm>
            <a:off x="932414" y="3071920"/>
            <a:ext cx="11094260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/>
              <a:t>A) </a:t>
            </a:r>
            <a:r>
              <a:rPr lang="tr-TR" sz="2800" dirty="0" smtClean="0"/>
              <a:t>İşlerinde artakalan zamanın faydalı işler ile doldurması.</a:t>
            </a:r>
            <a:endParaRPr lang="tr-TR" sz="2800" dirty="0"/>
          </a:p>
        </p:txBody>
      </p:sp>
      <p:sp>
        <p:nvSpPr>
          <p:cNvPr id="6" name="Dikdörtgen 5"/>
          <p:cNvSpPr/>
          <p:nvPr/>
        </p:nvSpPr>
        <p:spPr>
          <a:xfrm>
            <a:off x="932415" y="3863546"/>
            <a:ext cx="11094260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/>
              <a:t>B) </a:t>
            </a:r>
            <a:r>
              <a:rPr lang="tr-TR" sz="3200" dirty="0" smtClean="0"/>
              <a:t>Kötü alışkanlıkların olduğu mekanlardan uzak durması.</a:t>
            </a:r>
            <a:endParaRPr lang="tr-TR" sz="5400" dirty="0"/>
          </a:p>
        </p:txBody>
      </p:sp>
      <p:sp>
        <p:nvSpPr>
          <p:cNvPr id="7" name="Dikdörtgen 6"/>
          <p:cNvSpPr/>
          <p:nvPr/>
        </p:nvSpPr>
        <p:spPr>
          <a:xfrm>
            <a:off x="924920" y="4638923"/>
            <a:ext cx="11094259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 smtClean="0"/>
              <a:t>C</a:t>
            </a:r>
            <a:r>
              <a:rPr lang="tr-TR" sz="3600" dirty="0" smtClean="0"/>
              <a:t>) Kötü alışkanlıkların zararlarının farkında olması.</a:t>
            </a:r>
            <a:endParaRPr lang="tr-TR" sz="3200" dirty="0"/>
          </a:p>
        </p:txBody>
      </p:sp>
      <p:sp>
        <p:nvSpPr>
          <p:cNvPr id="12" name="Komut Düğmesi: Özel 11">
            <a:hlinkClick r:id="" action="ppaction://hlinkshowjump?jump=firstslide" highlightClick="1"/>
          </p:cNvPr>
          <p:cNvSpPr/>
          <p:nvPr/>
        </p:nvSpPr>
        <p:spPr>
          <a:xfrm>
            <a:off x="9232274" y="6205927"/>
            <a:ext cx="1528996" cy="552967"/>
          </a:xfrm>
          <a:prstGeom prst="actionButtonBlank">
            <a:avLst/>
          </a:prstGeom>
          <a:gradFill flip="none" rotWithShape="1">
            <a:gsLst>
              <a:gs pos="100000">
                <a:srgbClr val="FBE0CE"/>
              </a:gs>
              <a:gs pos="94000">
                <a:srgbClr val="CCFFFF"/>
              </a:gs>
              <a:gs pos="100000">
                <a:schemeClr val="accent2">
                  <a:lumMod val="0"/>
                  <a:lumOff val="100000"/>
                </a:schemeClr>
              </a:gs>
              <a:gs pos="99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Ana Sayfa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13" name="Komut Düğmesi: İleri veya Sonraki 12">
            <a:hlinkClick r:id="" action="ppaction://hlinkshowjump?jump=nextslide" highlightClick="1"/>
          </p:cNvPr>
          <p:cNvSpPr/>
          <p:nvPr/>
        </p:nvSpPr>
        <p:spPr>
          <a:xfrm>
            <a:off x="10878334" y="6205926"/>
            <a:ext cx="1219200" cy="552967"/>
          </a:xfrm>
          <a:prstGeom prst="actionButtonForwardNext">
            <a:avLst/>
          </a:prstGeom>
          <a:gradFill>
            <a:gsLst>
              <a:gs pos="0">
                <a:srgbClr val="B3F739"/>
              </a:gs>
              <a:gs pos="41000">
                <a:srgbClr val="CCECFF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Komut Düğmesi: Geri veya Önceki 13">
            <a:hlinkClick r:id="" action="ppaction://hlinkshowjump?jump=previousslide" highlightClick="1"/>
          </p:cNvPr>
          <p:cNvSpPr/>
          <p:nvPr/>
        </p:nvSpPr>
        <p:spPr>
          <a:xfrm>
            <a:off x="8084696" y="6205927"/>
            <a:ext cx="1030514" cy="552966"/>
          </a:xfrm>
          <a:prstGeom prst="actionButtonBackPrevious">
            <a:avLst/>
          </a:prstGeom>
          <a:gradFill>
            <a:gsLst>
              <a:gs pos="0">
                <a:srgbClr val="B3F739"/>
              </a:gs>
              <a:gs pos="41000">
                <a:srgbClr val="CCECFF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932415" y="5386839"/>
            <a:ext cx="11094258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 smtClean="0"/>
              <a:t>D) </a:t>
            </a:r>
            <a:r>
              <a:rPr lang="tr-TR" sz="3600" dirty="0" smtClean="0"/>
              <a:t>Aile içi iletişime önem vermesi.</a:t>
            </a:r>
            <a:endParaRPr lang="tr-TR" sz="36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79409" y="3016364"/>
            <a:ext cx="76799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x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179408" y="3779969"/>
            <a:ext cx="76799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x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179408" y="4581626"/>
            <a:ext cx="75300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X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20" name="Doğru Cevap"/>
          <p:cNvSpPr txBox="1"/>
          <p:nvPr/>
        </p:nvSpPr>
        <p:spPr>
          <a:xfrm>
            <a:off x="164420" y="5347286"/>
            <a:ext cx="760500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400" b="1" i="1" dirty="0">
                <a:solidFill>
                  <a:schemeClr val="accent6"/>
                </a:solidFill>
                <a:latin typeface="Arial Black" panose="020B0A04020102020204" pitchFamily="34" charset="0"/>
              </a:rPr>
              <a:t>✓</a:t>
            </a:r>
            <a:r>
              <a:rPr lang="tr-TR" dirty="0"/>
              <a:t> </a:t>
            </a:r>
          </a:p>
        </p:txBody>
      </p:sp>
      <p:sp>
        <p:nvSpPr>
          <p:cNvPr id="16" name="Unvan 1"/>
          <p:cNvSpPr>
            <a:spLocks noGrp="1"/>
          </p:cNvSpPr>
          <p:nvPr>
            <p:ph type="title"/>
          </p:nvPr>
        </p:nvSpPr>
        <p:spPr>
          <a:xfrm>
            <a:off x="3089563" y="152401"/>
            <a:ext cx="5749637" cy="505132"/>
          </a:xfrm>
          <a:solidFill>
            <a:srgbClr val="CCECFF"/>
          </a:solidFill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tr-TR" sz="4000" dirty="0" smtClean="0"/>
              <a:t>Değerlendirme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140244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9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71914" y="124075"/>
            <a:ext cx="11854759" cy="259900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tr-TR" dirty="0"/>
              <a:t>I. </a:t>
            </a:r>
            <a:r>
              <a:rPr lang="tr-TR" dirty="0" smtClean="0"/>
              <a:t>Arkadaş̧ </a:t>
            </a:r>
            <a:r>
              <a:rPr lang="tr-TR" dirty="0"/>
              <a:t>çevresi</a:t>
            </a:r>
          </a:p>
          <a:p>
            <a:r>
              <a:rPr lang="tr-TR" dirty="0"/>
              <a:t>II. Aile içi </a:t>
            </a:r>
            <a:r>
              <a:rPr lang="tr-TR" dirty="0" smtClean="0"/>
              <a:t>iletişim</a:t>
            </a:r>
            <a:endParaRPr lang="tr-TR" dirty="0"/>
          </a:p>
          <a:p>
            <a:r>
              <a:rPr lang="tr-TR" dirty="0"/>
              <a:t>III. </a:t>
            </a:r>
            <a:r>
              <a:rPr lang="tr-TR" dirty="0" smtClean="0"/>
              <a:t>Kişisel </a:t>
            </a:r>
            <a:r>
              <a:rPr lang="tr-TR" dirty="0"/>
              <a:t>özellikler</a:t>
            </a:r>
          </a:p>
          <a:p>
            <a:r>
              <a:rPr lang="tr-TR" dirty="0"/>
              <a:t>IV. Kanunlar</a:t>
            </a:r>
          </a:p>
          <a:p>
            <a:pPr marL="0" indent="0">
              <a:buNone/>
            </a:pPr>
            <a:r>
              <a:rPr lang="tr-TR" b="1" dirty="0" smtClean="0"/>
              <a:t>2. Yukarıdakilerden </a:t>
            </a:r>
            <a:r>
              <a:rPr lang="tr-TR" b="1" dirty="0"/>
              <a:t>hangileri kötü </a:t>
            </a:r>
            <a:r>
              <a:rPr lang="tr-TR" b="1" dirty="0" err="1"/>
              <a:t>alışkanlıklardan</a:t>
            </a:r>
            <a:r>
              <a:rPr lang="tr-TR" b="1" dirty="0"/>
              <a:t> korunmada etkilidir?</a:t>
            </a:r>
            <a:endParaRPr lang="tr-TR" sz="3200" b="1" u="sng" dirty="0"/>
          </a:p>
        </p:txBody>
      </p:sp>
      <p:sp>
        <p:nvSpPr>
          <p:cNvPr id="5" name="Dikdörtgen 4"/>
          <p:cNvSpPr/>
          <p:nvPr/>
        </p:nvSpPr>
        <p:spPr>
          <a:xfrm>
            <a:off x="932414" y="3930912"/>
            <a:ext cx="11094260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/>
              <a:t>B) II, </a:t>
            </a:r>
            <a:r>
              <a:rPr lang="tr-TR" sz="3200" dirty="0" smtClean="0"/>
              <a:t>III,</a:t>
            </a:r>
            <a:endParaRPr lang="tr-TR" sz="3200" dirty="0"/>
          </a:p>
        </p:txBody>
      </p:sp>
      <p:sp>
        <p:nvSpPr>
          <p:cNvPr id="6" name="Dikdörtgen 5"/>
          <p:cNvSpPr/>
          <p:nvPr/>
        </p:nvSpPr>
        <p:spPr>
          <a:xfrm>
            <a:off x="932415" y="4722538"/>
            <a:ext cx="11094260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/>
              <a:t>C) II, </a:t>
            </a:r>
            <a:r>
              <a:rPr lang="tr-TR" sz="4000" dirty="0" smtClean="0"/>
              <a:t>IV</a:t>
            </a:r>
            <a:endParaRPr lang="tr-TR" sz="7200" dirty="0"/>
          </a:p>
        </p:txBody>
      </p:sp>
      <p:sp>
        <p:nvSpPr>
          <p:cNvPr id="7" name="Dikdörtgen 6"/>
          <p:cNvSpPr/>
          <p:nvPr/>
        </p:nvSpPr>
        <p:spPr>
          <a:xfrm>
            <a:off x="932414" y="5464634"/>
            <a:ext cx="11094259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 smtClean="0"/>
              <a:t>D) </a:t>
            </a:r>
            <a:r>
              <a:rPr lang="tr-TR" sz="3200" dirty="0" smtClean="0"/>
              <a:t>III,I, IV</a:t>
            </a:r>
            <a:endParaRPr lang="tr-TR" sz="3200" dirty="0"/>
          </a:p>
        </p:txBody>
      </p:sp>
      <p:sp>
        <p:nvSpPr>
          <p:cNvPr id="12" name="Komut Düğmesi: Özel 11">
            <a:hlinkClick r:id="" action="ppaction://hlinkshowjump?jump=firstslide" highlightClick="1"/>
          </p:cNvPr>
          <p:cNvSpPr/>
          <p:nvPr/>
        </p:nvSpPr>
        <p:spPr>
          <a:xfrm>
            <a:off x="9232274" y="6205927"/>
            <a:ext cx="1528996" cy="552967"/>
          </a:xfrm>
          <a:prstGeom prst="actionButtonBlank">
            <a:avLst/>
          </a:prstGeom>
          <a:gradFill flip="none" rotWithShape="1">
            <a:gsLst>
              <a:gs pos="100000">
                <a:srgbClr val="FBE0CE"/>
              </a:gs>
              <a:gs pos="94000">
                <a:srgbClr val="CCFFFF"/>
              </a:gs>
              <a:gs pos="100000">
                <a:schemeClr val="accent2">
                  <a:lumMod val="0"/>
                  <a:lumOff val="100000"/>
                </a:schemeClr>
              </a:gs>
              <a:gs pos="99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Ana Sayfa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13" name="Komut Düğmesi: İleri veya Sonraki 12">
            <a:hlinkClick r:id="" action="ppaction://hlinkshowjump?jump=nextslide" highlightClick="1"/>
          </p:cNvPr>
          <p:cNvSpPr/>
          <p:nvPr/>
        </p:nvSpPr>
        <p:spPr>
          <a:xfrm>
            <a:off x="10878334" y="6205926"/>
            <a:ext cx="1219200" cy="552967"/>
          </a:xfrm>
          <a:prstGeom prst="actionButtonForwardNext">
            <a:avLst/>
          </a:prstGeom>
          <a:gradFill>
            <a:gsLst>
              <a:gs pos="0">
                <a:srgbClr val="B3F739"/>
              </a:gs>
              <a:gs pos="41000">
                <a:srgbClr val="CCECFF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Komut Düğmesi: Geri veya Önceki 13">
            <a:hlinkClick r:id="" action="ppaction://hlinkshowjump?jump=previousslide" highlightClick="1"/>
          </p:cNvPr>
          <p:cNvSpPr/>
          <p:nvPr/>
        </p:nvSpPr>
        <p:spPr>
          <a:xfrm>
            <a:off x="8084696" y="6205927"/>
            <a:ext cx="1030514" cy="552966"/>
          </a:xfrm>
          <a:prstGeom prst="actionButtonBackPrevious">
            <a:avLst/>
          </a:prstGeom>
          <a:gradFill>
            <a:gsLst>
              <a:gs pos="0">
                <a:srgbClr val="B3F739"/>
              </a:gs>
              <a:gs pos="41000">
                <a:srgbClr val="CCECFF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947403" y="3036396"/>
            <a:ext cx="11094258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 smtClean="0"/>
              <a:t>A) I, II, </a:t>
            </a:r>
            <a:r>
              <a:rPr lang="tr-TR" sz="3600" dirty="0" smtClean="0"/>
              <a:t>IV</a:t>
            </a:r>
            <a:endParaRPr lang="tr-TR" sz="36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79409" y="3875356"/>
            <a:ext cx="76799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x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179408" y="4638961"/>
            <a:ext cx="76799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x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179408" y="5421068"/>
            <a:ext cx="75300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X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20" name="Doğru Cevap"/>
          <p:cNvSpPr txBox="1"/>
          <p:nvPr/>
        </p:nvSpPr>
        <p:spPr>
          <a:xfrm>
            <a:off x="179408" y="2996843"/>
            <a:ext cx="760500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400" b="1" i="1" dirty="0">
                <a:solidFill>
                  <a:schemeClr val="accent6"/>
                </a:solidFill>
                <a:latin typeface="Arial Black" panose="020B0A04020102020204" pitchFamily="34" charset="0"/>
              </a:rPr>
              <a:t>✓</a:t>
            </a:r>
            <a:r>
              <a:rPr lang="tr-TR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4868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9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39621" y="248467"/>
            <a:ext cx="5749637" cy="535175"/>
          </a:xfrm>
          <a:solidFill>
            <a:srgbClr val="CCECFF"/>
          </a:solidFill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tr-TR" dirty="0" smtClean="0"/>
              <a:t>Değerlendirme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74753" y="1066490"/>
            <a:ext cx="11452485" cy="131557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tr-TR" sz="3200" dirty="0"/>
              <a:t>İşlerimizden </a:t>
            </a:r>
            <a:r>
              <a:rPr lang="tr-TR" sz="3200" dirty="0" smtClean="0"/>
              <a:t>artakalan zamanımızı </a:t>
            </a:r>
            <a:r>
              <a:rPr lang="tr-TR" sz="3200" dirty="0"/>
              <a:t>sportif veya sanatsal bir </a:t>
            </a:r>
            <a:r>
              <a:rPr lang="tr-TR" sz="3200" dirty="0" smtClean="0"/>
              <a:t>faaliyetle uğraşarak değerlendirmemiz, </a:t>
            </a:r>
            <a:r>
              <a:rPr lang="tr-TR" sz="3200" dirty="0"/>
              <a:t>bizi </a:t>
            </a:r>
            <a:r>
              <a:rPr lang="tr-TR" sz="3200" dirty="0" smtClean="0"/>
              <a:t>kötü alışkanlıklardan uzaklaştırır.</a:t>
            </a:r>
            <a:endParaRPr lang="tr-TR" sz="5400" b="1" u="sng" dirty="0"/>
          </a:p>
        </p:txBody>
      </p:sp>
      <p:sp>
        <p:nvSpPr>
          <p:cNvPr id="4" name="Dikdörtgen 3"/>
          <p:cNvSpPr/>
          <p:nvPr/>
        </p:nvSpPr>
        <p:spPr>
          <a:xfrm>
            <a:off x="9518073" y="152400"/>
            <a:ext cx="2479964" cy="4249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3. </a:t>
            </a:r>
            <a:r>
              <a:rPr lang="tr-TR" sz="2400" dirty="0" smtClean="0"/>
              <a:t>Doğru-Yanlış</a:t>
            </a:r>
            <a:endParaRPr lang="tr-TR" sz="2400" dirty="0"/>
          </a:p>
        </p:txBody>
      </p:sp>
      <p:grpSp>
        <p:nvGrpSpPr>
          <p:cNvPr id="13" name="Grup 12"/>
          <p:cNvGrpSpPr/>
          <p:nvPr/>
        </p:nvGrpSpPr>
        <p:grpSpPr>
          <a:xfrm>
            <a:off x="3085607" y="3576797"/>
            <a:ext cx="5303651" cy="766915"/>
            <a:chOff x="1689696" y="2996044"/>
            <a:chExt cx="4874891" cy="914401"/>
          </a:xfrm>
        </p:grpSpPr>
        <p:sp>
          <p:nvSpPr>
            <p:cNvPr id="14" name="Dikdörtgen 13"/>
            <p:cNvSpPr/>
            <p:nvPr/>
          </p:nvSpPr>
          <p:spPr>
            <a:xfrm>
              <a:off x="2189019" y="3141519"/>
              <a:ext cx="4375568" cy="678873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/>
                <a:t>Yanlış</a:t>
              </a:r>
              <a:endParaRPr lang="tr-TR" sz="3200" dirty="0"/>
            </a:p>
          </p:txBody>
        </p:sp>
        <p:sp>
          <p:nvSpPr>
            <p:cNvPr id="15" name="Oval 14">
              <a:hlinkClick r:id="rId4" action="ppaction://hlinksldjump"/>
            </p:cNvPr>
            <p:cNvSpPr/>
            <p:nvPr/>
          </p:nvSpPr>
          <p:spPr>
            <a:xfrm>
              <a:off x="1689696" y="2996044"/>
              <a:ext cx="752785" cy="914401"/>
            </a:xfrm>
            <a:prstGeom prst="ellipse">
              <a:avLst/>
            </a:prstGeom>
            <a:solidFill>
              <a:srgbClr val="66CCFF"/>
            </a:solidFill>
            <a:ln>
              <a:solidFill>
                <a:srgbClr val="B3F739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5400" dirty="0"/>
                <a:t>Y</a:t>
              </a:r>
            </a:p>
          </p:txBody>
        </p:sp>
      </p:grpSp>
      <p:grpSp>
        <p:nvGrpSpPr>
          <p:cNvPr id="16" name="Grup 15"/>
          <p:cNvGrpSpPr/>
          <p:nvPr/>
        </p:nvGrpSpPr>
        <p:grpSpPr>
          <a:xfrm>
            <a:off x="3085607" y="2607884"/>
            <a:ext cx="5281956" cy="743092"/>
            <a:chOff x="1709886" y="2996044"/>
            <a:chExt cx="4915585" cy="914401"/>
          </a:xfrm>
        </p:grpSpPr>
        <p:sp>
          <p:nvSpPr>
            <p:cNvPr id="17" name="Dikdörtgen 16"/>
            <p:cNvSpPr/>
            <p:nvPr/>
          </p:nvSpPr>
          <p:spPr>
            <a:xfrm>
              <a:off x="2189019" y="3159751"/>
              <a:ext cx="4436452" cy="678873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/>
                <a:t>Doğru</a:t>
              </a:r>
              <a:endParaRPr lang="tr-TR" sz="3200" dirty="0"/>
            </a:p>
          </p:txBody>
        </p:sp>
        <p:sp>
          <p:nvSpPr>
            <p:cNvPr id="18" name="Oval 17">
              <a:hlinkClick r:id="" action="ppaction://hlinkshowjump?jump=nextslide"/>
            </p:cNvPr>
            <p:cNvSpPr/>
            <p:nvPr/>
          </p:nvSpPr>
          <p:spPr>
            <a:xfrm>
              <a:off x="1709886" y="2996044"/>
              <a:ext cx="762187" cy="914401"/>
            </a:xfrm>
            <a:prstGeom prst="ellipse">
              <a:avLst/>
            </a:prstGeom>
            <a:solidFill>
              <a:srgbClr val="66CCFF"/>
            </a:solidFill>
            <a:ln>
              <a:solidFill>
                <a:srgbClr val="B3F739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5400" dirty="0"/>
                <a:t>D</a:t>
              </a:r>
            </a:p>
          </p:txBody>
        </p:sp>
      </p:grpSp>
      <p:pic>
        <p:nvPicPr>
          <p:cNvPr id="22" name="Resim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9953" y="3182008"/>
            <a:ext cx="1556495" cy="1556495"/>
          </a:xfrm>
          <a:prstGeom prst="rect">
            <a:avLst/>
          </a:prstGeom>
        </p:spPr>
      </p:pic>
      <p:sp>
        <p:nvSpPr>
          <p:cNvPr id="24" name="Komut Düğmesi: Özel 23">
            <a:hlinkClick r:id="" action="ppaction://hlinkshowjump?jump=firstslide" highlightClick="1"/>
          </p:cNvPr>
          <p:cNvSpPr/>
          <p:nvPr/>
        </p:nvSpPr>
        <p:spPr>
          <a:xfrm>
            <a:off x="9232274" y="6092427"/>
            <a:ext cx="1528996" cy="666468"/>
          </a:xfrm>
          <a:prstGeom prst="actionButtonBlank">
            <a:avLst/>
          </a:prstGeom>
          <a:gradFill flip="none" rotWithShape="1">
            <a:gsLst>
              <a:gs pos="100000">
                <a:srgbClr val="FBE0CE"/>
              </a:gs>
              <a:gs pos="94000">
                <a:srgbClr val="CCFFFF"/>
              </a:gs>
              <a:gs pos="100000">
                <a:schemeClr val="accent2">
                  <a:lumMod val="0"/>
                  <a:lumOff val="100000"/>
                </a:schemeClr>
              </a:gs>
              <a:gs pos="99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Ana Sayfa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28" name="Komut Düğmesi: İleri veya Sonraki 27">
            <a:hlinkClick r:id="" action="ppaction://hlinkshowjump?jump=nextslide" highlightClick="1"/>
          </p:cNvPr>
          <p:cNvSpPr/>
          <p:nvPr/>
        </p:nvSpPr>
        <p:spPr>
          <a:xfrm>
            <a:off x="10878334" y="6092426"/>
            <a:ext cx="1219200" cy="666468"/>
          </a:xfrm>
          <a:prstGeom prst="actionButtonForwardNext">
            <a:avLst/>
          </a:prstGeom>
          <a:gradFill>
            <a:gsLst>
              <a:gs pos="0">
                <a:srgbClr val="B3F739"/>
              </a:gs>
              <a:gs pos="41000">
                <a:srgbClr val="CCECFF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Komut Düğmesi: Geri veya Önceki 31">
            <a:hlinkClick r:id="" action="ppaction://hlinkshowjump?jump=previousslide" highlightClick="1"/>
          </p:cNvPr>
          <p:cNvSpPr/>
          <p:nvPr/>
        </p:nvSpPr>
        <p:spPr>
          <a:xfrm>
            <a:off x="8084696" y="6092426"/>
            <a:ext cx="1030514" cy="666467"/>
          </a:xfrm>
          <a:prstGeom prst="actionButtonBackPrevious">
            <a:avLst/>
          </a:prstGeom>
          <a:gradFill>
            <a:gsLst>
              <a:gs pos="0">
                <a:srgbClr val="B3F739"/>
              </a:gs>
              <a:gs pos="41000">
                <a:srgbClr val="CCECFF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6" name="Resim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6448" y="2815205"/>
            <a:ext cx="1528507" cy="152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36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64420" y="735723"/>
            <a:ext cx="11854759" cy="19782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r>
              <a:rPr lang="tr-TR" dirty="0" smtClean="0"/>
              <a:t>Kötü alışkanlıklardan korunmada birey </a:t>
            </a:r>
            <a:r>
              <a:rPr lang="tr-TR" dirty="0"/>
              <a:t>ve </a:t>
            </a:r>
            <a:r>
              <a:rPr lang="tr-TR" dirty="0" smtClean="0"/>
              <a:t>toplumun yanı sıra, devletin bazı görevleri vardır. </a:t>
            </a:r>
          </a:p>
          <a:p>
            <a:pPr marL="0" indent="0">
              <a:buNone/>
            </a:pPr>
            <a:r>
              <a:rPr lang="tr-TR" sz="3200" dirty="0" smtClean="0"/>
              <a:t>4. Aşağıdakilerden hangisi kötü alışkanlıklardan korunmada devlete düşen görevlerden bir </a:t>
            </a:r>
            <a:r>
              <a:rPr lang="tr-TR" sz="3200" b="1" u="sng" dirty="0" smtClean="0"/>
              <a:t>değildir.</a:t>
            </a:r>
            <a:endParaRPr lang="tr-TR" sz="3200" b="1" u="sng" dirty="0"/>
          </a:p>
        </p:txBody>
      </p:sp>
      <p:sp>
        <p:nvSpPr>
          <p:cNvPr id="5" name="Dikdörtgen 4"/>
          <p:cNvSpPr/>
          <p:nvPr/>
        </p:nvSpPr>
        <p:spPr>
          <a:xfrm>
            <a:off x="932414" y="3851407"/>
            <a:ext cx="11094260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/>
              <a:t>B</a:t>
            </a:r>
            <a:r>
              <a:rPr lang="tr-TR" sz="2800" dirty="0" smtClean="0"/>
              <a:t>) </a:t>
            </a:r>
            <a:r>
              <a:rPr lang="tr-TR" sz="2800" dirty="0"/>
              <a:t>T</a:t>
            </a:r>
            <a:r>
              <a:rPr lang="tr-TR" sz="2800" dirty="0" smtClean="0"/>
              <a:t>oplu </a:t>
            </a:r>
            <a:r>
              <a:rPr lang="tr-TR" sz="2800" dirty="0"/>
              <a:t>kullanıma açık veya </a:t>
            </a:r>
            <a:r>
              <a:rPr lang="tr-TR" sz="2800" dirty="0" smtClean="0"/>
              <a:t>kapalı alanlarda </a:t>
            </a:r>
            <a:r>
              <a:rPr lang="tr-TR" sz="2800" dirty="0"/>
              <a:t>sigara </a:t>
            </a:r>
            <a:r>
              <a:rPr lang="tr-TR" sz="2800" dirty="0" smtClean="0"/>
              <a:t>yasağı </a:t>
            </a:r>
            <a:r>
              <a:rPr lang="tr-TR" sz="2800" dirty="0"/>
              <a:t>uygulanır</a:t>
            </a:r>
            <a:r>
              <a:rPr lang="tr-TR" sz="2800" dirty="0" smtClean="0"/>
              <a:t>.</a:t>
            </a:r>
            <a:endParaRPr lang="tr-TR" sz="4000" dirty="0"/>
          </a:p>
        </p:txBody>
      </p:sp>
      <p:sp>
        <p:nvSpPr>
          <p:cNvPr id="6" name="Dikdörtgen 5"/>
          <p:cNvSpPr/>
          <p:nvPr/>
        </p:nvSpPr>
        <p:spPr>
          <a:xfrm>
            <a:off x="932415" y="4643033"/>
            <a:ext cx="11094260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/>
              <a:t>C</a:t>
            </a:r>
            <a:r>
              <a:rPr lang="tr-TR" sz="3200" dirty="0" smtClean="0"/>
              <a:t>) </a:t>
            </a:r>
            <a:r>
              <a:rPr lang="tr-TR" sz="2400" dirty="0"/>
              <a:t>alkol </a:t>
            </a:r>
            <a:r>
              <a:rPr lang="tr-TR" sz="2400" dirty="0" smtClean="0"/>
              <a:t>bağımlılığı </a:t>
            </a:r>
            <a:r>
              <a:rPr lang="tr-TR" sz="2400" dirty="0"/>
              <a:t>gibi </a:t>
            </a:r>
            <a:r>
              <a:rPr lang="tr-TR" sz="2400" dirty="0" smtClean="0"/>
              <a:t>rahatsızlıkların tedavisi </a:t>
            </a:r>
            <a:r>
              <a:rPr lang="tr-TR" sz="2400" dirty="0"/>
              <a:t>için gerekli </a:t>
            </a:r>
            <a:r>
              <a:rPr lang="tr-TR" sz="2400" dirty="0" smtClean="0"/>
              <a:t>sağlık </a:t>
            </a:r>
            <a:r>
              <a:rPr lang="tr-TR" sz="2400" dirty="0"/>
              <a:t>birimleri </a:t>
            </a:r>
            <a:r>
              <a:rPr lang="tr-TR" sz="2400" dirty="0" smtClean="0"/>
              <a:t>oluşturulması</a:t>
            </a:r>
            <a:endParaRPr lang="tr-TR" sz="6600" dirty="0"/>
          </a:p>
        </p:txBody>
      </p:sp>
      <p:sp>
        <p:nvSpPr>
          <p:cNvPr id="7" name="Dikdörtgen 6"/>
          <p:cNvSpPr/>
          <p:nvPr/>
        </p:nvSpPr>
        <p:spPr>
          <a:xfrm>
            <a:off x="924920" y="5418410"/>
            <a:ext cx="11094259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 smtClean="0"/>
              <a:t>D</a:t>
            </a:r>
            <a:r>
              <a:rPr lang="tr-TR" sz="3200" dirty="0"/>
              <a:t>) Belli bir yaşın altında (18) sigara ve alkol satışını </a:t>
            </a:r>
            <a:r>
              <a:rPr lang="tr-TR" sz="3200" dirty="0" smtClean="0"/>
              <a:t>yasaklaması</a:t>
            </a:r>
            <a:endParaRPr lang="tr-TR" sz="3200" dirty="0"/>
          </a:p>
        </p:txBody>
      </p:sp>
      <p:sp>
        <p:nvSpPr>
          <p:cNvPr id="12" name="Komut Düğmesi: Özel 11">
            <a:hlinkClick r:id="" action="ppaction://hlinkshowjump?jump=firstslide" highlightClick="1"/>
          </p:cNvPr>
          <p:cNvSpPr/>
          <p:nvPr/>
        </p:nvSpPr>
        <p:spPr>
          <a:xfrm>
            <a:off x="9232274" y="6205927"/>
            <a:ext cx="1528996" cy="552967"/>
          </a:xfrm>
          <a:prstGeom prst="actionButtonBlank">
            <a:avLst/>
          </a:prstGeom>
          <a:gradFill flip="none" rotWithShape="1">
            <a:gsLst>
              <a:gs pos="100000">
                <a:srgbClr val="FBE0CE"/>
              </a:gs>
              <a:gs pos="94000">
                <a:srgbClr val="CCFFFF"/>
              </a:gs>
              <a:gs pos="100000">
                <a:schemeClr val="accent2">
                  <a:lumMod val="0"/>
                  <a:lumOff val="100000"/>
                </a:schemeClr>
              </a:gs>
              <a:gs pos="99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Ana Sayfa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13" name="Komut Düğmesi: İleri veya Sonraki 12">
            <a:hlinkClick r:id="" action="ppaction://hlinkshowjump?jump=nextslide" highlightClick="1"/>
          </p:cNvPr>
          <p:cNvSpPr/>
          <p:nvPr/>
        </p:nvSpPr>
        <p:spPr>
          <a:xfrm>
            <a:off x="10878334" y="6205926"/>
            <a:ext cx="1219200" cy="552967"/>
          </a:xfrm>
          <a:prstGeom prst="actionButtonForwardNext">
            <a:avLst/>
          </a:prstGeom>
          <a:gradFill>
            <a:gsLst>
              <a:gs pos="0">
                <a:srgbClr val="B3F739"/>
              </a:gs>
              <a:gs pos="41000">
                <a:srgbClr val="CCECFF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Komut Düğmesi: Geri veya Önceki 13">
            <a:hlinkClick r:id="" action="ppaction://hlinkshowjump?jump=previousslide" highlightClick="1"/>
          </p:cNvPr>
          <p:cNvSpPr/>
          <p:nvPr/>
        </p:nvSpPr>
        <p:spPr>
          <a:xfrm>
            <a:off x="8084696" y="6205927"/>
            <a:ext cx="1030514" cy="552966"/>
          </a:xfrm>
          <a:prstGeom prst="actionButtonBackPrevious">
            <a:avLst/>
          </a:prstGeom>
          <a:gradFill>
            <a:gsLst>
              <a:gs pos="0">
                <a:srgbClr val="B3F739"/>
              </a:gs>
              <a:gs pos="41000">
                <a:srgbClr val="CCECFF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947403" y="2971984"/>
            <a:ext cx="11094258" cy="620755"/>
          </a:xfrm>
          <a:prstGeom prst="rect">
            <a:avLst/>
          </a:prstGeom>
          <a:solidFill>
            <a:srgbClr val="6BB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 smtClean="0"/>
              <a:t>A)Gençleri spora yönlendirilmesi.</a:t>
            </a:r>
            <a:endParaRPr lang="tr-TR" sz="36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79409" y="3795851"/>
            <a:ext cx="76799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x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179408" y="4559456"/>
            <a:ext cx="76799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x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179408" y="5361113"/>
            <a:ext cx="75300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X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20" name="Doğru Cevap"/>
          <p:cNvSpPr txBox="1"/>
          <p:nvPr/>
        </p:nvSpPr>
        <p:spPr>
          <a:xfrm>
            <a:off x="179408" y="2932431"/>
            <a:ext cx="760500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400" b="1" i="1" dirty="0">
                <a:solidFill>
                  <a:schemeClr val="accent6"/>
                </a:solidFill>
                <a:latin typeface="Arial Black" panose="020B0A04020102020204" pitchFamily="34" charset="0"/>
              </a:rPr>
              <a:t>✓</a:t>
            </a:r>
            <a:r>
              <a:rPr lang="tr-TR" dirty="0"/>
              <a:t> </a:t>
            </a:r>
          </a:p>
        </p:txBody>
      </p:sp>
      <p:sp>
        <p:nvSpPr>
          <p:cNvPr id="16" name="Unvan 1"/>
          <p:cNvSpPr>
            <a:spLocks noGrp="1"/>
          </p:cNvSpPr>
          <p:nvPr>
            <p:ph type="title"/>
          </p:nvPr>
        </p:nvSpPr>
        <p:spPr>
          <a:xfrm>
            <a:off x="3089563" y="152401"/>
            <a:ext cx="5749637" cy="505132"/>
          </a:xfrm>
          <a:solidFill>
            <a:srgbClr val="CCECFF"/>
          </a:solidFill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tr-TR" sz="4000" dirty="0" smtClean="0"/>
              <a:t>Değerlendirme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168558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9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39621" y="248467"/>
            <a:ext cx="5749637" cy="535175"/>
          </a:xfrm>
          <a:solidFill>
            <a:srgbClr val="CCECFF"/>
          </a:solidFill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tr-TR" dirty="0" smtClean="0"/>
              <a:t>Değerlendirme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64592" y="1280723"/>
            <a:ext cx="10016207" cy="91539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r-TR" sz="4000" dirty="0" smtClean="0"/>
              <a:t>5. </a:t>
            </a:r>
            <a:r>
              <a:rPr lang="tr-TR" sz="3200" dirty="0"/>
              <a:t>Zararlı alışkanlıklardan korunmak mümkün değildir.</a:t>
            </a:r>
            <a:endParaRPr lang="tr-TR" sz="4400" b="1" u="sng" dirty="0"/>
          </a:p>
        </p:txBody>
      </p:sp>
      <p:sp>
        <p:nvSpPr>
          <p:cNvPr id="4" name="Dikdörtgen 3"/>
          <p:cNvSpPr/>
          <p:nvPr/>
        </p:nvSpPr>
        <p:spPr>
          <a:xfrm>
            <a:off x="9518073" y="152400"/>
            <a:ext cx="2479964" cy="4249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Doğru-Yanlış</a:t>
            </a:r>
            <a:endParaRPr lang="tr-TR" sz="2400" dirty="0"/>
          </a:p>
        </p:txBody>
      </p:sp>
      <p:grpSp>
        <p:nvGrpSpPr>
          <p:cNvPr id="13" name="Grup 12"/>
          <p:cNvGrpSpPr/>
          <p:nvPr/>
        </p:nvGrpSpPr>
        <p:grpSpPr>
          <a:xfrm>
            <a:off x="3085607" y="2693194"/>
            <a:ext cx="5303651" cy="766915"/>
            <a:chOff x="1689696" y="2996044"/>
            <a:chExt cx="4874891" cy="914401"/>
          </a:xfrm>
        </p:grpSpPr>
        <p:sp>
          <p:nvSpPr>
            <p:cNvPr id="14" name="Dikdörtgen 13"/>
            <p:cNvSpPr/>
            <p:nvPr/>
          </p:nvSpPr>
          <p:spPr>
            <a:xfrm>
              <a:off x="2189019" y="3141519"/>
              <a:ext cx="4375568" cy="678873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/>
                <a:t>Doğru</a:t>
              </a:r>
              <a:endParaRPr lang="tr-TR" sz="3200" dirty="0"/>
            </a:p>
          </p:txBody>
        </p:sp>
        <p:sp>
          <p:nvSpPr>
            <p:cNvPr id="15" name="Oval 14">
              <a:hlinkClick r:id="rId4" action="ppaction://hlinksldjump"/>
            </p:cNvPr>
            <p:cNvSpPr/>
            <p:nvPr/>
          </p:nvSpPr>
          <p:spPr>
            <a:xfrm>
              <a:off x="1689696" y="2996044"/>
              <a:ext cx="752785" cy="914401"/>
            </a:xfrm>
            <a:prstGeom prst="ellipse">
              <a:avLst/>
            </a:prstGeom>
            <a:solidFill>
              <a:srgbClr val="66CCFF"/>
            </a:solidFill>
            <a:ln>
              <a:solidFill>
                <a:srgbClr val="B3F739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5400" dirty="0" smtClean="0"/>
                <a:t>D</a:t>
              </a:r>
              <a:endParaRPr lang="tr-TR" sz="5400" dirty="0"/>
            </a:p>
          </p:txBody>
        </p:sp>
      </p:grpSp>
      <p:grpSp>
        <p:nvGrpSpPr>
          <p:cNvPr id="16" name="Grup 15"/>
          <p:cNvGrpSpPr/>
          <p:nvPr/>
        </p:nvGrpSpPr>
        <p:grpSpPr>
          <a:xfrm>
            <a:off x="3085607" y="3772723"/>
            <a:ext cx="5303652" cy="743092"/>
            <a:chOff x="1689696" y="2996044"/>
            <a:chExt cx="4935776" cy="914401"/>
          </a:xfrm>
        </p:grpSpPr>
        <p:sp>
          <p:nvSpPr>
            <p:cNvPr id="17" name="Dikdörtgen 16"/>
            <p:cNvSpPr/>
            <p:nvPr/>
          </p:nvSpPr>
          <p:spPr>
            <a:xfrm>
              <a:off x="2189020" y="3141519"/>
              <a:ext cx="4436452" cy="678873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/>
                <a:t>Yanlış</a:t>
              </a:r>
              <a:endParaRPr lang="tr-TR" sz="3200" dirty="0"/>
            </a:p>
          </p:txBody>
        </p:sp>
        <p:sp>
          <p:nvSpPr>
            <p:cNvPr id="18" name="Oval 17">
              <a:hlinkClick r:id="" action="ppaction://hlinkshowjump?jump=nextslide"/>
            </p:cNvPr>
            <p:cNvSpPr/>
            <p:nvPr/>
          </p:nvSpPr>
          <p:spPr>
            <a:xfrm>
              <a:off x="1689696" y="2996044"/>
              <a:ext cx="762187" cy="914401"/>
            </a:xfrm>
            <a:prstGeom prst="ellipse">
              <a:avLst/>
            </a:prstGeom>
            <a:solidFill>
              <a:srgbClr val="66CCFF"/>
            </a:solidFill>
            <a:ln>
              <a:solidFill>
                <a:srgbClr val="B3F739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5400" dirty="0" smtClean="0"/>
                <a:t>Y</a:t>
              </a:r>
              <a:endParaRPr lang="tr-TR" sz="5400" dirty="0"/>
            </a:p>
          </p:txBody>
        </p:sp>
      </p:grpSp>
      <p:pic>
        <p:nvPicPr>
          <p:cNvPr id="22" name="Resim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9953" y="3182008"/>
            <a:ext cx="1556495" cy="1556495"/>
          </a:xfrm>
          <a:prstGeom prst="rect">
            <a:avLst/>
          </a:prstGeom>
        </p:spPr>
      </p:pic>
      <p:sp>
        <p:nvSpPr>
          <p:cNvPr id="24" name="Komut Düğmesi: Özel 23">
            <a:hlinkClick r:id="" action="ppaction://hlinkshowjump?jump=firstslide" highlightClick="1"/>
          </p:cNvPr>
          <p:cNvSpPr/>
          <p:nvPr/>
        </p:nvSpPr>
        <p:spPr>
          <a:xfrm>
            <a:off x="9232274" y="6092427"/>
            <a:ext cx="1528996" cy="666468"/>
          </a:xfrm>
          <a:prstGeom prst="actionButtonBlank">
            <a:avLst/>
          </a:prstGeom>
          <a:gradFill flip="none" rotWithShape="1">
            <a:gsLst>
              <a:gs pos="100000">
                <a:srgbClr val="FBE0CE"/>
              </a:gs>
              <a:gs pos="94000">
                <a:srgbClr val="CCFFFF"/>
              </a:gs>
              <a:gs pos="100000">
                <a:schemeClr val="accent2">
                  <a:lumMod val="0"/>
                  <a:lumOff val="100000"/>
                </a:schemeClr>
              </a:gs>
              <a:gs pos="99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Ana Sayfa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28" name="Komut Düğmesi: İleri veya Sonraki 27">
            <a:hlinkClick r:id="" action="ppaction://hlinkshowjump?jump=nextslide" highlightClick="1"/>
          </p:cNvPr>
          <p:cNvSpPr/>
          <p:nvPr/>
        </p:nvSpPr>
        <p:spPr>
          <a:xfrm>
            <a:off x="10878334" y="6092426"/>
            <a:ext cx="1219200" cy="666468"/>
          </a:xfrm>
          <a:prstGeom prst="actionButtonForwardNext">
            <a:avLst/>
          </a:prstGeom>
          <a:gradFill>
            <a:gsLst>
              <a:gs pos="0">
                <a:srgbClr val="B3F739"/>
              </a:gs>
              <a:gs pos="41000">
                <a:srgbClr val="CCECFF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Komut Düğmesi: Geri veya Önceki 31">
            <a:hlinkClick r:id="" action="ppaction://hlinkshowjump?jump=previousslide" highlightClick="1"/>
          </p:cNvPr>
          <p:cNvSpPr/>
          <p:nvPr/>
        </p:nvSpPr>
        <p:spPr>
          <a:xfrm>
            <a:off x="8084696" y="6092426"/>
            <a:ext cx="1030514" cy="666467"/>
          </a:xfrm>
          <a:prstGeom prst="actionButtonBackPrevious">
            <a:avLst/>
          </a:prstGeom>
          <a:gradFill>
            <a:gsLst>
              <a:gs pos="0">
                <a:srgbClr val="B3F739"/>
              </a:gs>
              <a:gs pos="41000">
                <a:srgbClr val="CCECFF"/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6" name="Resim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6448" y="2815205"/>
            <a:ext cx="1265331" cy="126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55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81200" y="2618508"/>
            <a:ext cx="7606145" cy="220287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tr-TR" dirty="0" smtClean="0"/>
              <a:t>Hazırlayan: Mustafa YILDIRIM</a:t>
            </a:r>
          </a:p>
          <a:p>
            <a:pPr algn="ctr"/>
            <a:r>
              <a:rPr lang="tr-TR" dirty="0" smtClean="0"/>
              <a:t>Lütfen izinsiz paylaşmayınız. </a:t>
            </a:r>
          </a:p>
        </p:txBody>
      </p:sp>
    </p:spTree>
    <p:extLst>
      <p:ext uri="{BB962C8B-B14F-4D97-AF65-F5344CB8AC3E}">
        <p14:creationId xmlns:p14="http://schemas.microsoft.com/office/powerpoint/2010/main" val="144871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4590" y="365126"/>
            <a:ext cx="10942820" cy="983990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tr-TR" dirty="0" smtClean="0"/>
              <a:t>6.3.3. Zararlı </a:t>
            </a:r>
            <a:r>
              <a:rPr lang="tr-TR" dirty="0"/>
              <a:t>Alışkanlıklardan Korunma Yolları </a:t>
            </a:r>
          </a:p>
        </p:txBody>
      </p:sp>
      <p:sp>
        <p:nvSpPr>
          <p:cNvPr id="5" name="2 İçerik Yer Tutucusu"/>
          <p:cNvSpPr>
            <a:spLocks noGrp="1"/>
          </p:cNvSpPr>
          <p:nvPr>
            <p:ph idx="1"/>
          </p:nvPr>
        </p:nvSpPr>
        <p:spPr>
          <a:xfrm>
            <a:off x="5306518" y="1844824"/>
            <a:ext cx="6260892" cy="1944216"/>
          </a:xfrm>
          <a:solidFill>
            <a:srgbClr val="FF9933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buNone/>
            </a:pPr>
            <a:r>
              <a:rPr lang="tr-TR" sz="3200" dirty="0" smtClean="0"/>
              <a:t>“Sen kendini faydalı şeylerle meşgul etmezsen faydasız şeyler seni meşgul eder.”</a:t>
            </a:r>
            <a:endParaRPr lang="tr-TR" sz="3200" dirty="0"/>
          </a:p>
        </p:txBody>
      </p:sp>
      <p:sp>
        <p:nvSpPr>
          <p:cNvPr id="6" name="7 Yuvarlatılmış Dikdörtgen"/>
          <p:cNvSpPr/>
          <p:nvPr/>
        </p:nvSpPr>
        <p:spPr>
          <a:xfrm>
            <a:off x="5201586" y="5661248"/>
            <a:ext cx="6365823" cy="914400"/>
          </a:xfrm>
          <a:prstGeom prst="round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/>
              <a:t>Yukarıdaki sözden anlatılmak istene düşünce nedir?</a:t>
            </a:r>
          </a:p>
        </p:txBody>
      </p:sp>
      <p:sp>
        <p:nvSpPr>
          <p:cNvPr id="7" name="8 Aşağı Ok"/>
          <p:cNvSpPr/>
          <p:nvPr/>
        </p:nvSpPr>
        <p:spPr>
          <a:xfrm rot="10800000">
            <a:off x="8194648" y="4005064"/>
            <a:ext cx="484632" cy="1440160"/>
          </a:xfrm>
          <a:prstGeom prst="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08" y="1794182"/>
            <a:ext cx="5126495" cy="3422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99824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4 Düz Ok Bağlayıcısı"/>
          <p:cNvCxnSpPr/>
          <p:nvPr/>
        </p:nvCxnSpPr>
        <p:spPr>
          <a:xfrm flipV="1">
            <a:off x="7464152" y="2002971"/>
            <a:ext cx="954134" cy="12100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8 Dikdörtgen"/>
          <p:cNvSpPr/>
          <p:nvPr/>
        </p:nvSpPr>
        <p:spPr>
          <a:xfrm>
            <a:off x="8679543" y="962348"/>
            <a:ext cx="2934433" cy="14354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cxnSp>
        <p:nvCxnSpPr>
          <p:cNvPr id="14" name="13 Düz Ok Bağlayıcısı"/>
          <p:cNvCxnSpPr/>
          <p:nvPr/>
        </p:nvCxnSpPr>
        <p:spPr>
          <a:xfrm>
            <a:off x="7536160" y="3287959"/>
            <a:ext cx="1007604" cy="7034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flipH="1" flipV="1">
            <a:off x="3183046" y="2397798"/>
            <a:ext cx="936572" cy="8891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 flipH="1">
            <a:off x="3183046" y="2918132"/>
            <a:ext cx="1400533" cy="10989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079776" y="2183668"/>
            <a:ext cx="3456384" cy="21336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2800" dirty="0"/>
              <a:t>KÖTÜ ALIŞKANLIKLARDAN KORUNMANIN YOLLARI</a:t>
            </a:r>
          </a:p>
        </p:txBody>
      </p:sp>
      <p:sp>
        <p:nvSpPr>
          <p:cNvPr id="27" name="26 Yuvarlatılmış Dikdörtgen"/>
          <p:cNvSpPr/>
          <p:nvPr/>
        </p:nvSpPr>
        <p:spPr>
          <a:xfrm>
            <a:off x="8679543" y="3212978"/>
            <a:ext cx="2902857" cy="18997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8" name="27 Yuvarlatılmış Dikdörtgen"/>
          <p:cNvSpPr/>
          <p:nvPr/>
        </p:nvSpPr>
        <p:spPr>
          <a:xfrm>
            <a:off x="483967" y="787773"/>
            <a:ext cx="2795114" cy="15029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000" dirty="0"/>
          </a:p>
        </p:txBody>
      </p:sp>
      <p:sp>
        <p:nvSpPr>
          <p:cNvPr id="29" name="28 Yuvarlatılmış Dikdörtgen"/>
          <p:cNvSpPr/>
          <p:nvPr/>
        </p:nvSpPr>
        <p:spPr>
          <a:xfrm>
            <a:off x="284879" y="3838297"/>
            <a:ext cx="2765197" cy="182126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000" dirty="0"/>
          </a:p>
        </p:txBody>
      </p:sp>
      <p:sp>
        <p:nvSpPr>
          <p:cNvPr id="3" name="Aşağı Ok 2"/>
          <p:cNvSpPr/>
          <p:nvPr/>
        </p:nvSpPr>
        <p:spPr>
          <a:xfrm>
            <a:off x="5751354" y="4412122"/>
            <a:ext cx="371955" cy="1353735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3651332" y="5863772"/>
            <a:ext cx="4572000" cy="8708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Boş kutuları uygun bir şekilde dolduralım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94011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4 Düz Ok Bağlayıcısı"/>
          <p:cNvCxnSpPr/>
          <p:nvPr/>
        </p:nvCxnSpPr>
        <p:spPr>
          <a:xfrm flipV="1">
            <a:off x="7464152" y="2002971"/>
            <a:ext cx="954134" cy="1210006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8 Dikdörtgen"/>
          <p:cNvSpPr/>
          <p:nvPr/>
        </p:nvSpPr>
        <p:spPr>
          <a:xfrm>
            <a:off x="8543764" y="373413"/>
            <a:ext cx="3195127" cy="14354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Kötü arkadaşlardan uzak durmak.</a:t>
            </a:r>
            <a:endParaRPr lang="tr-TR" sz="2800" dirty="0"/>
          </a:p>
        </p:txBody>
      </p:sp>
      <p:cxnSp>
        <p:nvCxnSpPr>
          <p:cNvPr id="14" name="13 Düz Ok Bağlayıcısı"/>
          <p:cNvCxnSpPr/>
          <p:nvPr/>
        </p:nvCxnSpPr>
        <p:spPr>
          <a:xfrm>
            <a:off x="7536160" y="3287959"/>
            <a:ext cx="1007604" cy="70347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flipH="1" flipV="1">
            <a:off x="3183046" y="2397798"/>
            <a:ext cx="936572" cy="88910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 flipH="1">
            <a:off x="3222887" y="2820001"/>
            <a:ext cx="1400533" cy="1098941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079776" y="2183668"/>
            <a:ext cx="3456384" cy="2133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2800" dirty="0"/>
              <a:t>KÖTÜ ALIŞKANLIKLARDAN KORUNMANIN YOLLARI</a:t>
            </a:r>
          </a:p>
        </p:txBody>
      </p:sp>
      <p:sp>
        <p:nvSpPr>
          <p:cNvPr id="27" name="26 Yuvarlatılmış Dikdörtgen"/>
          <p:cNvSpPr/>
          <p:nvPr/>
        </p:nvSpPr>
        <p:spPr>
          <a:xfrm>
            <a:off x="8679543" y="3991429"/>
            <a:ext cx="3195127" cy="18997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Aileler, çocuklarına  küçük yaştan itibaren eğitim vermeliler .</a:t>
            </a:r>
            <a:endParaRPr lang="tr-TR" sz="2800" dirty="0"/>
          </a:p>
        </p:txBody>
      </p:sp>
      <p:sp>
        <p:nvSpPr>
          <p:cNvPr id="28" name="27 Yuvarlatılmış Dikdörtgen"/>
          <p:cNvSpPr/>
          <p:nvPr/>
        </p:nvSpPr>
        <p:spPr>
          <a:xfrm>
            <a:off x="284879" y="787773"/>
            <a:ext cx="3543202" cy="15029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Kötü alışkanlıkların olduğu yerlerden uzak durmalıyız.</a:t>
            </a:r>
            <a:endParaRPr lang="tr-TR" sz="2800" dirty="0"/>
          </a:p>
        </p:txBody>
      </p:sp>
      <p:sp>
        <p:nvSpPr>
          <p:cNvPr id="29" name="28 Yuvarlatılmış Dikdörtgen"/>
          <p:cNvSpPr/>
          <p:nvPr/>
        </p:nvSpPr>
        <p:spPr>
          <a:xfrm>
            <a:off x="284879" y="3838297"/>
            <a:ext cx="2765197" cy="182126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Toplumu kötü alışkanlıkların zararları hakkında bilgilendirmek. 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74436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 txBox="1">
            <a:spLocks/>
          </p:cNvSpPr>
          <p:nvPr/>
        </p:nvSpPr>
        <p:spPr>
          <a:xfrm>
            <a:off x="202441" y="335143"/>
            <a:ext cx="5493822" cy="13569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tr-TR" sz="3200" dirty="0" smtClean="0">
                <a:solidFill>
                  <a:schemeClr val="tx1"/>
                </a:solidFill>
              </a:rPr>
              <a:t>    Kötü alışkanlıklardan uzak durmak için zamanımızı faydalı işlerle değerlendirmeliyiz.</a:t>
            </a:r>
            <a:endParaRPr lang="tr-TR" sz="3200" dirty="0">
              <a:solidFill>
                <a:schemeClr val="tx1"/>
              </a:solidFill>
            </a:endParaRPr>
          </a:p>
        </p:txBody>
      </p:sp>
      <p:sp>
        <p:nvSpPr>
          <p:cNvPr id="5" name="Aşağı Ok 4"/>
          <p:cNvSpPr/>
          <p:nvPr/>
        </p:nvSpPr>
        <p:spPr>
          <a:xfrm>
            <a:off x="2811966" y="1806164"/>
            <a:ext cx="484632" cy="842686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4738192" y="1013613"/>
            <a:ext cx="3500500" cy="2772196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Dikdörtgen 6"/>
          <p:cNvSpPr/>
          <p:nvPr/>
        </p:nvSpPr>
        <p:spPr>
          <a:xfrm>
            <a:off x="6285364" y="1714073"/>
            <a:ext cx="1813810" cy="538688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İbadet ile</a:t>
            </a:r>
            <a:endParaRPr lang="tr-TR" sz="2400" dirty="0"/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8563" y="0"/>
            <a:ext cx="3426159" cy="225276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553" y="2648850"/>
            <a:ext cx="3173170" cy="1905682"/>
          </a:xfrm>
          <a:prstGeom prst="rect">
            <a:avLst/>
          </a:prstGeom>
        </p:spPr>
      </p:pic>
      <p:cxnSp>
        <p:nvCxnSpPr>
          <p:cNvPr id="15" name="Düz Ok Bağlayıcısı 14"/>
          <p:cNvCxnSpPr/>
          <p:nvPr/>
        </p:nvCxnSpPr>
        <p:spPr>
          <a:xfrm flipV="1">
            <a:off x="4738192" y="3715808"/>
            <a:ext cx="3692178" cy="81198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6035766" y="3441893"/>
            <a:ext cx="1813810" cy="538688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Çalışma ile</a:t>
            </a:r>
            <a:endParaRPr lang="tr-TR" sz="2400" dirty="0"/>
          </a:p>
        </p:txBody>
      </p:sp>
      <p:cxnSp>
        <p:nvCxnSpPr>
          <p:cNvPr id="24" name="Düz Ok Bağlayıcısı 23"/>
          <p:cNvCxnSpPr/>
          <p:nvPr/>
        </p:nvCxnSpPr>
        <p:spPr>
          <a:xfrm>
            <a:off x="4770688" y="3797006"/>
            <a:ext cx="3845274" cy="1683571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6035766" y="4496488"/>
            <a:ext cx="1813810" cy="538688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Spor ile</a:t>
            </a:r>
            <a:endParaRPr lang="tr-TR" sz="2400" dirty="0"/>
          </a:p>
        </p:txBody>
      </p:sp>
      <p:pic>
        <p:nvPicPr>
          <p:cNvPr id="28" name="Resim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2235" y="4830283"/>
            <a:ext cx="3002487" cy="174307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90044" y="3090355"/>
            <a:ext cx="4296749" cy="1268803"/>
          </a:xfr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3200" dirty="0" smtClean="0"/>
              <a:t>Peki zamanımızı nasıl değerlendirelim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24521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6" grpId="0" animBg="1"/>
      <p:bldP spid="25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691" y="483440"/>
            <a:ext cx="5662383" cy="629477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2600" dirty="0" smtClean="0"/>
              <a:t>Kötü alışkanlıklardan korunmak için birey; arkadaşlarını </a:t>
            </a:r>
            <a:r>
              <a:rPr lang="tr-TR" sz="2600" dirty="0"/>
              <a:t>dikkatli seçmeli</a:t>
            </a:r>
            <a:r>
              <a:rPr lang="tr-TR" sz="2600" dirty="0" smtClean="0"/>
              <a:t>, kendisine </a:t>
            </a:r>
            <a:r>
              <a:rPr lang="tr-TR" sz="2600" dirty="0"/>
              <a:t>güzel ahlaklı insanları örnek almalı, kötü </a:t>
            </a:r>
            <a:r>
              <a:rPr lang="tr-TR" sz="2600" dirty="0" smtClean="0"/>
              <a:t> alışkanlıklar ve davranışlar </a:t>
            </a:r>
            <a:r>
              <a:rPr lang="tr-TR" sz="2600" dirty="0"/>
              <a:t>konusunda bilinçli olmalı</a:t>
            </a:r>
            <a:r>
              <a:rPr lang="tr-TR" sz="2600" dirty="0" smtClean="0"/>
              <a:t>, boş </a:t>
            </a:r>
            <a:r>
              <a:rPr lang="tr-TR" sz="2600" dirty="0"/>
              <a:t>zamanlarında kitap okuyup spor yapmalıdır</a:t>
            </a:r>
            <a:r>
              <a:rPr lang="tr-TR" sz="2600" dirty="0" smtClean="0"/>
              <a:t>. Kötü alışkanlıklardan korunmanda Aile; çocuklarını </a:t>
            </a:r>
            <a:r>
              <a:rPr lang="tr-TR" sz="2600" dirty="0"/>
              <a:t>iyi eğitmeli</a:t>
            </a:r>
            <a:r>
              <a:rPr lang="tr-TR" sz="2600" dirty="0" smtClean="0"/>
              <a:t>, davranışlarıyla </a:t>
            </a:r>
            <a:r>
              <a:rPr lang="tr-TR" sz="2600" dirty="0"/>
              <a:t>iyi örnek olmalı</a:t>
            </a:r>
            <a:r>
              <a:rPr lang="tr-TR" sz="2600" dirty="0" smtClean="0"/>
              <a:t>, çocuklarını </a:t>
            </a:r>
            <a:r>
              <a:rPr lang="tr-TR" sz="2600" dirty="0"/>
              <a:t>sevmeli dışlamamalı, çocuklarının arkadaşlarına dikkat </a:t>
            </a:r>
            <a:r>
              <a:rPr lang="tr-TR" sz="2600" dirty="0" smtClean="0"/>
              <a:t>etmelidir. Devlet  </a:t>
            </a:r>
            <a:r>
              <a:rPr lang="tr-TR" sz="2600" dirty="0"/>
              <a:t>ise çıkardığı kanunlarla caydırıcı önlemler almalı</a:t>
            </a:r>
            <a:r>
              <a:rPr lang="tr-TR" sz="2600" dirty="0" smtClean="0"/>
              <a:t>, çocukların </a:t>
            </a:r>
            <a:r>
              <a:rPr lang="tr-TR" sz="2600" dirty="0"/>
              <a:t>boş vakitlerini geçirecekleri spor alanları yapmalı</a:t>
            </a:r>
            <a:r>
              <a:rPr lang="tr-TR" sz="2600" dirty="0" smtClean="0"/>
              <a:t>, çocuklara </a:t>
            </a:r>
            <a:r>
              <a:rPr lang="tr-TR" sz="2600" dirty="0"/>
              <a:t>kitap okumayı özendirmeli, çocukları ve gençleri eğitmelidir.</a:t>
            </a: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/>
          </p:nvPr>
        </p:nvGraphicFramePr>
        <p:xfrm>
          <a:off x="5708074" y="466908"/>
          <a:ext cx="6483924" cy="63113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244351">
                  <a:extLst>
                    <a:ext uri="{9D8B030D-6E8A-4147-A177-3AD203B41FA5}">
                      <a16:colId xmlns:a16="http://schemas.microsoft.com/office/drawing/2014/main" val="821298062"/>
                    </a:ext>
                  </a:extLst>
                </a:gridCol>
                <a:gridCol w="667463">
                  <a:extLst>
                    <a:ext uri="{9D8B030D-6E8A-4147-A177-3AD203B41FA5}">
                      <a16:colId xmlns:a16="http://schemas.microsoft.com/office/drawing/2014/main" val="4068195036"/>
                    </a:ext>
                  </a:extLst>
                </a:gridCol>
                <a:gridCol w="572110">
                  <a:extLst>
                    <a:ext uri="{9D8B030D-6E8A-4147-A177-3AD203B41FA5}">
                      <a16:colId xmlns:a16="http://schemas.microsoft.com/office/drawing/2014/main" val="488284004"/>
                    </a:ext>
                  </a:extLst>
                </a:gridCol>
              </a:tblGrid>
              <a:tr h="495256"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Cümleler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D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Y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339572"/>
                  </a:ext>
                </a:extLst>
              </a:tr>
              <a:tr h="786583">
                <a:tc>
                  <a:txBody>
                    <a:bodyPr/>
                    <a:lstStyle/>
                    <a:p>
                      <a:r>
                        <a:rPr lang="tr-TR" sz="2000" dirty="0" smtClean="0"/>
                        <a:t>1.</a:t>
                      </a:r>
                      <a:r>
                        <a:rPr lang="tr-TR" sz="2000" baseline="0" dirty="0" smtClean="0"/>
                        <a:t> </a:t>
                      </a:r>
                      <a:r>
                        <a:rPr lang="tr-TR" sz="2400" baseline="0" dirty="0" smtClean="0"/>
                        <a:t>Kötü alışkanlıklardan korunmak için arkadaşlarımıza dikkat etmemiz gerekir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D</a:t>
                      </a:r>
                      <a:endParaRPr lang="tr-TR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Y</a:t>
                      </a:r>
                      <a:endParaRPr lang="tr-TR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1430366"/>
                  </a:ext>
                </a:extLst>
              </a:tr>
              <a:tr h="786583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2.</a:t>
                      </a:r>
                      <a:r>
                        <a:rPr lang="tr-TR" sz="2400" baseline="0" dirty="0" smtClean="0"/>
                        <a:t>  Kötü alışkanlıklardan korunmada aileye de pek çok görev düşmektedir.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D</a:t>
                      </a:r>
                      <a:endParaRPr lang="tr-TR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Y</a:t>
                      </a:r>
                      <a:endParaRPr lang="tr-TR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3460224"/>
                  </a:ext>
                </a:extLst>
              </a:tr>
              <a:tr h="11361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/>
                        <a:t>3.</a:t>
                      </a:r>
                      <a:r>
                        <a:rPr lang="tr-TR" sz="2400" baseline="0" dirty="0" smtClean="0"/>
                        <a:t>  Aile çocuklarını kötü alışkanlıklardan korumak için onlara sahip çıkmalı onları iyi eğitmelidir.</a:t>
                      </a:r>
                      <a:endParaRPr lang="tr-T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D</a:t>
                      </a:r>
                      <a:endParaRPr lang="tr-TR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Y</a:t>
                      </a:r>
                      <a:endParaRPr lang="tr-TR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4307688"/>
                  </a:ext>
                </a:extLst>
              </a:tr>
              <a:tr h="7865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/>
                        <a:t>4. </a:t>
                      </a:r>
                      <a:r>
                        <a:rPr lang="tr-TR" sz="2400" baseline="0" dirty="0" smtClean="0"/>
                        <a:t> Kötü alışkanlıklardan korunmada kanunların bir etkisi yoktur.</a:t>
                      </a:r>
                      <a:endParaRPr lang="tr-TR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D</a:t>
                      </a:r>
                      <a:endParaRPr lang="tr-TR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Y</a:t>
                      </a:r>
                      <a:endParaRPr lang="tr-TR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0203239"/>
                  </a:ext>
                </a:extLst>
              </a:tr>
              <a:tr h="1136175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5. </a:t>
                      </a:r>
                      <a:r>
                        <a:rPr lang="tr-TR" sz="1800" baseline="0" dirty="0" smtClean="0"/>
                        <a:t> </a:t>
                      </a:r>
                      <a:r>
                        <a:rPr lang="tr-TR" sz="2400" baseline="0" dirty="0" smtClean="0"/>
                        <a:t>Kötü alışkanlıklarımızda korunmak için boş vakitlerimizi faydalı işlerle değerlendirmemiz gerekir</a:t>
                      </a:r>
                      <a:r>
                        <a:rPr lang="tr-TR" sz="2000" baseline="0" dirty="0" smtClean="0"/>
                        <a:t>. 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D</a:t>
                      </a:r>
                      <a:endParaRPr lang="tr-TR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Y</a:t>
                      </a:r>
                      <a:endParaRPr lang="tr-TR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8262329"/>
                  </a:ext>
                </a:extLst>
              </a:tr>
              <a:tr h="946830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6.   </a:t>
                      </a:r>
                      <a:r>
                        <a:rPr lang="tr-TR" sz="2000" dirty="0" smtClean="0"/>
                        <a:t>Kötü alışkanlıklar</a:t>
                      </a:r>
                      <a:r>
                        <a:rPr lang="tr-TR" sz="2000" baseline="0" dirty="0" smtClean="0"/>
                        <a:t> uzak durmak için seçtiğimiz arkadaşlara dikkat etmemiz gerekir. 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D</a:t>
                      </a:r>
                      <a:endParaRPr lang="tr-TR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Y</a:t>
                      </a:r>
                      <a:endParaRPr lang="tr-TR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6584100"/>
                  </a:ext>
                </a:extLst>
              </a:tr>
            </a:tbl>
          </a:graphicData>
        </a:graphic>
      </p:graphicFrame>
      <p:sp>
        <p:nvSpPr>
          <p:cNvPr id="5" name="Çerçeve 4"/>
          <p:cNvSpPr/>
          <p:nvPr/>
        </p:nvSpPr>
        <p:spPr>
          <a:xfrm>
            <a:off x="10970735" y="1085388"/>
            <a:ext cx="615868" cy="592089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1" name="Çerçeve 10"/>
          <p:cNvSpPr/>
          <p:nvPr/>
        </p:nvSpPr>
        <p:spPr>
          <a:xfrm>
            <a:off x="10949047" y="1858828"/>
            <a:ext cx="637556" cy="65737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2" name="Çerçeve 11"/>
          <p:cNvSpPr/>
          <p:nvPr/>
        </p:nvSpPr>
        <p:spPr>
          <a:xfrm>
            <a:off x="10949047" y="2945417"/>
            <a:ext cx="615868" cy="579731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3" name="Çerçeve 12"/>
          <p:cNvSpPr/>
          <p:nvPr/>
        </p:nvSpPr>
        <p:spPr>
          <a:xfrm>
            <a:off x="11640950" y="3918089"/>
            <a:ext cx="508165" cy="577033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Çerçeve 13"/>
          <p:cNvSpPr/>
          <p:nvPr/>
        </p:nvSpPr>
        <p:spPr>
          <a:xfrm>
            <a:off x="10970735" y="4849876"/>
            <a:ext cx="584776" cy="738861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5" name="Çerçeve 14"/>
          <p:cNvSpPr/>
          <p:nvPr/>
        </p:nvSpPr>
        <p:spPr>
          <a:xfrm>
            <a:off x="11001827" y="5859627"/>
            <a:ext cx="584776" cy="749834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898183" y="64922"/>
            <a:ext cx="6927742" cy="4185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r-TR" sz="3200" dirty="0" smtClean="0"/>
              <a:t>PARÇAYA GÖRE DOĞRU MU YANLIŞ MI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50919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3120453" y="3312827"/>
            <a:ext cx="2758190" cy="20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248401" y="3312826"/>
            <a:ext cx="2758190" cy="20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9273916" y="3312825"/>
            <a:ext cx="2758190" cy="20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104931" y="3342808"/>
            <a:ext cx="2758190" cy="20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63514" y="200233"/>
            <a:ext cx="7435122" cy="92402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dirty="0"/>
              <a:t>kötü alışkanlıklardan </a:t>
            </a:r>
            <a:r>
              <a:rPr lang="tr-TR" dirty="0" smtClean="0"/>
              <a:t>korunmada 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7357" y="1678899"/>
            <a:ext cx="2533337" cy="169388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Kişinin kendisine düşen </a:t>
            </a:r>
            <a:r>
              <a:rPr lang="tr-TR" sz="2800" dirty="0" smtClean="0"/>
              <a:t>görevler</a:t>
            </a:r>
            <a:endParaRPr lang="tr-TR" sz="2800" dirty="0"/>
          </a:p>
        </p:txBody>
      </p:sp>
      <p:sp>
        <p:nvSpPr>
          <p:cNvPr id="5" name="Dikdörtgen 4"/>
          <p:cNvSpPr/>
          <p:nvPr/>
        </p:nvSpPr>
        <p:spPr>
          <a:xfrm>
            <a:off x="3291174" y="1678899"/>
            <a:ext cx="2416747" cy="169388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aileye </a:t>
            </a:r>
            <a:r>
              <a:rPr lang="tr-TR" sz="2800" dirty="0" smtClean="0"/>
              <a:t>düşen görevler</a:t>
            </a:r>
            <a:endParaRPr lang="tr-TR" sz="2800" dirty="0"/>
          </a:p>
        </p:txBody>
      </p:sp>
      <p:sp>
        <p:nvSpPr>
          <p:cNvPr id="6" name="Dikdörtgen 5"/>
          <p:cNvSpPr/>
          <p:nvPr/>
        </p:nvSpPr>
        <p:spPr>
          <a:xfrm>
            <a:off x="6345837" y="1678899"/>
            <a:ext cx="2450059" cy="169388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Topluma </a:t>
            </a:r>
            <a:r>
              <a:rPr lang="tr-TR" sz="2800" dirty="0" smtClean="0"/>
              <a:t>düşen görevler</a:t>
            </a:r>
            <a:endParaRPr lang="tr-TR" sz="2800" dirty="0"/>
          </a:p>
        </p:txBody>
      </p:sp>
      <p:sp>
        <p:nvSpPr>
          <p:cNvPr id="7" name="Dikdörtgen 6"/>
          <p:cNvSpPr/>
          <p:nvPr/>
        </p:nvSpPr>
        <p:spPr>
          <a:xfrm>
            <a:off x="9433811" y="1678899"/>
            <a:ext cx="2438399" cy="169388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Devlete düşen görevler</a:t>
            </a:r>
            <a:endParaRPr lang="tr-TR" sz="2800" dirty="0"/>
          </a:p>
        </p:txBody>
      </p:sp>
      <p:sp>
        <p:nvSpPr>
          <p:cNvPr id="12" name="Dikdörtgen 11"/>
          <p:cNvSpPr/>
          <p:nvPr/>
        </p:nvSpPr>
        <p:spPr>
          <a:xfrm>
            <a:off x="1633929" y="5816183"/>
            <a:ext cx="9019082" cy="7345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Yukarıdaki numaralı boş kutuları uygun bir şekilde dolduralım</a:t>
            </a:r>
            <a:endParaRPr lang="tr-TR" sz="2800" dirty="0"/>
          </a:p>
        </p:txBody>
      </p:sp>
      <p:sp>
        <p:nvSpPr>
          <p:cNvPr id="13" name="Oval 12"/>
          <p:cNvSpPr/>
          <p:nvPr/>
        </p:nvSpPr>
        <p:spPr>
          <a:xfrm>
            <a:off x="104931" y="3445862"/>
            <a:ext cx="562132" cy="637083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1</a:t>
            </a:r>
            <a:endParaRPr lang="tr-TR" sz="4400" dirty="0"/>
          </a:p>
        </p:txBody>
      </p:sp>
      <p:sp>
        <p:nvSpPr>
          <p:cNvPr id="14" name="Oval 13"/>
          <p:cNvSpPr/>
          <p:nvPr/>
        </p:nvSpPr>
        <p:spPr>
          <a:xfrm>
            <a:off x="3180414" y="3445862"/>
            <a:ext cx="562132" cy="637083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2</a:t>
            </a:r>
            <a:endParaRPr lang="tr-TR" sz="4400" dirty="0"/>
          </a:p>
        </p:txBody>
      </p:sp>
      <p:sp>
        <p:nvSpPr>
          <p:cNvPr id="15" name="Oval 14"/>
          <p:cNvSpPr/>
          <p:nvPr/>
        </p:nvSpPr>
        <p:spPr>
          <a:xfrm>
            <a:off x="6325852" y="3445862"/>
            <a:ext cx="562132" cy="637083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3</a:t>
            </a:r>
            <a:endParaRPr lang="tr-TR" sz="4400" dirty="0"/>
          </a:p>
        </p:txBody>
      </p:sp>
      <p:sp>
        <p:nvSpPr>
          <p:cNvPr id="16" name="Oval 15"/>
          <p:cNvSpPr/>
          <p:nvPr/>
        </p:nvSpPr>
        <p:spPr>
          <a:xfrm>
            <a:off x="9338877" y="3445862"/>
            <a:ext cx="562132" cy="637083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4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378980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8" grpId="0" animBg="1"/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7326" y="141339"/>
            <a:ext cx="11523947" cy="789118"/>
          </a:xfrm>
          <a:solidFill>
            <a:srgbClr val="39B6C7"/>
          </a:solidFill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tr-TR" sz="3300" dirty="0"/>
              <a:t>Kötü Alışkanlıklar </a:t>
            </a:r>
            <a:r>
              <a:rPr lang="tr-TR" sz="3300" dirty="0" smtClean="0"/>
              <a:t>Korunmada bireye düşen görevleri </a:t>
            </a:r>
            <a:r>
              <a:rPr lang="tr-TR" sz="3300" dirty="0" smtClean="0"/>
              <a:t>işaretleyelim</a:t>
            </a:r>
            <a:endParaRPr lang="tr-TR" sz="3300" dirty="0"/>
          </a:p>
        </p:txBody>
      </p:sp>
      <p:sp>
        <p:nvSpPr>
          <p:cNvPr id="3" name="Dikdörtgen 2"/>
          <p:cNvSpPr/>
          <p:nvPr/>
        </p:nvSpPr>
        <p:spPr>
          <a:xfrm>
            <a:off x="419723" y="1199213"/>
            <a:ext cx="11090223" cy="854439"/>
          </a:xfrm>
          <a:prstGeom prst="rect">
            <a:avLst/>
          </a:prstGeom>
          <a:solidFill>
            <a:srgbClr val="39B6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3600" dirty="0"/>
              <a:t>Kötü alışkanlıkları olan arkadaşlardan uzak durulmalı</a:t>
            </a:r>
            <a:r>
              <a:rPr lang="tr-TR" sz="3600" dirty="0" smtClean="0"/>
              <a:t>.</a:t>
            </a:r>
            <a:endParaRPr lang="tr-TR" sz="3600" dirty="0"/>
          </a:p>
        </p:txBody>
      </p:sp>
      <p:sp>
        <p:nvSpPr>
          <p:cNvPr id="10" name="Dikdörtgen 9"/>
          <p:cNvSpPr/>
          <p:nvPr/>
        </p:nvSpPr>
        <p:spPr>
          <a:xfrm>
            <a:off x="554636" y="1234218"/>
            <a:ext cx="77948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00B050"/>
                </a:solidFill>
                <a:latin typeface="Open Sans" panose="020B0606030504020204" pitchFamily="34" charset="0"/>
              </a:rPr>
              <a:t>✓</a:t>
            </a:r>
            <a:endParaRPr lang="tr-TR" sz="4000" b="1" i="0" dirty="0">
              <a:solidFill>
                <a:srgbClr val="00B050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2300" y="3542812"/>
            <a:ext cx="10860791" cy="794479"/>
          </a:xfrm>
          <a:prstGeom prst="rect">
            <a:avLst/>
          </a:prstGeom>
          <a:solidFill>
            <a:srgbClr val="39B6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3000" dirty="0"/>
              <a:t>Boş vakitlerimizi sportif ve kültürel etkinliklerle değerlendirelim</a:t>
            </a:r>
            <a:r>
              <a:rPr lang="tr-TR" sz="3000" dirty="0" smtClean="0"/>
              <a:t>.</a:t>
            </a:r>
            <a:endParaRPr lang="tr-TR" sz="3000" dirty="0"/>
          </a:p>
        </p:txBody>
      </p:sp>
      <p:sp>
        <p:nvSpPr>
          <p:cNvPr id="16" name="Dikdörtgen 15"/>
          <p:cNvSpPr/>
          <p:nvPr/>
        </p:nvSpPr>
        <p:spPr>
          <a:xfrm>
            <a:off x="437212" y="3577817"/>
            <a:ext cx="71952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00B050"/>
                </a:solidFill>
                <a:latin typeface="Open Sans" panose="020B0606030504020204" pitchFamily="34" charset="0"/>
              </a:rPr>
              <a:t>✓</a:t>
            </a:r>
            <a:endParaRPr lang="tr-TR" sz="4000" b="1" i="0" dirty="0">
              <a:solidFill>
                <a:srgbClr val="00B050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19723" y="2292235"/>
            <a:ext cx="11090223" cy="794479"/>
          </a:xfrm>
          <a:prstGeom prst="rect">
            <a:avLst/>
          </a:prstGeom>
          <a:solidFill>
            <a:srgbClr val="39B6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2800" dirty="0"/>
              <a:t>Eğitim kurumlarına yakın yerlerde alkol, sigara gibi ürünler satılmamalı</a:t>
            </a:r>
            <a:r>
              <a:rPr lang="tr-TR" sz="2800" dirty="0" smtClean="0"/>
              <a:t>.</a:t>
            </a:r>
            <a:endParaRPr lang="tr-TR" sz="2800" dirty="0"/>
          </a:p>
        </p:txBody>
      </p:sp>
      <p:sp>
        <p:nvSpPr>
          <p:cNvPr id="18" name="Dikdörtgen 17"/>
          <p:cNvSpPr/>
          <p:nvPr/>
        </p:nvSpPr>
        <p:spPr>
          <a:xfrm>
            <a:off x="449703" y="2345471"/>
            <a:ext cx="70703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X</a:t>
            </a:r>
            <a:endParaRPr lang="tr-TR" sz="3600" b="1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2300" y="4623651"/>
            <a:ext cx="9696140" cy="794479"/>
          </a:xfrm>
          <a:prstGeom prst="rect">
            <a:avLst/>
          </a:prstGeom>
          <a:solidFill>
            <a:srgbClr val="39B6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3600" dirty="0"/>
              <a:t>Çocukların yanlışlarını güzel bir dille </a:t>
            </a:r>
            <a:r>
              <a:rPr lang="tr-TR" sz="3600" dirty="0" smtClean="0"/>
              <a:t>uyarmalı</a:t>
            </a:r>
            <a:r>
              <a:rPr lang="tr-TR" sz="3600" dirty="0" smtClean="0"/>
              <a:t>.</a:t>
            </a:r>
            <a:endParaRPr lang="tr-TR" sz="3600" dirty="0"/>
          </a:p>
        </p:txBody>
      </p:sp>
      <p:sp>
        <p:nvSpPr>
          <p:cNvPr id="20" name="Dikdörtgen 19"/>
          <p:cNvSpPr/>
          <p:nvPr/>
        </p:nvSpPr>
        <p:spPr>
          <a:xfrm>
            <a:off x="332278" y="4646109"/>
            <a:ext cx="91488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X</a:t>
            </a:r>
            <a:endParaRPr lang="tr-TR" sz="4000" b="1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2277" y="5529207"/>
            <a:ext cx="9764353" cy="794479"/>
          </a:xfrm>
          <a:prstGeom prst="rect">
            <a:avLst/>
          </a:prstGeom>
          <a:solidFill>
            <a:srgbClr val="39B6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2800" dirty="0"/>
              <a:t>Belli bir yaşın altında (18) sigara ve alkol satışını yasaklamalı</a:t>
            </a:r>
            <a:r>
              <a:rPr lang="tr-TR" sz="2800" dirty="0" smtClean="0"/>
              <a:t>.</a:t>
            </a:r>
            <a:endParaRPr lang="tr-TR" sz="2800" dirty="0"/>
          </a:p>
        </p:txBody>
      </p:sp>
      <p:sp>
        <p:nvSpPr>
          <p:cNvPr id="22" name="Dikdörtgen 21"/>
          <p:cNvSpPr/>
          <p:nvPr/>
        </p:nvSpPr>
        <p:spPr>
          <a:xfrm>
            <a:off x="377250" y="5565252"/>
            <a:ext cx="869917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tr-TR" sz="4000" b="1">
                <a:solidFill>
                  <a:srgbClr val="00B050"/>
                </a:solidFill>
                <a:latin typeface="Open Sans" panose="020B0606030504020204" pitchFamily="34" charset="0"/>
              </a:rPr>
              <a:t>✓</a:t>
            </a:r>
            <a:endParaRPr lang="tr-TR" sz="4000" b="1" dirty="0">
              <a:solidFill>
                <a:srgbClr val="00B050"/>
              </a:solidFill>
              <a:latin typeface="Open Sans" panose="020B0606030504020204" pitchFamily="34" charset="0"/>
            </a:endParaRPr>
          </a:p>
        </p:txBody>
      </p:sp>
      <p:sp>
        <p:nvSpPr>
          <p:cNvPr id="23" name="Komut Düğmesi: İleri veya Sonraki 22">
            <a:hlinkClick r:id="" action="ppaction://hlinkshowjump?jump=nextslide" highlightClick="1"/>
          </p:cNvPr>
          <p:cNvSpPr/>
          <p:nvPr/>
        </p:nvSpPr>
        <p:spPr>
          <a:xfrm>
            <a:off x="11163091" y="6190937"/>
            <a:ext cx="628183" cy="554635"/>
          </a:xfrm>
          <a:prstGeom prst="actionButtonForwardNex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Komut Düğmesi: Geri veya Önceki 23">
            <a:hlinkClick r:id="" action="ppaction://hlinkshowjump?jump=previousslide" highlightClick="1"/>
          </p:cNvPr>
          <p:cNvSpPr/>
          <p:nvPr/>
        </p:nvSpPr>
        <p:spPr>
          <a:xfrm>
            <a:off x="10312147" y="6190937"/>
            <a:ext cx="635428" cy="554635"/>
          </a:xfrm>
          <a:prstGeom prst="actionButtonBackPrevious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306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10359" y="245206"/>
            <a:ext cx="7571282" cy="819096"/>
          </a:xfr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Arkadaşlarımızı iyi seçelim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819932" y="2025281"/>
            <a:ext cx="5887387" cy="3642609"/>
          </a:xfr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r-TR" sz="3200" dirty="0"/>
              <a:t>Güzel ahlaklı kişilerle arkadaş olmayı tercih etmeliyiz. Çünkü birçok kötü </a:t>
            </a:r>
            <a:r>
              <a:rPr lang="tr-TR" sz="3200" dirty="0" err="1"/>
              <a:t>alış</a:t>
            </a:r>
            <a:r>
              <a:rPr lang="tr-TR" sz="3200" dirty="0" err="1" smtClean="0"/>
              <a:t>kanlık</a:t>
            </a:r>
            <a:r>
              <a:rPr lang="tr-TR" sz="3200" dirty="0" smtClean="0"/>
              <a:t> ve </a:t>
            </a:r>
            <a:r>
              <a:rPr lang="tr-TR" sz="3200" dirty="0" err="1"/>
              <a:t>davranıs</a:t>
            </a:r>
            <a:r>
              <a:rPr lang="tr-TR" sz="3200" dirty="0"/>
              <a:t>̧, </a:t>
            </a:r>
            <a:r>
              <a:rPr lang="tr-TR" sz="3200" dirty="0" err="1"/>
              <a:t>yanlıs</a:t>
            </a:r>
            <a:r>
              <a:rPr lang="tr-TR" sz="3200" dirty="0"/>
              <a:t>̧ </a:t>
            </a:r>
            <a:r>
              <a:rPr lang="tr-TR" sz="3200" dirty="0" err="1"/>
              <a:t>seçilmis</a:t>
            </a:r>
            <a:r>
              <a:rPr lang="tr-TR" sz="3200" dirty="0"/>
              <a:t>̧ </a:t>
            </a:r>
            <a:r>
              <a:rPr lang="tr-TR" sz="3200" dirty="0" err="1"/>
              <a:t>arkadaşlar</a:t>
            </a:r>
            <a:r>
              <a:rPr lang="tr-TR" sz="3200" dirty="0"/>
              <a:t> etkisiyle </a:t>
            </a:r>
            <a:r>
              <a:rPr lang="tr-TR" sz="3200" dirty="0" err="1"/>
              <a:t>başlar</a:t>
            </a:r>
            <a:r>
              <a:rPr lang="tr-TR" sz="3200" dirty="0"/>
              <a:t>. Söz ve </a:t>
            </a:r>
            <a:r>
              <a:rPr lang="tr-TR" sz="3200" dirty="0" err="1"/>
              <a:t>davranışlarında</a:t>
            </a:r>
            <a:r>
              <a:rPr lang="tr-TR" sz="3200" dirty="0"/>
              <a:t> </a:t>
            </a:r>
            <a:r>
              <a:rPr lang="tr-TR" sz="3200" dirty="0" smtClean="0"/>
              <a:t>dürüst olan </a:t>
            </a:r>
            <a:r>
              <a:rPr lang="tr-TR" sz="3200" dirty="0" err="1"/>
              <a:t>kişiler</a:t>
            </a:r>
            <a:r>
              <a:rPr lang="tr-TR" sz="3200" dirty="0"/>
              <a:t>, </a:t>
            </a:r>
            <a:r>
              <a:rPr lang="tr-TR" sz="3200" dirty="0" err="1"/>
              <a:t>arkadas</a:t>
            </a:r>
            <a:r>
              <a:rPr lang="tr-TR" sz="3200" dirty="0"/>
              <a:t>̧ olarak seçilmelidir.</a:t>
            </a:r>
            <a:endParaRPr lang="tr-TR" sz="32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95" y="1292374"/>
            <a:ext cx="5250203" cy="495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7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441&quot;&gt;&lt;object type=&quot;3&quot; unique_id=&quot;10442&quot;&gt;&lt;property id=&quot;20148&quot; value=&quot;5&quot;/&gt;&lt;property id=&quot;20300&quot; value=&quot;Slide 1 - &amp;quot;6. Sınıf 3. Ünite: ZARARLI ALIŞKANLIKLAR&amp;quot;&quot;/&gt;&lt;property id=&quot;20307&quot; value=&quot;257&quot;/&gt;&lt;/object&gt;&lt;object type=&quot;3&quot; unique_id=&quot;28108&quot;&gt;&lt;property id=&quot;20148&quot; value=&quot;5&quot;/&gt;&lt;property id=&quot;20300&quot; value=&quot;Slide 17&quot;/&gt;&lt;property id=&quot;20307&quot; value=&quot;317&quot;/&gt;&lt;/object&gt;&lt;object type=&quot;3&quot; unique_id=&quot;28322&quot;&gt;&lt;property id=&quot;20148&quot; value=&quot;5&quot;/&gt;&lt;property id=&quot;20300&quot; value=&quot;Slide 2 - &amp;quot;6.3.3. Zararlı Alışkanlıklardan Korunma Yolları &amp;quot;&quot;/&gt;&lt;property id=&quot;20307&quot; value=&quot;318&quot;/&gt;&lt;/object&gt;&lt;object type=&quot;3&quot; unique_id=&quot;28323&quot;&gt;&lt;property id=&quot;20148&quot; value=&quot;5&quot;/&gt;&lt;property id=&quot;20300&quot; value=&quot;Slide 5 - &amp;quot;Peki zamanımızı nasıl değerlendirelim&amp;quot;&quot;/&gt;&lt;property id=&quot;20307&quot; value=&quot;319&quot;/&gt;&lt;/object&gt;&lt;object type=&quot;3&quot; unique_id=&quot;28324&quot;&gt;&lt;property id=&quot;20148&quot; value=&quot;5&quot;/&gt;&lt;property id=&quot;20300&quot; value=&quot;Slide 7 - &amp;quot;kötü alışkanlıklardan korunmada &amp;quot;&quot;/&gt;&lt;property id=&quot;20307&quot; value=&quot;320&quot;/&gt;&lt;/object&gt;&lt;object type=&quot;3&quot; unique_id=&quot;30363&quot;&gt;&lt;property id=&quot;20148&quot; value=&quot;5&quot;/&gt;&lt;property id=&quot;20300&quot; value=&quot;Slide 3 - &amp;quot;KÖTÜ ALIŞKANLIKLARDAN KORUNMANIN YOLLARI&amp;quot;&quot;/&gt;&lt;property id=&quot;20307&quot; value=&quot;327&quot;/&gt;&lt;/object&gt;&lt;object type=&quot;3&quot; unique_id=&quot;30364&quot;&gt;&lt;property id=&quot;20148&quot; value=&quot;5&quot;/&gt;&lt;property id=&quot;20300&quot; value=&quot;Slide 4 - &amp;quot;KÖTÜ ALIŞKANLIKLARDAN KORUNMANIN YOLLARI&amp;quot;&quot;/&gt;&lt;property id=&quot;20307&quot; value=&quot;326&quot;/&gt;&lt;/object&gt;&lt;object type=&quot;3&quot; unique_id=&quot;30365&quot;&gt;&lt;property id=&quot;20148&quot; value=&quot;5&quot;/&gt;&lt;property id=&quot;20300&quot; value=&quot;Slide 6 - &amp;quot;PARÇAYA GÖRE DOĞRU MU YANLIŞ MI&amp;quot;&quot;/&gt;&lt;property id=&quot;20307&quot; value=&quot;325&quot;/&gt;&lt;/object&gt;&lt;object type=&quot;3&quot; unique_id=&quot;30366&quot;&gt;&lt;property id=&quot;20148&quot; value=&quot;5&quot;/&gt;&lt;property id=&quot;20300&quot; value=&quot;Slide 8 - &amp;quot;Kötü Alışkanlıklar Korunmada bireye düşen görevleri işaretleyelim&amp;quot;&quot;/&gt;&lt;property id=&quot;20307&quot; value=&quot;321&quot;/&gt;&lt;/object&gt;&lt;object type=&quot;3&quot; unique_id=&quot;30367&quot;&gt;&lt;property id=&quot;20148&quot; value=&quot;5&quot;/&gt;&lt;property id=&quot;20300&quot; value=&quot;Slide 9 - &amp;quot;Arkadaşlarımızı iyi seçelim&amp;quot;&quot;/&gt;&lt;property id=&quot;20307&quot; value=&quot;322&quot;/&gt;&lt;/object&gt;&lt;object type=&quot;3&quot; unique_id=&quot;30368&quot;&gt;&lt;property id=&quot;20148&quot; value=&quot;5&quot;/&gt;&lt;property id=&quot;20300&quot; value=&quot;Slide 10&quot;/&gt;&lt;property id=&quot;20307&quot; value=&quot;324&quot;/&gt;&lt;/object&gt;&lt;object type=&quot;3&quot; unique_id=&quot;30369&quot;&gt;&lt;property id=&quot;20148&quot; value=&quot;5&quot;/&gt;&lt;property id=&quot;20300&quot; value=&quot;Slide 11 - &amp;quot;Bir vakıf kuralım&amp;quot;&quot;/&gt;&lt;property id=&quot;20307&quot; value=&quot;323&quot;/&gt;&lt;/object&gt;&lt;object type=&quot;3&quot; unique_id=&quot;30370&quot;&gt;&lt;property id=&quot;20148&quot; value=&quot;5&quot;/&gt;&lt;property id=&quot;20300&quot; value=&quot;Slide 12 - &amp;quot;Değerlendirme&amp;quot;&quot;/&gt;&lt;property id=&quot;20307&quot; value=&quot;328&quot;/&gt;&lt;/object&gt;&lt;object type=&quot;3&quot; unique_id=&quot;30371&quot;&gt;&lt;property id=&quot;20148&quot; value=&quot;5&quot;/&gt;&lt;property id=&quot;20300&quot; value=&quot;Slide 13&quot;/&gt;&lt;property id=&quot;20307&quot; value=&quot;329&quot;/&gt;&lt;/object&gt;&lt;object type=&quot;3&quot; unique_id=&quot;30372&quot;&gt;&lt;property id=&quot;20148&quot; value=&quot;5&quot;/&gt;&lt;property id=&quot;20300&quot; value=&quot;Slide 14 - &amp;quot;Değerlendirme&amp;quot;&quot;/&gt;&lt;property id=&quot;20307&quot; value=&quot;331&quot;/&gt;&lt;/object&gt;&lt;object type=&quot;3&quot; unique_id=&quot;30373&quot;&gt;&lt;property id=&quot;20148&quot; value=&quot;5&quot;/&gt;&lt;property id=&quot;20300&quot; value=&quot;Slide 15 - &amp;quot;Değerlendirme&amp;quot;&quot;/&gt;&lt;property id=&quot;20307&quot; value=&quot;332&quot;/&gt;&lt;/object&gt;&lt;object type=&quot;3&quot; unique_id=&quot;30374&quot;&gt;&lt;property id=&quot;20148&quot; value=&quot;5&quot;/&gt;&lt;property id=&quot;20300&quot; value=&quot;Slide 16 - &amp;quot;Değerlendirme&amp;quot;&quot;/&gt;&lt;property id=&quot;20307&quot; value=&quot;330&quot;/&gt;&lt;/object&gt;&lt;/object&gt;&lt;object type=&quot;8&quot; unique_id=&quot;10455&quot;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5&quot;/&gt;&lt;/TableIndex&gt;&lt;/ShapeTextInfo&gt;"/>
  <p:tag name="HTML_SHAPEINFO" val="&lt;ThreeDShapeInfo&gt;&lt;uuid val=&quot;&quot;/&gt;&lt;isInvalidForFieldText val=&quot;0&quot;/&gt;&lt;Image&gt;&lt;filename val=&quot;C:\Users\Samsung\Desktop\Slayt Denemeleri\data\asimages\{8BC5AD68-D7F2-436B-B3C5-96F8BD34A8BD}_2.png&quot;/&gt;&lt;left val=&quot;55&quot;/&gt;&lt;top val=&quot;414&quot;/&gt;&lt;width val=&quot;487&quot;/&gt;&lt;height val=&quot;51&quot;/&gt;&lt;hasText val=&quot;1&quot;/&gt;&lt;/Image&gt;&lt;/ThreeDShape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7&quot;/&gt;&lt;/TableIndex&gt;&lt;/ShapeTextInfo&gt;"/>
  <p:tag name="HTML_SHAPEINFO" val="&lt;ThreeDShapeInfo&gt;&lt;uuid val=&quot;&quot;/&gt;&lt;isInvalidForFieldText val=&quot;0&quot;/&gt;&lt;Image&gt;&lt;filename val=&quot;C:\Users\Samsung\Desktop\Slayt Denemeleri\data\asimages\{81F129D7-FF55-4CEB-BB5B-7B66B031FE16}_2.png&quot;/&gt;&lt;left val=&quot;55&quot;/&gt;&lt;top val=&quot;362&quot;/&gt;&lt;width val=&quot;487&quot;/&gt;&lt;height val=&quot;51&quot;/&gt;&lt;hasText val=&quot;1&quot;/&gt;&lt;/Image&gt;&lt;/ThreeDShape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5&quot;/&gt;&lt;/TableIndex&gt;&lt;/ShapeTextInfo&gt;"/>
  <p:tag name="HTML_SHAPEINFO" val="&lt;ThreeDShapeInfo&gt;&lt;uuid val=&quot;&quot;/&gt;&lt;isInvalidForFieldText val=&quot;0&quot;/&gt;&lt;Image&gt;&lt;filename val=&quot;C:\Users\Samsung\Desktop\Slayt Denemeleri\data\asimages\{8B2035C3-7FB5-4577-B445-5464BCCFFAC7}_2.png&quot;/&gt;&lt;left val=&quot;55&quot;/&gt;&lt;top val=&quot;247&quot;/&gt;&lt;width val=&quot;487&quot;/&gt;&lt;height val=&quot;51&quot;/&gt;&lt;hasText val=&quot;1&quot;/&gt;&lt;/Image&gt;&lt;/ThreeDShape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5&quot;/&gt;&lt;/TableIndex&gt;&lt;/ShapeTextInfo&gt;"/>
  <p:tag name="HTML_SHAPEINFO" val="&lt;ThreeDShapeInfo&gt;&lt;uuid val=&quot;&quot;/&gt;&lt;isInvalidForFieldText val=&quot;0&quot;/&gt;&lt;Image&gt;&lt;filename val=&quot;C:\Users\Samsung\Desktop\Slayt Denemeleri\data\asimages\{8B2035C3-7FB5-4577-B445-5464BCCFFAC7}_2.png&quot;/&gt;&lt;left val=&quot;55&quot;/&gt;&lt;top val=&quot;247&quot;/&gt;&lt;width val=&quot;487&quot;/&gt;&lt;height val=&quot;51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2.PNG&quot;/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&quot;/&gt;&lt;lineCharCount val=&quot;42&quot;/&gt;&lt;/TableIndex&gt;&lt;/ShapeTextInfo&gt;"/>
  <p:tag name="PRESENTER_SHAPEINFO" val="&lt;ThreeDShapeInfo&gt;&lt;uuid val=&quot;{8CB9E9E4-69E9-4271-9D4A-10E0FE417584}&quot;/&gt;&lt;isInvalidForFieldText val=&quot;0&quot;/&gt;&lt;Image&gt;&lt;filename val=&quot;C:\Users\Samsung\Desktop\Slayt Denemeleri\data\asimages\{8CB9E9E4-69E9-4271-9D4A-10E0FE417584}_2.png&quot;/&gt;&lt;left val=&quot;23&quot;/&gt;&lt;top val=&quot;-22&quot;/&gt;&lt;width val=&quot;924&quot;/&gt;&lt;height val=&quot;123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Samsung\Desktop\Slayt Denemeleri\data\asimages\{CF798BD9-ECA6-4594-BCA4-BE4899A91942}_2.png&quot;/&gt;&lt;left val=&quot;94&quot;/&gt;&lt;top val=&quot;78&quot;/&gt;&lt;width val=&quot;415&quot;/&gt;&lt;height val=&quot;76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5&quot;/&gt;&lt;/TableIndex&gt;&lt;/ShapeTextInfo&gt;"/>
  <p:tag name="HTML_SHAPEINFO" val="&lt;ThreeDShapeInfo&gt;&lt;uuid val=&quot;&quot;/&gt;&lt;isInvalidForFieldText val=&quot;0&quot;/&gt;&lt;Image&gt;&lt;filename val=&quot;C:\Users\Samsung\Desktop\Slayt Denemeleri\data\asimages\{864C3381-FAB3-426A-9356-44F8EDD6AA4B}_2.png&quot;/&gt;&lt;left val=&quot;55&quot;/&gt;&lt;top val=&quot;137&quot;/&gt;&lt;width val=&quot;487&quot;/&gt;&lt;height val=&quot;51&quot;/&gt;&lt;hasText val=&quot;1&quot;/&gt;&lt;/Image&gt;&lt;/ThreeDShape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6&quot;/&gt;&lt;/TableIndex&gt;&lt;/ShapeTextInfo&gt;"/>
  <p:tag name="HTML_SHAPEINFO" val="&lt;ThreeDShapeInfo&gt;&lt;uuid val=&quot;&quot;/&gt;&lt;isInvalidForFieldText val=&quot;0&quot;/&gt;&lt;Image&gt;&lt;filename val=&quot;C:\Users\Samsung\Desktop\Slayt Denemeleri\data\asimages\{1952C5E6-C9C2-4B94-89DC-58C9C2F0E4B3}_2.png&quot;/&gt;&lt;left val=&quot;55&quot;/&gt;&lt;top val=&quot;190&quot;/&gt;&lt;width val=&quot;487&quot;/&gt;&lt;height val=&quot;51&quot;/&gt;&lt;hasText val=&quot;1&quot;/&gt;&lt;/Image&gt;&lt;/ThreeDShape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5&quot;/&gt;&lt;/TableIndex&gt;&lt;/ShapeTextInfo&gt;"/>
  <p:tag name="HTML_SHAPEINFO" val="&lt;ThreeDShapeInfo&gt;&lt;uuid val=&quot;&quot;/&gt;&lt;isInvalidForFieldText val=&quot;0&quot;/&gt;&lt;Image&gt;&lt;filename val=&quot;C:\Users\Samsung\Desktop\Slayt Denemeleri\data\asimages\{8B2035C3-7FB5-4577-B445-5464BCCFFAC7}_2.png&quot;/&gt;&lt;left val=&quot;55&quot;/&gt;&lt;top val=&quot;247&quot;/&gt;&lt;width val=&quot;487&quot;/&gt;&lt;height val=&quot;51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7&quot;/&gt;&lt;/TableIndex&gt;&lt;/ShapeTextInfo&gt;"/>
  <p:tag name="HTML_SHAPEINFO" val="&lt;ThreeDShapeInfo&gt;&lt;uuid val=&quot;&quot;/&gt;&lt;isInvalidForFieldText val=&quot;0&quot;/&gt;&lt;Image&gt;&lt;filename val=&quot;C:\Users\Samsung\Desktop\Slayt Denemeleri\data\asimages\{81F129D7-FF55-4CEB-BB5B-7B66B031FE16}_2.png&quot;/&gt;&lt;left val=&quot;55&quot;/&gt;&lt;top val=&quot;362&quot;/&gt;&lt;width val=&quot;487&quot;/&gt;&lt;height val=&quot;51&quot;/&gt;&lt;hasText val=&quot;1&quot;/&gt;&lt;/Image&gt;&lt;/ThreeDShapeInfo&gt;"/>
</p:tagLst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</TotalTime>
  <Words>809</Words>
  <Application>Microsoft Office PowerPoint</Application>
  <PresentationFormat>Geniş ekran</PresentationFormat>
  <Paragraphs>141</Paragraphs>
  <Slides>17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Open Sans</vt:lpstr>
      <vt:lpstr>Office Teması</vt:lpstr>
      <vt:lpstr>6. Sınıf 3. Ünite: ZARARLI ALIŞKANLIKLAR</vt:lpstr>
      <vt:lpstr>6.3.3. Zararlı Alışkanlıklardan Korunma Yolları </vt:lpstr>
      <vt:lpstr>KÖTÜ ALIŞKANLIKLARDAN KORUNMANIN YOLLARI</vt:lpstr>
      <vt:lpstr>KÖTÜ ALIŞKANLIKLARDAN KORUNMANIN YOLLARI</vt:lpstr>
      <vt:lpstr>Peki zamanımızı nasıl değerlendirelim</vt:lpstr>
      <vt:lpstr>PARÇAYA GÖRE DOĞRU MU YANLIŞ MI</vt:lpstr>
      <vt:lpstr>kötü alışkanlıklardan korunmada </vt:lpstr>
      <vt:lpstr>Kötü Alışkanlıklar Korunmada bireye düşen görevleri işaretleyelim</vt:lpstr>
      <vt:lpstr>Arkadaşlarımızı iyi seçelim</vt:lpstr>
      <vt:lpstr>PowerPoint Sunusu</vt:lpstr>
      <vt:lpstr>Bir vakıf kuralım</vt:lpstr>
      <vt:lpstr>Değerlendirme</vt:lpstr>
      <vt:lpstr>PowerPoint Sunusu</vt:lpstr>
      <vt:lpstr>Değerlendirme</vt:lpstr>
      <vt:lpstr>Değerlendirme</vt:lpstr>
      <vt:lpstr>Değerlendirme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Sınıf 2. Ünite: Namaz</dc:title>
  <dc:creator>Windows Kullanıcısı</dc:creator>
  <cp:lastModifiedBy>Windows Kullanıcısı</cp:lastModifiedBy>
  <cp:revision>52</cp:revision>
  <dcterms:created xsi:type="dcterms:W3CDTF">2018-12-22T12:57:40Z</dcterms:created>
  <dcterms:modified xsi:type="dcterms:W3CDTF">2019-01-27T13:29:37Z</dcterms:modified>
</cp:coreProperties>
</file>