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17.01.2021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056187"/>
          </a:xfrm>
        </p:spPr>
        <p:txBody>
          <a:bodyPr>
            <a:normAutofit lnSpcReduction="10000"/>
          </a:bodyPr>
          <a:lstStyle/>
          <a:p>
            <a:r>
              <a:rPr lang="tr-TR" b="1" i="1" dirty="0" err="1" smtClean="0"/>
              <a:t>Tenvin</a:t>
            </a:r>
            <a:r>
              <a:rPr lang="tr-TR" b="1" i="1" dirty="0" smtClean="0"/>
              <a:t>: </a:t>
            </a:r>
            <a:r>
              <a:rPr lang="tr-TR" i="1" dirty="0" smtClean="0"/>
              <a:t>Kelime sonunda bulunan ve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 smtClean="0"/>
              <a:t> sesi veren iki üstün, iki esre ve iki ötreye </a:t>
            </a:r>
            <a:r>
              <a:rPr lang="tr-TR" i="1" dirty="0" err="1" smtClean="0"/>
              <a:t>tenvin</a:t>
            </a:r>
            <a:r>
              <a:rPr lang="tr-TR" i="1" dirty="0" smtClean="0"/>
              <a:t> denir.</a:t>
            </a:r>
          </a:p>
          <a:p>
            <a:r>
              <a:rPr lang="tr-TR" i="1" dirty="0" err="1" smtClean="0"/>
              <a:t>Tenvin</a:t>
            </a:r>
            <a:r>
              <a:rPr lang="tr-TR" i="1" dirty="0" smtClean="0"/>
              <a:t> </a:t>
            </a:r>
            <a:r>
              <a:rPr lang="tr-TR" i="1" dirty="0" err="1" smtClean="0"/>
              <a:t>Arapça’da</a:t>
            </a:r>
            <a:r>
              <a:rPr lang="tr-TR" i="1" dirty="0" smtClean="0"/>
              <a:t> sadece isimlerin sonunda bulunur.</a:t>
            </a:r>
          </a:p>
          <a:p>
            <a:r>
              <a:rPr lang="tr-TR" i="1" dirty="0" smtClean="0"/>
              <a:t>Örnekler:</a:t>
            </a:r>
          </a:p>
          <a:p>
            <a:r>
              <a:rPr lang="ar-EG" dirty="0" smtClean="0"/>
              <a:t>جَنَّةً</a:t>
            </a:r>
            <a:endParaRPr lang="tr-TR" dirty="0" smtClean="0"/>
          </a:p>
          <a:p>
            <a:r>
              <a:rPr lang="ar-EG" dirty="0" smtClean="0"/>
              <a:t>نَفْسٍ</a:t>
            </a:r>
            <a:endParaRPr lang="tr-TR" dirty="0" smtClean="0"/>
          </a:p>
          <a:p>
            <a:r>
              <a:rPr lang="ar-EG" dirty="0" smtClean="0"/>
              <a:t>عَدْلٌ</a:t>
            </a:r>
            <a:endParaRPr lang="tr-TR" dirty="0" smtClean="0"/>
          </a:p>
          <a:p>
            <a:r>
              <a:rPr lang="tr-TR" b="1" i="1" dirty="0" err="1" smtClean="0"/>
              <a:t>Sâkin</a:t>
            </a:r>
            <a:r>
              <a:rPr lang="tr-TR" b="1" i="1" dirty="0" smtClean="0"/>
              <a:t> </a:t>
            </a:r>
            <a:r>
              <a:rPr lang="tr-TR" b="1" i="1" dirty="0" err="1" smtClean="0"/>
              <a:t>Nûn:</a:t>
            </a:r>
            <a:r>
              <a:rPr lang="tr-TR" i="1" dirty="0" err="1" smtClean="0"/>
              <a:t>Cezimli</a:t>
            </a:r>
            <a:r>
              <a:rPr lang="tr-TR" i="1" dirty="0" smtClean="0"/>
              <a:t> </a:t>
            </a:r>
            <a:r>
              <a:rPr lang="tr-TR" i="1" dirty="0" err="1"/>
              <a:t>Nûn</a:t>
            </a:r>
            <a:r>
              <a:rPr lang="tr-TR" i="1" dirty="0" smtClean="0"/>
              <a:t> harfine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 smtClean="0"/>
              <a:t> denir.</a:t>
            </a:r>
          </a:p>
          <a:p>
            <a:r>
              <a:rPr lang="tr-TR" i="1" dirty="0" smtClean="0"/>
              <a:t>Örnekler:</a:t>
            </a:r>
          </a:p>
          <a:p>
            <a:r>
              <a:rPr lang="ar-EG" dirty="0" smtClean="0"/>
              <a:t>اِنْ</a:t>
            </a:r>
            <a:endParaRPr lang="tr-TR" dirty="0" smtClean="0"/>
          </a:p>
          <a:p>
            <a:r>
              <a:rPr lang="ar-EG" dirty="0"/>
              <a:t>اَنْتَ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22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911725"/>
          </a:xfrm>
        </p:spPr>
        <p:txBody>
          <a:bodyPr>
            <a:normAutofit lnSpcReduction="10000"/>
          </a:bodyPr>
          <a:lstStyle/>
          <a:p>
            <a:r>
              <a:rPr lang="tr-TR" b="1" i="1" dirty="0" smtClean="0"/>
              <a:t>Kelime </a:t>
            </a:r>
            <a:r>
              <a:rPr lang="tr-TR" b="1" i="1" dirty="0" err="1" smtClean="0"/>
              <a:t>İzhârı</a:t>
            </a:r>
            <a:r>
              <a:rPr lang="tr-TR" b="1" i="1" dirty="0" smtClean="0"/>
              <a:t> </a:t>
            </a:r>
            <a:r>
              <a:rPr lang="tr-TR" i="1" dirty="0" smtClean="0"/>
              <a:t>(</a:t>
            </a:r>
            <a:r>
              <a:rPr lang="tr-TR" b="1" i="1" dirty="0"/>
              <a:t>izhar-ı kelime-i vahide</a:t>
            </a:r>
            <a:r>
              <a:rPr lang="tr-TR" i="1" dirty="0"/>
              <a:t>)</a:t>
            </a:r>
            <a:r>
              <a:rPr lang="tr-TR" b="1" i="1" dirty="0" smtClean="0"/>
              <a:t>: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/>
              <a:t>, </a:t>
            </a:r>
            <a:r>
              <a:rPr lang="tr-TR" dirty="0" smtClean="0"/>
              <a:t>(</a:t>
            </a:r>
            <a:r>
              <a:rPr lang="ar-EG" dirty="0"/>
              <a:t>و</a:t>
            </a:r>
            <a:r>
              <a:rPr lang="tr-TR" dirty="0" smtClean="0"/>
              <a:t> ) </a:t>
            </a:r>
            <a:r>
              <a:rPr lang="tr-TR" i="1" dirty="0" smtClean="0"/>
              <a:t>veya </a:t>
            </a:r>
            <a:r>
              <a:rPr lang="tr-TR" dirty="0" smtClean="0"/>
              <a:t>(</a:t>
            </a:r>
            <a:r>
              <a:rPr lang="ar-EG" dirty="0"/>
              <a:t>ي</a:t>
            </a:r>
            <a:r>
              <a:rPr lang="tr-TR" dirty="0" smtClean="0"/>
              <a:t> )</a:t>
            </a:r>
            <a:r>
              <a:rPr lang="tr-TR" i="1" dirty="0" smtClean="0"/>
              <a:t>harflerinden </a:t>
            </a:r>
            <a:r>
              <a:rPr lang="tr-TR" i="1" dirty="0"/>
              <a:t>önce </a:t>
            </a:r>
            <a:r>
              <a:rPr lang="tr-TR" i="1" dirty="0" smtClean="0"/>
              <a:t>gelir ve </a:t>
            </a:r>
            <a:r>
              <a:rPr lang="tr-TR" i="1" dirty="0" smtClean="0"/>
              <a:t>aynı </a:t>
            </a:r>
            <a:r>
              <a:rPr lang="tr-TR" i="1" dirty="0"/>
              <a:t>kelimede </a:t>
            </a:r>
            <a:r>
              <a:rPr lang="tr-TR" i="1" dirty="0" smtClean="0"/>
              <a:t>bulunursa </a:t>
            </a:r>
            <a:r>
              <a:rPr lang="tr-TR" i="1" dirty="0" err="1"/>
              <a:t>i</a:t>
            </a:r>
            <a:r>
              <a:rPr lang="tr-TR" i="1" dirty="0" err="1" smtClean="0"/>
              <a:t>dğam</a:t>
            </a:r>
            <a:r>
              <a:rPr lang="tr-TR" i="1" dirty="0" smtClean="0"/>
              <a:t> yapılmaz, </a:t>
            </a:r>
            <a:r>
              <a:rPr lang="tr-TR" i="1" dirty="0" err="1"/>
              <a:t>i</a:t>
            </a:r>
            <a:r>
              <a:rPr lang="tr-TR" i="1" dirty="0" err="1" smtClean="0"/>
              <a:t>zhâr</a:t>
            </a:r>
            <a:r>
              <a:rPr lang="tr-TR" i="1" dirty="0" smtClean="0"/>
              <a:t>  </a:t>
            </a:r>
            <a:r>
              <a:rPr lang="tr-TR" i="1" dirty="0"/>
              <a:t>yapılarak  </a:t>
            </a:r>
            <a:r>
              <a:rPr lang="tr-TR" i="1" dirty="0" smtClean="0"/>
              <a:t>tilavet  yapılır.</a:t>
            </a:r>
          </a:p>
          <a:p>
            <a:endParaRPr lang="tr-TR" i="1" dirty="0"/>
          </a:p>
          <a:p>
            <a:r>
              <a:rPr lang="tr-TR" i="1" dirty="0" smtClean="0"/>
              <a:t>Örnekler:</a:t>
            </a:r>
          </a:p>
          <a:p>
            <a:r>
              <a:rPr lang="ar-EG" dirty="0"/>
              <a:t>أَلدُّنْيَا </a:t>
            </a:r>
            <a:endParaRPr lang="tr-TR" dirty="0" smtClean="0"/>
          </a:p>
          <a:p>
            <a:r>
              <a:rPr lang="ar-EG" dirty="0" smtClean="0"/>
              <a:t>قِنْوَانٌ</a:t>
            </a:r>
            <a:endParaRPr lang="tr-TR" dirty="0" smtClean="0"/>
          </a:p>
          <a:p>
            <a:r>
              <a:rPr lang="ar-EG" dirty="0" smtClean="0"/>
              <a:t> صِنْوَانٌ</a:t>
            </a:r>
            <a:endParaRPr lang="tr-TR" dirty="0" smtClean="0"/>
          </a:p>
          <a:p>
            <a:r>
              <a:rPr lang="ar-EG" dirty="0" smtClean="0"/>
              <a:t>بُنْيَانٌ</a:t>
            </a:r>
            <a:r>
              <a:rPr lang="ar-EG" dirty="0"/>
              <a:t/>
            </a:r>
            <a:br>
              <a:rPr lang="ar-EG" dirty="0"/>
            </a:br>
            <a:r>
              <a:rPr lang="ar-EG" dirty="0"/>
              <a:t/>
            </a:r>
            <a:br>
              <a:rPr lang="ar-EG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738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056187"/>
          </a:xfrm>
        </p:spPr>
        <p:txBody>
          <a:bodyPr>
            <a:normAutofit/>
          </a:bodyPr>
          <a:lstStyle/>
          <a:p>
            <a:r>
              <a:rPr lang="tr-TR" b="1" i="1" dirty="0" err="1" smtClean="0"/>
              <a:t>İdğam:</a:t>
            </a:r>
            <a:r>
              <a:rPr lang="tr-TR" i="1" dirty="0" err="1" smtClean="0"/>
              <a:t>Sözlükte</a:t>
            </a:r>
            <a:r>
              <a:rPr lang="tr-TR" i="1" dirty="0" smtClean="0"/>
              <a:t> katmak, gizlemek gibi anlamlarına gelir.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 smtClean="0"/>
              <a:t>İdğam</a:t>
            </a:r>
            <a:r>
              <a:rPr lang="tr-TR" i="1" dirty="0" smtClean="0"/>
              <a:t> bir harfi kendisinden sonra gelen harfe katıp şeddeli okumaktır.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 smtClean="0"/>
              <a:t>İdğam</a:t>
            </a:r>
            <a:r>
              <a:rPr lang="tr-TR" i="1" dirty="0" smtClean="0"/>
              <a:t> mahreçleri aynı veya birbirine yakın olan harflerde yapılır.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 smtClean="0"/>
              <a:t>İdğam’ı</a:t>
            </a:r>
            <a:r>
              <a:rPr lang="tr-TR" i="1" dirty="0" smtClean="0"/>
              <a:t> gösteren işaret şeddedir.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59816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55840"/>
          </a:xfrm>
        </p:spPr>
        <p:txBody>
          <a:bodyPr>
            <a:normAutofit/>
          </a:bodyPr>
          <a:lstStyle/>
          <a:p>
            <a:r>
              <a:rPr lang="tr-TR" b="1" i="1" dirty="0" err="1" smtClean="0"/>
              <a:t>Ğunne</a:t>
            </a:r>
            <a:r>
              <a:rPr lang="tr-TR" b="1" i="1" dirty="0" smtClean="0"/>
              <a:t>:</a:t>
            </a:r>
            <a:r>
              <a:rPr lang="tr-TR" i="1" dirty="0" smtClean="0"/>
              <a:t> Genizden  (burundan) gelen sese </a:t>
            </a:r>
            <a:r>
              <a:rPr lang="tr-TR" i="1" dirty="0" err="1" smtClean="0"/>
              <a:t>Ğunne</a:t>
            </a:r>
            <a:r>
              <a:rPr lang="tr-TR" i="1" dirty="0" smtClean="0"/>
              <a:t> denir.</a:t>
            </a:r>
          </a:p>
          <a:p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r>
              <a:rPr lang="tr-TR" i="1" dirty="0" err="1" smtClean="0"/>
              <a:t>İdğam</a:t>
            </a:r>
            <a:r>
              <a:rPr lang="tr-TR" i="1" dirty="0" smtClean="0"/>
              <a:t> tilavette kolaylık sağlar.</a:t>
            </a:r>
          </a:p>
          <a:p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r>
              <a:rPr lang="tr-TR" b="1" i="1" dirty="0" err="1" smtClean="0"/>
              <a:t>İdğâm</a:t>
            </a:r>
            <a:r>
              <a:rPr lang="tr-TR" b="1" i="1" dirty="0" smtClean="0"/>
              <a:t>-ı Meal </a:t>
            </a:r>
            <a:r>
              <a:rPr lang="tr-TR" b="1" i="1" dirty="0" err="1" smtClean="0"/>
              <a:t>Ğunne</a:t>
            </a:r>
            <a:r>
              <a:rPr lang="tr-TR" b="1" i="1" dirty="0" smtClean="0"/>
              <a:t>( </a:t>
            </a:r>
            <a:r>
              <a:rPr lang="tr-TR" b="1" i="1" dirty="0" err="1" smtClean="0"/>
              <a:t>Ğunneli</a:t>
            </a:r>
            <a:r>
              <a:rPr lang="tr-TR" b="1" i="1" dirty="0" smtClean="0"/>
              <a:t> </a:t>
            </a:r>
            <a:r>
              <a:rPr lang="tr-TR" b="1" i="1" dirty="0" err="1" smtClean="0"/>
              <a:t>İdğam</a:t>
            </a:r>
            <a:r>
              <a:rPr lang="tr-TR" b="1" i="1" dirty="0" smtClean="0"/>
              <a:t>):</a:t>
            </a:r>
            <a:r>
              <a:rPr lang="tr-TR" b="1" i="1" dirty="0"/>
              <a:t> </a:t>
            </a:r>
            <a:r>
              <a:rPr lang="tr-TR" i="1" dirty="0" err="1" smtClean="0"/>
              <a:t>Tenvin</a:t>
            </a:r>
            <a:r>
              <a:rPr lang="tr-TR" i="1" dirty="0" smtClean="0"/>
              <a:t> </a:t>
            </a:r>
            <a:r>
              <a:rPr lang="tr-TR" i="1" dirty="0"/>
              <a:t>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harfinden sonra </a:t>
            </a:r>
            <a:r>
              <a:rPr lang="tr-TR" i="1" dirty="0" smtClean="0"/>
              <a:t>(</a:t>
            </a:r>
            <a:r>
              <a:rPr lang="ar-SA" dirty="0" smtClean="0"/>
              <a:t>يَمْنُو</a:t>
            </a:r>
            <a:r>
              <a:rPr lang="tr-TR" dirty="0" smtClean="0"/>
              <a:t>) </a:t>
            </a:r>
            <a:r>
              <a:rPr lang="ar-SA" dirty="0" smtClean="0"/>
              <a:t> </a:t>
            </a:r>
            <a:r>
              <a:rPr lang="ar-SA" dirty="0"/>
              <a:t>ى </a:t>
            </a:r>
            <a:r>
              <a:rPr lang="ar-SA" dirty="0" smtClean="0"/>
              <a:t>م ن و</a:t>
            </a:r>
            <a:r>
              <a:rPr lang="tr-TR" dirty="0" smtClean="0"/>
              <a:t> </a:t>
            </a:r>
            <a:r>
              <a:rPr lang="tr-TR" i="1" dirty="0" smtClean="0"/>
              <a:t>harflerinden birisi gelirse </a:t>
            </a:r>
            <a:r>
              <a:rPr lang="tr-TR" i="1" dirty="0" err="1" smtClean="0"/>
              <a:t>İdğ</a:t>
            </a:r>
            <a:r>
              <a:rPr lang="tr-TR" i="1" dirty="0" err="1"/>
              <a:t>â</a:t>
            </a:r>
            <a:r>
              <a:rPr lang="tr-TR" i="1" dirty="0" err="1" smtClean="0"/>
              <a:t>m</a:t>
            </a:r>
            <a:r>
              <a:rPr lang="tr-TR" i="1" dirty="0" smtClean="0"/>
              <a:t>-ı Meal </a:t>
            </a:r>
            <a:r>
              <a:rPr lang="tr-TR" i="1" dirty="0" err="1" smtClean="0"/>
              <a:t>Ğunne</a:t>
            </a:r>
            <a:r>
              <a:rPr lang="tr-TR" i="1" dirty="0" smtClean="0"/>
              <a:t> yapılır.</a:t>
            </a:r>
          </a:p>
          <a:p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12188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tr-TR" b="1" i="1" dirty="0" err="1" smtClean="0"/>
              <a:t>İdğ</a:t>
            </a:r>
            <a:r>
              <a:rPr lang="tr-TR" b="1" i="1" dirty="0" err="1"/>
              <a:t>â</a:t>
            </a:r>
            <a:r>
              <a:rPr lang="tr-TR" b="1" i="1" dirty="0" err="1" smtClean="0"/>
              <a:t>m</a:t>
            </a:r>
            <a:r>
              <a:rPr lang="tr-TR" b="1" i="1" dirty="0" smtClean="0"/>
              <a:t>-ı Meal </a:t>
            </a:r>
            <a:r>
              <a:rPr lang="tr-TR" b="1" i="1" dirty="0" err="1"/>
              <a:t>Ğunne’nin</a:t>
            </a:r>
            <a:r>
              <a:rPr lang="tr-TR" b="1" i="1" dirty="0"/>
              <a:t> Yapılışı: </a:t>
            </a:r>
            <a:r>
              <a:rPr lang="tr-TR" i="1" dirty="0" err="1"/>
              <a:t>Tenvin</a:t>
            </a:r>
            <a:r>
              <a:rPr lang="tr-TR" i="1" dirty="0"/>
              <a:t> 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harfinden sonra </a:t>
            </a:r>
            <a:r>
              <a:rPr lang="tr-TR" dirty="0"/>
              <a:t>(</a:t>
            </a:r>
            <a:r>
              <a:rPr lang="ar-SA" dirty="0"/>
              <a:t>يَمْنُو</a:t>
            </a:r>
            <a:r>
              <a:rPr lang="tr-TR" dirty="0"/>
              <a:t>)</a:t>
            </a:r>
            <a:r>
              <a:rPr lang="ar-SA" dirty="0"/>
              <a:t> ى م ن و </a:t>
            </a:r>
            <a:r>
              <a:rPr lang="tr-TR" i="1" dirty="0" smtClean="0"/>
              <a:t>harflerinden </a:t>
            </a:r>
            <a:r>
              <a:rPr lang="tr-TR" i="1" dirty="0"/>
              <a:t>birisi gelirse, </a:t>
            </a:r>
            <a:r>
              <a:rPr lang="tr-TR" i="1" dirty="0" err="1"/>
              <a:t>T</a:t>
            </a:r>
            <a:r>
              <a:rPr lang="tr-TR" i="1" dirty="0" err="1" smtClean="0"/>
              <a:t>envin</a:t>
            </a:r>
            <a:r>
              <a:rPr lang="tr-TR" i="1" dirty="0" smtClean="0"/>
              <a:t> </a:t>
            </a:r>
            <a:r>
              <a:rPr lang="tr-TR" i="1" dirty="0"/>
              <a:t>veya </a:t>
            </a:r>
            <a:r>
              <a:rPr lang="tr-TR" i="1" dirty="0" err="1"/>
              <a:t>S</a:t>
            </a:r>
            <a:r>
              <a:rPr lang="tr-TR" i="1" dirty="0" err="1" smtClean="0"/>
              <a:t>âkin</a:t>
            </a:r>
            <a:r>
              <a:rPr lang="tr-TR" i="1" dirty="0" smtClean="0"/>
              <a:t> </a:t>
            </a:r>
            <a:r>
              <a:rPr lang="tr-TR" i="1" dirty="0" err="1"/>
              <a:t>n</a:t>
            </a:r>
            <a:r>
              <a:rPr lang="tr-TR" i="1" dirty="0" err="1" smtClean="0"/>
              <a:t>ûn</a:t>
            </a:r>
            <a:r>
              <a:rPr lang="tr-TR" i="1" dirty="0" smtClean="0"/>
              <a:t> bu harflere </a:t>
            </a:r>
            <a:r>
              <a:rPr lang="tr-TR" i="1" dirty="0"/>
              <a:t>katılarak  şeddeli olarak </a:t>
            </a:r>
            <a:r>
              <a:rPr lang="tr-TR" i="1" dirty="0" smtClean="0"/>
              <a:t>(</a:t>
            </a:r>
            <a:r>
              <a:rPr lang="tr-TR" i="1" dirty="0" err="1" smtClean="0"/>
              <a:t>ğunneli</a:t>
            </a:r>
            <a:r>
              <a:rPr lang="tr-TR" i="1" dirty="0" smtClean="0"/>
              <a:t> olarak 1,5 elif miktarı tutularak) </a:t>
            </a:r>
            <a:r>
              <a:rPr lang="tr-TR" i="1" dirty="0"/>
              <a:t>tilavet yapılır</a:t>
            </a:r>
            <a:r>
              <a:rPr lang="tr-TR" i="1" dirty="0" smtClean="0"/>
              <a:t>.</a:t>
            </a:r>
          </a:p>
          <a:p>
            <a:endParaRPr lang="tr-TR" i="1" dirty="0"/>
          </a:p>
          <a:p>
            <a:r>
              <a:rPr lang="tr-TR" i="1" dirty="0" err="1"/>
              <a:t>İdğâm</a:t>
            </a:r>
            <a:r>
              <a:rPr lang="tr-TR" i="1" dirty="0"/>
              <a:t>-ı </a:t>
            </a:r>
            <a:r>
              <a:rPr lang="tr-TR" i="1" dirty="0" smtClean="0"/>
              <a:t>Meal </a:t>
            </a:r>
            <a:r>
              <a:rPr lang="tr-TR" i="1" dirty="0" err="1"/>
              <a:t>Ğunne’nin</a:t>
            </a:r>
            <a:r>
              <a:rPr lang="tr-TR" i="1" dirty="0"/>
              <a:t> Sebebi </a:t>
            </a:r>
            <a:r>
              <a:rPr lang="tr-TR" i="1" dirty="0" smtClean="0"/>
              <a:t>ise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 smtClean="0"/>
              <a:t> harfi ile         </a:t>
            </a:r>
            <a:r>
              <a:rPr lang="tr-TR" i="1" dirty="0" err="1" smtClean="0"/>
              <a:t>Nûn</a:t>
            </a:r>
            <a:r>
              <a:rPr lang="tr-TR" i="1" dirty="0" smtClean="0"/>
              <a:t> harfinin </a:t>
            </a:r>
            <a:r>
              <a:rPr lang="tr-TR" dirty="0" smtClean="0"/>
              <a:t>(</a:t>
            </a:r>
            <a:r>
              <a:rPr lang="ar-SA" dirty="0"/>
              <a:t>ن</a:t>
            </a:r>
            <a:r>
              <a:rPr lang="tr-TR" dirty="0" smtClean="0"/>
              <a:t> ) </a:t>
            </a:r>
            <a:r>
              <a:rPr lang="tr-TR" i="1" dirty="0" smtClean="0"/>
              <a:t>aynı harf </a:t>
            </a:r>
            <a:r>
              <a:rPr lang="tr-TR" i="1" dirty="0" smtClean="0"/>
              <a:t>olması,  </a:t>
            </a:r>
            <a:r>
              <a:rPr lang="tr-TR" i="1" dirty="0" err="1" smtClean="0"/>
              <a:t>Mîm</a:t>
            </a:r>
            <a:r>
              <a:rPr lang="tr-TR" i="1" dirty="0" smtClean="0"/>
              <a:t> harfi </a:t>
            </a:r>
            <a:r>
              <a:rPr lang="tr-TR" dirty="0" smtClean="0"/>
              <a:t>( </a:t>
            </a:r>
            <a:r>
              <a:rPr lang="ar-SA" dirty="0" smtClean="0"/>
              <a:t>م</a:t>
            </a:r>
            <a:r>
              <a:rPr lang="tr-TR" dirty="0" smtClean="0"/>
              <a:t> ) </a:t>
            </a:r>
            <a:r>
              <a:rPr lang="tr-TR" i="1" dirty="0"/>
              <a:t>ile </a:t>
            </a:r>
            <a:r>
              <a:rPr lang="tr-TR" i="1" dirty="0" smtClean="0"/>
              <a:t> ve </a:t>
            </a:r>
            <a:r>
              <a:rPr lang="tr-TR" i="1" dirty="0" err="1" smtClean="0"/>
              <a:t>Vâv</a:t>
            </a:r>
            <a:r>
              <a:rPr lang="tr-TR" i="1" dirty="0" smtClean="0"/>
              <a:t> harfi ile  ortak sıfatlara </a:t>
            </a:r>
            <a:r>
              <a:rPr lang="tr-TR" i="1" dirty="0"/>
              <a:t>sahip olmaları, </a:t>
            </a:r>
            <a:r>
              <a:rPr lang="tr-TR" i="1" dirty="0" err="1" smtClean="0"/>
              <a:t>Yâ</a:t>
            </a:r>
            <a:r>
              <a:rPr lang="tr-TR" i="1" dirty="0"/>
              <a:t> </a:t>
            </a:r>
            <a:r>
              <a:rPr lang="tr-TR" dirty="0" smtClean="0"/>
              <a:t>(</a:t>
            </a:r>
            <a:r>
              <a:rPr lang="ar-SA" dirty="0" smtClean="0"/>
              <a:t>ى</a:t>
            </a:r>
            <a:r>
              <a:rPr lang="tr-TR" dirty="0" smtClean="0"/>
              <a:t>)</a:t>
            </a:r>
            <a:r>
              <a:rPr lang="tr-TR" i="1" dirty="0" smtClean="0"/>
              <a:t> harfi ile  mahreçlerinin yakın olmasıdır.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17850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r>
              <a:rPr lang="tr-TR" b="1" i="1" dirty="0" err="1" smtClean="0"/>
              <a:t>İdğ</a:t>
            </a:r>
            <a:r>
              <a:rPr lang="tr-TR" b="1" i="1" dirty="0" err="1"/>
              <a:t>â</a:t>
            </a:r>
            <a:r>
              <a:rPr lang="tr-TR" b="1" i="1" dirty="0" err="1" smtClean="0"/>
              <a:t>m</a:t>
            </a:r>
            <a:r>
              <a:rPr lang="tr-TR" b="1" i="1" dirty="0" smtClean="0"/>
              <a:t>-ı </a:t>
            </a:r>
            <a:r>
              <a:rPr lang="tr-TR" b="1" i="1" dirty="0"/>
              <a:t>Meal </a:t>
            </a:r>
            <a:r>
              <a:rPr lang="tr-TR" b="1" i="1" dirty="0" err="1" smtClean="0"/>
              <a:t>Ğunne</a:t>
            </a:r>
            <a:r>
              <a:rPr lang="tr-TR" b="1" i="1" dirty="0" smtClean="0"/>
              <a:t> iki kısma ayrılır:</a:t>
            </a:r>
          </a:p>
          <a:p>
            <a:pPr marL="0" indent="0">
              <a:buNone/>
            </a:pPr>
            <a:endParaRPr lang="tr-TR" b="1" i="1" dirty="0"/>
          </a:p>
          <a:p>
            <a:r>
              <a:rPr lang="tr-TR" b="1" i="1" dirty="0" smtClean="0"/>
              <a:t>1.Tam </a:t>
            </a:r>
            <a:r>
              <a:rPr lang="tr-TR" b="1" i="1" dirty="0" err="1" smtClean="0"/>
              <a:t>İdğ</a:t>
            </a:r>
            <a:r>
              <a:rPr lang="tr-TR" b="1" i="1" dirty="0" err="1"/>
              <a:t>â</a:t>
            </a:r>
            <a:r>
              <a:rPr lang="tr-TR" b="1" i="1" dirty="0" err="1" smtClean="0"/>
              <a:t>m</a:t>
            </a:r>
            <a:r>
              <a:rPr lang="tr-TR" b="1" i="1" dirty="0" smtClean="0"/>
              <a:t>:</a:t>
            </a:r>
          </a:p>
          <a:p>
            <a:r>
              <a:rPr lang="tr-TR" i="1" dirty="0" err="1"/>
              <a:t>Tenvîn</a:t>
            </a:r>
            <a:r>
              <a:rPr lang="tr-TR" i="1" dirty="0"/>
              <a:t> 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</a:t>
            </a:r>
            <a:r>
              <a:rPr lang="tr-TR" i="1" dirty="0" err="1" smtClean="0"/>
              <a:t>ûndan</a:t>
            </a:r>
            <a:r>
              <a:rPr lang="tr-TR" i="1" dirty="0" smtClean="0"/>
              <a:t> </a:t>
            </a:r>
            <a:r>
              <a:rPr lang="tr-TR" i="1" dirty="0"/>
              <a:t>sonra </a:t>
            </a:r>
            <a:r>
              <a:rPr lang="tr-TR" i="1" dirty="0" err="1" smtClean="0"/>
              <a:t>Mîm</a:t>
            </a:r>
            <a:r>
              <a:rPr lang="tr-TR" i="1" dirty="0"/>
              <a:t> </a:t>
            </a:r>
            <a:r>
              <a:rPr lang="tr-TR" dirty="0"/>
              <a:t>( </a:t>
            </a:r>
            <a:r>
              <a:rPr lang="ar-SA" dirty="0"/>
              <a:t>م</a:t>
            </a:r>
            <a:r>
              <a:rPr lang="tr-TR" dirty="0"/>
              <a:t> ) </a:t>
            </a:r>
            <a:r>
              <a:rPr lang="tr-TR" i="1" dirty="0" smtClean="0"/>
              <a:t>veya  </a:t>
            </a:r>
            <a:r>
              <a:rPr lang="tr-TR" i="1" dirty="0" err="1" smtClean="0"/>
              <a:t>Nûn</a:t>
            </a:r>
            <a:r>
              <a:rPr lang="tr-TR" i="1" dirty="0" smtClean="0"/>
              <a:t>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(</a:t>
            </a:r>
            <a:r>
              <a:rPr lang="ar-SA" dirty="0" smtClean="0"/>
              <a:t>ن</a:t>
            </a:r>
            <a:r>
              <a:rPr lang="tr-TR" dirty="0" smtClean="0"/>
              <a:t>) </a:t>
            </a:r>
            <a:r>
              <a:rPr lang="tr-TR" i="1" dirty="0"/>
              <a:t>harflerinden birisi </a:t>
            </a:r>
            <a:r>
              <a:rPr lang="tr-TR" i="1" dirty="0" smtClean="0"/>
              <a:t>geldiğinde </a:t>
            </a:r>
            <a:r>
              <a:rPr lang="tr-TR" i="1" dirty="0"/>
              <a:t>tam </a:t>
            </a:r>
            <a:r>
              <a:rPr lang="tr-TR" i="1" dirty="0" err="1" smtClean="0"/>
              <a:t>idğam</a:t>
            </a:r>
            <a:r>
              <a:rPr lang="tr-TR" i="1" dirty="0" smtClean="0"/>
              <a:t> olur.</a:t>
            </a:r>
          </a:p>
          <a:p>
            <a:endParaRPr lang="tr-TR" i="1" dirty="0"/>
          </a:p>
          <a:p>
            <a:r>
              <a:rPr lang="tr-TR" i="1" dirty="0" smtClean="0"/>
              <a:t>Tam </a:t>
            </a:r>
            <a:r>
              <a:rPr lang="tr-TR" i="1" dirty="0" err="1" smtClean="0"/>
              <a:t>idğam</a:t>
            </a:r>
            <a:r>
              <a:rPr lang="tr-TR" i="1" dirty="0" smtClean="0"/>
              <a:t> aynı kelimede de bulunabilir, farklı kelimede de bulunabilir.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95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lnSpcReduction="10000"/>
          </a:bodyPr>
          <a:lstStyle/>
          <a:p>
            <a:r>
              <a:rPr lang="tr-TR" i="1" dirty="0" smtClean="0"/>
              <a:t>Örnekler:</a:t>
            </a:r>
          </a:p>
          <a:p>
            <a:r>
              <a:rPr lang="ar-EG" sz="3000" dirty="0" smtClean="0"/>
              <a:t>مِنْ مِثْلِهِ</a:t>
            </a:r>
            <a:endParaRPr lang="tr-TR" sz="3000" dirty="0" smtClean="0"/>
          </a:p>
          <a:p>
            <a:r>
              <a:rPr lang="ar-SA" sz="3000" dirty="0"/>
              <a:t>مِنْ مَاءٍ </a:t>
            </a:r>
            <a:endParaRPr lang="tr-TR" sz="3000" dirty="0" smtClean="0"/>
          </a:p>
          <a:p>
            <a:r>
              <a:rPr lang="ar-SA" sz="3000" dirty="0"/>
              <a:t>مِنْ </a:t>
            </a:r>
            <a:r>
              <a:rPr lang="ar-SA" sz="3000" dirty="0" smtClean="0"/>
              <a:t>نُورٍ</a:t>
            </a:r>
            <a:endParaRPr lang="tr-TR" sz="3000" dirty="0" smtClean="0"/>
          </a:p>
          <a:p>
            <a:r>
              <a:rPr lang="ar-EG" sz="3000" dirty="0"/>
              <a:t>صَلَوَاتٌ مِنْ رَبِّهِمْ </a:t>
            </a:r>
            <a:endParaRPr lang="tr-TR" sz="3000" dirty="0" smtClean="0"/>
          </a:p>
          <a:p>
            <a:r>
              <a:rPr lang="ar-EG" sz="3000" dirty="0"/>
              <a:t>وَنَقْصٍ مِنَ </a:t>
            </a:r>
            <a:r>
              <a:rPr lang="ar-EG" sz="3000" dirty="0" smtClean="0"/>
              <a:t>الْاَمْوَالِ</a:t>
            </a:r>
            <a:endParaRPr lang="tr-TR" sz="3000" dirty="0" smtClean="0"/>
          </a:p>
          <a:p>
            <a:r>
              <a:rPr lang="ar-EG" sz="3000" dirty="0" smtClean="0"/>
              <a:t>مِنْ مُوصٍ</a:t>
            </a:r>
            <a:endParaRPr lang="tr-TR" sz="3000" dirty="0" smtClean="0"/>
          </a:p>
          <a:p>
            <a:r>
              <a:rPr lang="ar-EG" sz="3000" dirty="0" smtClean="0"/>
              <a:t>وَ </a:t>
            </a:r>
            <a:r>
              <a:rPr lang="ar-EG" sz="3000" dirty="0"/>
              <a:t>مَنْ </a:t>
            </a:r>
            <a:r>
              <a:rPr lang="ar-EG" sz="3000" dirty="0" smtClean="0"/>
              <a:t>نُعَمِّرْهُ</a:t>
            </a:r>
            <a:endParaRPr lang="tr-TR" sz="3000" dirty="0" smtClean="0"/>
          </a:p>
          <a:p>
            <a:pPr marL="0" indent="0">
              <a:buNone/>
            </a:pPr>
            <a:r>
              <a:rPr lang="ar-EG" dirty="0"/>
              <a:t/>
            </a:r>
            <a:br>
              <a:rPr lang="ar-EG" dirty="0"/>
            </a:b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3791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tr-TR" b="1" i="1" dirty="0" smtClean="0"/>
              <a:t>2. </a:t>
            </a:r>
            <a:r>
              <a:rPr lang="tr-TR" b="1" i="1" dirty="0" err="1" smtClean="0"/>
              <a:t>Nâkıs</a:t>
            </a:r>
            <a:r>
              <a:rPr lang="tr-TR" b="1" i="1" dirty="0" smtClean="0"/>
              <a:t> </a:t>
            </a:r>
            <a:r>
              <a:rPr lang="tr-TR" b="1" i="1" dirty="0" err="1" smtClean="0"/>
              <a:t>İdğ</a:t>
            </a:r>
            <a:r>
              <a:rPr lang="tr-TR" b="1" i="1" dirty="0" err="1"/>
              <a:t>â</a:t>
            </a:r>
            <a:r>
              <a:rPr lang="tr-TR" b="1" i="1" dirty="0" err="1" smtClean="0"/>
              <a:t>m</a:t>
            </a:r>
            <a:r>
              <a:rPr lang="tr-TR" b="1" i="1" dirty="0" smtClean="0"/>
              <a:t>:</a:t>
            </a:r>
          </a:p>
          <a:p>
            <a:r>
              <a:rPr lang="tr-TR" i="1" dirty="0" err="1"/>
              <a:t>Tenvîn</a:t>
            </a:r>
            <a:r>
              <a:rPr lang="tr-TR" i="1" dirty="0"/>
              <a:t> veya </a:t>
            </a:r>
            <a:r>
              <a:rPr lang="tr-TR" i="1" dirty="0" err="1"/>
              <a:t>S</a:t>
            </a:r>
            <a:r>
              <a:rPr lang="tr-TR" i="1" dirty="0" err="1" smtClean="0"/>
              <a:t>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 smtClean="0"/>
              <a:t> harfinden </a:t>
            </a:r>
            <a:r>
              <a:rPr lang="tr-TR" i="1" dirty="0"/>
              <a:t>sonra </a:t>
            </a:r>
            <a:r>
              <a:rPr lang="tr-TR" i="1" dirty="0" err="1" smtClean="0"/>
              <a:t>Vâv</a:t>
            </a:r>
            <a:r>
              <a:rPr lang="tr-TR" i="1" dirty="0" smtClean="0"/>
              <a:t> </a:t>
            </a:r>
            <a:r>
              <a:rPr lang="tr-TR" dirty="0"/>
              <a:t>( </a:t>
            </a:r>
            <a:r>
              <a:rPr lang="ar-SA" dirty="0"/>
              <a:t>و</a:t>
            </a:r>
            <a:r>
              <a:rPr lang="tr-TR" dirty="0"/>
              <a:t> ) </a:t>
            </a:r>
            <a:r>
              <a:rPr lang="tr-TR" i="1" dirty="0"/>
              <a:t> ve </a:t>
            </a:r>
            <a:r>
              <a:rPr lang="tr-TR" i="1" dirty="0" err="1" smtClean="0"/>
              <a:t>Yâ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ar-SA" dirty="0" smtClean="0"/>
              <a:t>ي</a:t>
            </a:r>
            <a:r>
              <a:rPr lang="tr-TR" dirty="0" smtClean="0"/>
              <a:t>)</a:t>
            </a:r>
            <a:r>
              <a:rPr lang="tr-TR" i="1" dirty="0" smtClean="0"/>
              <a:t> harflerinden </a:t>
            </a:r>
            <a:r>
              <a:rPr lang="tr-TR" i="1" dirty="0"/>
              <a:t>birisi </a:t>
            </a:r>
            <a:r>
              <a:rPr lang="tr-TR" i="1" dirty="0" smtClean="0"/>
              <a:t>gelirse </a:t>
            </a:r>
            <a:r>
              <a:rPr lang="tr-TR" i="1" dirty="0" err="1"/>
              <a:t>nâkıs</a:t>
            </a:r>
            <a:r>
              <a:rPr lang="tr-TR" i="1" dirty="0"/>
              <a:t> </a:t>
            </a:r>
            <a:r>
              <a:rPr lang="tr-TR" i="1" dirty="0" err="1"/>
              <a:t>idğâm</a:t>
            </a:r>
            <a:r>
              <a:rPr lang="tr-TR" i="1" dirty="0"/>
              <a:t> </a:t>
            </a:r>
            <a:r>
              <a:rPr lang="tr-TR" i="1" dirty="0" smtClean="0"/>
              <a:t>olur.</a:t>
            </a:r>
          </a:p>
          <a:p>
            <a:endParaRPr lang="tr-TR" i="1" dirty="0"/>
          </a:p>
          <a:p>
            <a:r>
              <a:rPr lang="tr-TR" i="1" dirty="0" err="1" smtClean="0"/>
              <a:t>Nâkıs</a:t>
            </a:r>
            <a:r>
              <a:rPr lang="tr-TR" i="1" dirty="0" smtClean="0"/>
              <a:t> </a:t>
            </a:r>
            <a:r>
              <a:rPr lang="tr-TR" i="1" dirty="0" err="1"/>
              <a:t>İ</a:t>
            </a:r>
            <a:r>
              <a:rPr lang="tr-TR" i="1" dirty="0" err="1" smtClean="0"/>
              <a:t>dğâm</a:t>
            </a:r>
            <a:r>
              <a:rPr lang="tr-TR" i="1" dirty="0" smtClean="0"/>
              <a:t> olması için </a:t>
            </a:r>
            <a:r>
              <a:rPr lang="tr-TR" i="1" dirty="0" err="1"/>
              <a:t>T</a:t>
            </a:r>
            <a:r>
              <a:rPr lang="tr-TR" i="1" dirty="0" err="1" smtClean="0"/>
              <a:t>envîn</a:t>
            </a:r>
            <a:r>
              <a:rPr lang="tr-TR" i="1" dirty="0" smtClean="0"/>
              <a:t> </a:t>
            </a:r>
            <a:r>
              <a:rPr lang="tr-TR" i="1" dirty="0"/>
              <a:t>veya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 smtClean="0"/>
              <a:t>Nûn</a:t>
            </a:r>
            <a:r>
              <a:rPr lang="tr-TR" i="1" dirty="0" smtClean="0"/>
              <a:t> harfinden </a:t>
            </a:r>
            <a:r>
              <a:rPr lang="tr-TR" i="1" dirty="0"/>
              <a:t>sonra </a:t>
            </a:r>
            <a:r>
              <a:rPr lang="tr-TR" i="1" dirty="0" smtClean="0"/>
              <a:t> gelen </a:t>
            </a:r>
            <a:r>
              <a:rPr lang="tr-TR" i="1" dirty="0" err="1" smtClean="0"/>
              <a:t>Vâv</a:t>
            </a:r>
            <a:r>
              <a:rPr lang="tr-TR" i="1" dirty="0" smtClean="0"/>
              <a:t> </a:t>
            </a:r>
            <a:r>
              <a:rPr lang="tr-TR" dirty="0"/>
              <a:t>( </a:t>
            </a:r>
            <a:r>
              <a:rPr lang="ar-SA" dirty="0"/>
              <a:t>و</a:t>
            </a:r>
            <a:r>
              <a:rPr lang="tr-TR" dirty="0"/>
              <a:t> ) </a:t>
            </a:r>
            <a:r>
              <a:rPr lang="tr-TR" i="1" dirty="0"/>
              <a:t> ve </a:t>
            </a:r>
            <a:r>
              <a:rPr lang="tr-TR" i="1" dirty="0" err="1"/>
              <a:t>Yâ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ar-SA" dirty="0"/>
              <a:t>ي</a:t>
            </a:r>
            <a:r>
              <a:rPr lang="tr-TR" dirty="0"/>
              <a:t>)</a:t>
            </a:r>
            <a:r>
              <a:rPr lang="tr-TR" i="1" dirty="0"/>
              <a:t>   </a:t>
            </a:r>
            <a:r>
              <a:rPr lang="tr-TR" i="1" dirty="0" smtClean="0"/>
              <a:t>harfleri birbirinden farklı kelimelerde bulunmalıdır.</a:t>
            </a:r>
          </a:p>
          <a:p>
            <a:endParaRPr lang="tr-TR" i="1" dirty="0"/>
          </a:p>
          <a:p>
            <a:r>
              <a:rPr lang="tr-TR" i="1" dirty="0" smtClean="0"/>
              <a:t>Aynı  kelimede bulunurlarsa </a:t>
            </a:r>
            <a:r>
              <a:rPr lang="tr-TR" i="1" dirty="0" err="1" smtClean="0"/>
              <a:t>idğam</a:t>
            </a:r>
            <a:r>
              <a:rPr lang="tr-TR" i="1" dirty="0" smtClean="0"/>
              <a:t> yapılmadan izhar ile tilavet yapılır.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5577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r>
              <a:rPr lang="tr-TR" i="1" dirty="0"/>
              <a:t>Örnekler:</a:t>
            </a:r>
          </a:p>
          <a:p>
            <a:r>
              <a:rPr lang="ar-SA" dirty="0"/>
              <a:t>مَنْ يَقُولُ </a:t>
            </a:r>
            <a:endParaRPr lang="tr-TR" dirty="0" smtClean="0"/>
          </a:p>
          <a:p>
            <a:r>
              <a:rPr lang="ar-EG" dirty="0"/>
              <a:t>مِنْ </a:t>
            </a:r>
            <a:r>
              <a:rPr lang="ar-EG" dirty="0" smtClean="0"/>
              <a:t>وَالٍ</a:t>
            </a:r>
            <a:endParaRPr lang="tr-TR" dirty="0" smtClean="0"/>
          </a:p>
          <a:p>
            <a:r>
              <a:rPr lang="ar-EG" dirty="0"/>
              <a:t>حَسَنٍ </a:t>
            </a:r>
            <a:r>
              <a:rPr lang="ar-EG" dirty="0" smtClean="0"/>
              <a:t>وَاَنْبَتَهَا</a:t>
            </a:r>
            <a:endParaRPr lang="tr-TR" dirty="0" smtClean="0"/>
          </a:p>
          <a:p>
            <a:r>
              <a:rPr lang="ar-EG" dirty="0"/>
              <a:t>مَنْ </a:t>
            </a:r>
            <a:r>
              <a:rPr lang="ar-EG" dirty="0" smtClean="0"/>
              <a:t>يَشَٓاءُ</a:t>
            </a:r>
            <a:endParaRPr lang="tr-TR" dirty="0" smtClean="0"/>
          </a:p>
          <a:p>
            <a:r>
              <a:rPr lang="ar-SA" dirty="0"/>
              <a:t>وَ رَعْدٌ وَ بَرْقٌ </a:t>
            </a:r>
            <a:endParaRPr lang="tr-TR" dirty="0" smtClean="0"/>
          </a:p>
          <a:p>
            <a:r>
              <a:rPr lang="ar-EG" dirty="0"/>
              <a:t>حَسَنَةً وَفِي الْاٰخِرَةِ </a:t>
            </a:r>
            <a:endParaRPr lang="tr-TR" dirty="0" smtClean="0"/>
          </a:p>
          <a:p>
            <a:r>
              <a:rPr lang="ar-EG" dirty="0"/>
              <a:t>رَجُلٌ </a:t>
            </a:r>
            <a:r>
              <a:rPr lang="ar-EG" dirty="0" smtClean="0"/>
              <a:t>يَسْعٰى</a:t>
            </a:r>
            <a:endParaRPr lang="tr-TR" dirty="0" smtClean="0"/>
          </a:p>
          <a:p>
            <a:r>
              <a:rPr lang="ar-EG" dirty="0"/>
              <a:t>صَيْحَةً وَاحِدَةً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519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lnSpcReduction="10000"/>
          </a:bodyPr>
          <a:lstStyle/>
          <a:p>
            <a:r>
              <a:rPr lang="tr-TR" b="1" i="1" dirty="0" err="1" smtClean="0"/>
              <a:t>İdğ</a:t>
            </a:r>
            <a:r>
              <a:rPr lang="tr-TR" b="1" i="1" dirty="0" err="1"/>
              <a:t>â</a:t>
            </a:r>
            <a:r>
              <a:rPr lang="tr-TR" b="1" i="1" dirty="0" err="1" smtClean="0"/>
              <a:t>m</a:t>
            </a:r>
            <a:r>
              <a:rPr lang="tr-TR" b="1" i="1" dirty="0" smtClean="0"/>
              <a:t>-ı </a:t>
            </a:r>
            <a:r>
              <a:rPr lang="tr-TR" b="1" i="1" dirty="0"/>
              <a:t>Meal </a:t>
            </a:r>
            <a:r>
              <a:rPr lang="tr-TR" b="1" i="1" dirty="0" err="1" smtClean="0"/>
              <a:t>Ğunne’nin</a:t>
            </a:r>
            <a:r>
              <a:rPr lang="tr-TR" b="1" i="1" dirty="0" smtClean="0"/>
              <a:t> Hükmü:</a:t>
            </a:r>
          </a:p>
          <a:p>
            <a:pPr marL="0" indent="0">
              <a:buNone/>
            </a:pPr>
            <a:endParaRPr lang="tr-TR" b="1" i="1" dirty="0" smtClean="0"/>
          </a:p>
          <a:p>
            <a:r>
              <a:rPr lang="tr-TR" i="1" dirty="0" err="1"/>
              <a:t>T</a:t>
            </a:r>
            <a:r>
              <a:rPr lang="tr-TR" i="1" dirty="0" err="1" smtClean="0"/>
              <a:t>envin</a:t>
            </a:r>
            <a:r>
              <a:rPr lang="tr-TR" i="1" dirty="0" smtClean="0"/>
              <a:t> veya </a:t>
            </a:r>
            <a:r>
              <a:rPr lang="tr-TR" i="1" dirty="0" err="1"/>
              <a:t>S</a:t>
            </a:r>
            <a:r>
              <a:rPr lang="tr-TR" i="1" dirty="0" err="1" smtClean="0"/>
              <a:t>âkin</a:t>
            </a:r>
            <a:r>
              <a:rPr lang="tr-TR" i="1" dirty="0" smtClean="0"/>
              <a:t> </a:t>
            </a:r>
            <a:r>
              <a:rPr lang="tr-TR" i="1" dirty="0" err="1"/>
              <a:t>N</a:t>
            </a:r>
            <a:r>
              <a:rPr lang="tr-TR" i="1" dirty="0" err="1" smtClean="0"/>
              <a:t>ûn</a:t>
            </a:r>
            <a:r>
              <a:rPr lang="tr-TR" i="1" dirty="0" smtClean="0"/>
              <a:t> harfinden </a:t>
            </a:r>
            <a:r>
              <a:rPr lang="tr-TR" i="1" dirty="0"/>
              <a:t>sonra </a:t>
            </a:r>
            <a:r>
              <a:rPr lang="tr-TR" i="1" dirty="0" err="1"/>
              <a:t>M</a:t>
            </a:r>
            <a:r>
              <a:rPr lang="tr-TR" i="1" dirty="0" err="1" smtClean="0"/>
              <a:t>îm</a:t>
            </a:r>
            <a:r>
              <a:rPr lang="tr-TR" i="1" dirty="0" smtClean="0"/>
              <a:t> </a:t>
            </a:r>
            <a:r>
              <a:rPr lang="tr-TR" dirty="0" smtClean="0"/>
              <a:t>( </a:t>
            </a:r>
            <a:r>
              <a:rPr lang="ar-SA" dirty="0"/>
              <a:t>م</a:t>
            </a:r>
            <a:r>
              <a:rPr lang="tr-TR" dirty="0"/>
              <a:t> ) </a:t>
            </a:r>
            <a:r>
              <a:rPr lang="tr-TR" i="1" dirty="0"/>
              <a:t> veya </a:t>
            </a:r>
            <a:r>
              <a:rPr lang="tr-TR" i="1" dirty="0" err="1" smtClean="0"/>
              <a:t>Nûn</a:t>
            </a:r>
            <a:r>
              <a:rPr lang="tr-TR" i="1" dirty="0" smtClean="0"/>
              <a:t> </a:t>
            </a:r>
            <a:r>
              <a:rPr lang="tr-TR" i="1" dirty="0"/>
              <a:t> </a:t>
            </a:r>
            <a:r>
              <a:rPr lang="tr-TR" dirty="0" smtClean="0"/>
              <a:t>( </a:t>
            </a:r>
            <a:r>
              <a:rPr lang="ar-SA" dirty="0" smtClean="0"/>
              <a:t>ن</a:t>
            </a:r>
            <a:r>
              <a:rPr lang="tr-TR" dirty="0" smtClean="0"/>
              <a:t> </a:t>
            </a:r>
            <a:r>
              <a:rPr lang="tr-TR" dirty="0"/>
              <a:t>) </a:t>
            </a:r>
            <a:r>
              <a:rPr lang="tr-TR" i="1" dirty="0"/>
              <a:t> harfi </a:t>
            </a:r>
            <a:r>
              <a:rPr lang="tr-TR" i="1" dirty="0" smtClean="0"/>
              <a:t>geldiğinde </a:t>
            </a:r>
            <a:r>
              <a:rPr lang="tr-TR" i="1" dirty="0" err="1" smtClean="0"/>
              <a:t>İdğ</a:t>
            </a:r>
            <a:r>
              <a:rPr lang="tr-TR" i="1" dirty="0" err="1"/>
              <a:t>â</a:t>
            </a:r>
            <a:r>
              <a:rPr lang="tr-TR" i="1" dirty="0" err="1" smtClean="0"/>
              <a:t>m</a:t>
            </a:r>
            <a:r>
              <a:rPr lang="tr-TR" i="1" dirty="0" smtClean="0"/>
              <a:t>-ı </a:t>
            </a:r>
            <a:r>
              <a:rPr lang="tr-TR" i="1" dirty="0"/>
              <a:t>M</a:t>
            </a:r>
            <a:r>
              <a:rPr lang="tr-TR" i="1" dirty="0" smtClean="0"/>
              <a:t>eal </a:t>
            </a:r>
            <a:r>
              <a:rPr lang="tr-TR" i="1" dirty="0" err="1"/>
              <a:t>Ğ</a:t>
            </a:r>
            <a:r>
              <a:rPr lang="tr-TR" i="1" dirty="0" err="1" smtClean="0"/>
              <a:t>unne</a:t>
            </a:r>
            <a:r>
              <a:rPr lang="tr-TR" i="1" dirty="0" smtClean="0"/>
              <a:t> </a:t>
            </a:r>
            <a:r>
              <a:rPr lang="tr-TR" i="1" dirty="0"/>
              <a:t>yapma hususunda </a:t>
            </a:r>
            <a:r>
              <a:rPr lang="tr-TR" i="1" dirty="0" smtClean="0"/>
              <a:t>bütün imamlar ittifak </a:t>
            </a:r>
            <a:r>
              <a:rPr lang="tr-TR" i="1" dirty="0" err="1" smtClean="0"/>
              <a:t>etmişlerdir.Böyle</a:t>
            </a:r>
            <a:r>
              <a:rPr lang="tr-TR" i="1" dirty="0" smtClean="0"/>
              <a:t> durumlarda </a:t>
            </a:r>
            <a:r>
              <a:rPr lang="tr-TR" i="1" dirty="0" err="1" smtClean="0"/>
              <a:t>İdğ</a:t>
            </a:r>
            <a:r>
              <a:rPr lang="tr-TR" i="1" dirty="0" err="1"/>
              <a:t>â</a:t>
            </a:r>
            <a:r>
              <a:rPr lang="tr-TR" i="1" dirty="0" err="1" smtClean="0"/>
              <a:t>m</a:t>
            </a:r>
            <a:r>
              <a:rPr lang="tr-TR" i="1" dirty="0" smtClean="0"/>
              <a:t>-ı </a:t>
            </a:r>
            <a:r>
              <a:rPr lang="tr-TR" i="1" dirty="0"/>
              <a:t>Meal </a:t>
            </a:r>
            <a:r>
              <a:rPr lang="tr-TR" i="1" dirty="0" err="1" smtClean="0"/>
              <a:t>Ğunne</a:t>
            </a:r>
            <a:r>
              <a:rPr lang="tr-TR" i="1" dirty="0" smtClean="0"/>
              <a:t> (tam </a:t>
            </a:r>
            <a:r>
              <a:rPr lang="tr-TR" i="1" dirty="0" err="1" smtClean="0"/>
              <a:t>idğam</a:t>
            </a:r>
            <a:r>
              <a:rPr lang="tr-TR" i="1" dirty="0" smtClean="0"/>
              <a:t>) yapmanın hükmü </a:t>
            </a:r>
            <a:r>
              <a:rPr lang="tr-TR" i="1" dirty="0" err="1" smtClean="0"/>
              <a:t>vacib</a:t>
            </a:r>
            <a:r>
              <a:rPr lang="tr-TR" i="1" dirty="0" smtClean="0"/>
              <a:t> olur.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/>
              <a:t>Tenvin</a:t>
            </a:r>
            <a:r>
              <a:rPr lang="tr-TR" i="1" dirty="0"/>
              <a:t> veya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err="1"/>
              <a:t>Nûn</a:t>
            </a:r>
            <a:r>
              <a:rPr lang="tr-TR" i="1" dirty="0"/>
              <a:t> harfinden sonra </a:t>
            </a:r>
            <a:r>
              <a:rPr lang="tr-TR" i="1" dirty="0" err="1" smtClean="0"/>
              <a:t>Vâv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ar-SA" dirty="0" smtClean="0"/>
              <a:t>و</a:t>
            </a:r>
            <a:r>
              <a:rPr lang="tr-TR" dirty="0" smtClean="0"/>
              <a:t>)</a:t>
            </a:r>
            <a:r>
              <a:rPr lang="tr-TR" i="1" dirty="0" smtClean="0"/>
              <a:t> </a:t>
            </a:r>
            <a:r>
              <a:rPr lang="tr-TR" i="1" dirty="0"/>
              <a:t> ve </a:t>
            </a:r>
            <a:r>
              <a:rPr lang="tr-TR" i="1" dirty="0" err="1" smtClean="0"/>
              <a:t>Yâ</a:t>
            </a:r>
            <a:r>
              <a:rPr lang="tr-TR" i="1" dirty="0"/>
              <a:t> </a:t>
            </a:r>
            <a:r>
              <a:rPr lang="tr-TR" dirty="0" smtClean="0"/>
              <a:t>(</a:t>
            </a:r>
            <a:r>
              <a:rPr lang="ar-SA" dirty="0" smtClean="0"/>
              <a:t>ي</a:t>
            </a:r>
            <a:r>
              <a:rPr lang="tr-TR" dirty="0" smtClean="0"/>
              <a:t>) </a:t>
            </a:r>
            <a:r>
              <a:rPr lang="tr-TR" i="1" dirty="0"/>
              <a:t> </a:t>
            </a:r>
            <a:r>
              <a:rPr lang="tr-TR" i="1" dirty="0" smtClean="0"/>
              <a:t>harflerinden birisi </a:t>
            </a:r>
            <a:r>
              <a:rPr lang="tr-TR" i="1" dirty="0" smtClean="0"/>
              <a:t>gelirse ve farklı kelimelerde bulunurlarsa </a:t>
            </a:r>
            <a:r>
              <a:rPr lang="tr-TR" i="1" dirty="0" err="1" smtClean="0"/>
              <a:t>İdğ</a:t>
            </a:r>
            <a:r>
              <a:rPr lang="tr-TR" i="1" dirty="0" err="1"/>
              <a:t>â</a:t>
            </a:r>
            <a:r>
              <a:rPr lang="tr-TR" i="1" dirty="0" err="1" smtClean="0"/>
              <a:t>m</a:t>
            </a:r>
            <a:r>
              <a:rPr lang="tr-TR" i="1" dirty="0" smtClean="0"/>
              <a:t>-ı </a:t>
            </a:r>
            <a:r>
              <a:rPr lang="tr-TR" i="1" dirty="0"/>
              <a:t>Meal </a:t>
            </a:r>
            <a:r>
              <a:rPr lang="tr-TR" i="1" dirty="0" err="1"/>
              <a:t>Ğunne</a:t>
            </a:r>
            <a:r>
              <a:rPr lang="tr-TR" i="1" dirty="0"/>
              <a:t> </a:t>
            </a:r>
            <a:r>
              <a:rPr lang="tr-TR" i="1" dirty="0" smtClean="0"/>
              <a:t>(</a:t>
            </a:r>
            <a:r>
              <a:rPr lang="tr-TR" i="1" dirty="0" err="1"/>
              <a:t>N</a:t>
            </a:r>
            <a:r>
              <a:rPr lang="tr-TR" i="1" dirty="0" err="1" smtClean="0"/>
              <a:t>âkıs</a:t>
            </a:r>
            <a:r>
              <a:rPr lang="tr-TR" i="1" dirty="0" smtClean="0"/>
              <a:t> </a:t>
            </a:r>
            <a:r>
              <a:rPr lang="tr-TR" i="1" dirty="0" err="1" smtClean="0"/>
              <a:t>İdğam</a:t>
            </a:r>
            <a:r>
              <a:rPr lang="tr-TR" i="1" dirty="0"/>
              <a:t>)</a:t>
            </a:r>
            <a:r>
              <a:rPr lang="tr-TR" i="1" dirty="0" smtClean="0"/>
              <a:t>  yapmanın hükmü caiz olur.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84815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228</TotalTime>
  <Words>321</Words>
  <Application>Microsoft Office PowerPoint</Application>
  <PresentationFormat>Ekran Gösterisi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ilyas</dc:creator>
  <cp:lastModifiedBy>ilyas</cp:lastModifiedBy>
  <cp:revision>16</cp:revision>
  <dcterms:created xsi:type="dcterms:W3CDTF">2021-01-16T13:23:34Z</dcterms:created>
  <dcterms:modified xsi:type="dcterms:W3CDTF">2021-01-17T11:03:01Z</dcterms:modified>
</cp:coreProperties>
</file>