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76" r:id="rId3"/>
    <p:sldId id="258" r:id="rId4"/>
    <p:sldId id="263" r:id="rId5"/>
    <p:sldId id="264" r:id="rId6"/>
    <p:sldId id="256" r:id="rId7"/>
    <p:sldId id="265" r:id="rId8"/>
    <p:sldId id="266" r:id="rId9"/>
    <p:sldId id="267" r:id="rId10"/>
    <p:sldId id="268" r:id="rId11"/>
    <p:sldId id="269" r:id="rId12"/>
    <p:sldId id="274" r:id="rId13"/>
    <p:sldId id="270" r:id="rId14"/>
    <p:sldId id="271" r:id="rId15"/>
    <p:sldId id="272" r:id="rId16"/>
    <p:sldId id="275" r:id="rId17"/>
    <p:sldId id="273" r:id="rId18"/>
    <p:sldId id="277" r:id="rId19"/>
    <p:sldId id="278" r:id="rId20"/>
    <p:sldId id="279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24" autoAdjust="0"/>
  </p:normalViewPr>
  <p:slideViewPr>
    <p:cSldViewPr>
      <p:cViewPr>
        <p:scale>
          <a:sx n="85" d="100"/>
          <a:sy n="85" d="100"/>
        </p:scale>
        <p:origin x="-714" y="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17.05.2011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17.05.2011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17.05.2011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17.05.2011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17.05.2011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17.05.2011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17.05.2011</a:t>
            </a:fld>
            <a:endParaRPr lang="tr-TR" dirty="0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17.05.2011</a:t>
            </a:fld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17.05.2011</a:t>
            </a:fld>
            <a:endParaRPr lang="tr-TR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17.05.2011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17.05.2011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17.05.2011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96944" cy="1642194"/>
          </a:xfrm>
          <a:solidFill>
            <a:srgbClr val="92D050"/>
          </a:solidFill>
        </p:spPr>
        <p:txBody>
          <a:bodyPr>
            <a:normAutofit/>
          </a:bodyPr>
          <a:lstStyle/>
          <a:p>
            <a:pPr algn="l"/>
            <a:r>
              <a:rPr lang="tr-TR" sz="3200" b="1" dirty="0" smtClean="0"/>
              <a:t>Ders      : </a:t>
            </a:r>
            <a:r>
              <a:rPr lang="tr-TR" sz="3200" dirty="0" smtClean="0"/>
              <a:t>Din Kültürü Ve Ahlak Bilgisi</a:t>
            </a:r>
            <a:r>
              <a:rPr lang="tr-TR" sz="3200" b="1" dirty="0" smtClean="0"/>
              <a:t/>
            </a:r>
            <a:br>
              <a:rPr lang="tr-TR" sz="3200" b="1" dirty="0" smtClean="0"/>
            </a:br>
            <a:r>
              <a:rPr lang="tr-TR" sz="3200" b="1" dirty="0" smtClean="0"/>
              <a:t>Sınıf      :  </a:t>
            </a:r>
            <a:r>
              <a:rPr lang="tr-TR" sz="3200" dirty="0" smtClean="0"/>
              <a:t>8.sınıf</a:t>
            </a:r>
            <a:br>
              <a:rPr lang="tr-TR" sz="3200" dirty="0" smtClean="0"/>
            </a:br>
            <a:r>
              <a:rPr lang="tr-TR" sz="3200" b="1" dirty="0" smtClean="0"/>
              <a:t>Süre      : </a:t>
            </a:r>
            <a:r>
              <a:rPr lang="tr-TR" sz="3200" dirty="0" smtClean="0"/>
              <a:t>Bir ders saati</a:t>
            </a:r>
            <a:endParaRPr lang="tr-TR" sz="32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1772816"/>
            <a:ext cx="8496944" cy="4525963"/>
          </a:xfrm>
          <a:solidFill>
            <a:srgbClr val="92D050"/>
          </a:solidFill>
        </p:spPr>
        <p:txBody>
          <a:bodyPr/>
          <a:lstStyle/>
          <a:p>
            <a:pPr>
              <a:buNone/>
            </a:pPr>
            <a:r>
              <a:rPr lang="tr-TR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Öğrenme alanı   :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İbadet</a:t>
            </a:r>
          </a:p>
          <a:p>
            <a:pPr>
              <a:buNone/>
            </a:pPr>
            <a:r>
              <a:rPr lang="tr-TR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Ünite       : 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Zekat, Hac ve Kurban İbadeti </a:t>
            </a:r>
            <a:endParaRPr lang="tr-TR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r>
              <a:rPr lang="tr-TR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Kazanım  :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Kurban ibadetinin anlamı, sosyal dayanışma ve yardımlaşma açısından önemi</a:t>
            </a:r>
          </a:p>
          <a:p>
            <a:pPr>
              <a:buNone/>
            </a:pPr>
            <a:r>
              <a:rPr lang="tr-TR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Temel Beceriler  :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Sosyal katılım, Kur’an-ı Kerim mealini kullanma, zaman ve kronolojiyi algılama</a:t>
            </a:r>
          </a:p>
          <a:p>
            <a:pPr>
              <a:buNone/>
            </a:pPr>
            <a:r>
              <a:rPr lang="tr-TR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Materyal   : 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Ders kitabı, Kur’an-ı Kerim meali,diyanet ilmihali, görsel materyal.  </a:t>
            </a:r>
            <a:endParaRPr lang="tr-TR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endParaRPr lang="tr-TR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50000"/>
            </a:schemeClr>
          </a:solidFill>
        </p:spPr>
        <p:txBody>
          <a:bodyPr/>
          <a:lstStyle/>
          <a:p>
            <a:r>
              <a:rPr lang="tr-TR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Kurban kesiminde önemli hususlar</a:t>
            </a:r>
            <a:endParaRPr lang="tr-TR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92696"/>
          </a:xfrm>
          <a:solidFill>
            <a:srgbClr val="00B0F0"/>
          </a:solidFill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tr-TR" dirty="0" smtClean="0">
                <a:solidFill>
                  <a:schemeClr val="accent1">
                    <a:lumMod val="50000"/>
                  </a:schemeClr>
                </a:solidFill>
              </a:rPr>
              <a:t>Kurban, Kurban Bayramı’nın üçüncü günü ikindi vaktine kadar herhangi bir vakitte kesilebilir. </a:t>
            </a:r>
            <a:endParaRPr lang="tr-TR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2 İçerik Yer Tutucusu"/>
          <p:cNvSpPr txBox="1">
            <a:spLocks/>
          </p:cNvSpPr>
          <p:nvPr/>
        </p:nvSpPr>
        <p:spPr>
          <a:xfrm>
            <a:off x="467544" y="2708920"/>
            <a:ext cx="8208912" cy="864096"/>
          </a:xfrm>
          <a:prstGeom prst="rect">
            <a:avLst/>
          </a:prstGeom>
          <a:solidFill>
            <a:srgbClr val="00B0F0"/>
          </a:solidFill>
        </p:spPr>
        <p:txBody>
          <a:bodyPr vert="horz" lIns="91440" tIns="45720" rIns="91440" bIns="45720" rtlCol="0">
            <a:normAutofit/>
          </a:bodyPr>
          <a:lstStyle/>
          <a:p>
            <a:r>
              <a:rPr lang="tr-TR" sz="3200" dirty="0" smtClean="0">
                <a:solidFill>
                  <a:schemeClr val="accent1">
                    <a:lumMod val="50000"/>
                  </a:schemeClr>
                </a:solidFill>
              </a:rPr>
              <a:t>Kesmeye götürürken kurbana iyi davranılmalıdır.</a:t>
            </a:r>
            <a:endParaRPr lang="tr-TR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2 İçerik Yer Tutucusu"/>
          <p:cNvSpPr txBox="1">
            <a:spLocks/>
          </p:cNvSpPr>
          <p:nvPr/>
        </p:nvSpPr>
        <p:spPr>
          <a:xfrm>
            <a:off x="467544" y="3789040"/>
            <a:ext cx="8208912" cy="864096"/>
          </a:xfrm>
          <a:prstGeom prst="rect">
            <a:avLst/>
          </a:prstGeom>
          <a:solidFill>
            <a:srgbClr val="00B0F0"/>
          </a:solidFill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tr-TR" sz="3200" dirty="0" smtClean="0">
                <a:solidFill>
                  <a:schemeClr val="accent1">
                    <a:lumMod val="50000"/>
                  </a:schemeClr>
                </a:solidFill>
              </a:rPr>
              <a:t>Kurbanı kesecek kişinin bu işi iyi biliyor olması gerekir</a:t>
            </a:r>
            <a:endParaRPr lang="tr-TR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2 İçerik Yer Tutucusu"/>
          <p:cNvSpPr txBox="1">
            <a:spLocks/>
          </p:cNvSpPr>
          <p:nvPr/>
        </p:nvSpPr>
        <p:spPr>
          <a:xfrm>
            <a:off x="467544" y="4869160"/>
            <a:ext cx="8208912" cy="936103"/>
          </a:xfrm>
          <a:prstGeom prst="rect">
            <a:avLst/>
          </a:prstGeom>
          <a:solidFill>
            <a:srgbClr val="00B0F0"/>
          </a:solidFill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 smtClean="0">
                <a:solidFill>
                  <a:schemeClr val="accent1">
                    <a:lumMod val="50000"/>
                  </a:schemeClr>
                </a:solidFill>
              </a:rPr>
              <a:t>Kesim işlemleri için vekil tayin edilebilir.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 txBox="1">
            <a:spLocks/>
          </p:cNvSpPr>
          <p:nvPr/>
        </p:nvSpPr>
        <p:spPr>
          <a:xfrm>
            <a:off x="467544" y="620689"/>
            <a:ext cx="8208912" cy="1296143"/>
          </a:xfrm>
          <a:prstGeom prst="rect">
            <a:avLst/>
          </a:prstGeom>
          <a:solidFill>
            <a:srgbClr val="00B0F0"/>
          </a:solidFill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Kurbanlık</a:t>
            </a:r>
            <a:r>
              <a:rPr kumimoji="0" lang="tr-TR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hayvan, kıbleye doğru yatırılır ve </a:t>
            </a:r>
            <a:r>
              <a:rPr kumimoji="0" lang="tr-TR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“Bismillahi Allahuekber” </a:t>
            </a:r>
            <a:r>
              <a:rPr kumimoji="0" lang="tr-TR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denilerek kesilir.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2 İçerik Yer Tutucusu"/>
          <p:cNvSpPr txBox="1">
            <a:spLocks/>
          </p:cNvSpPr>
          <p:nvPr/>
        </p:nvSpPr>
        <p:spPr>
          <a:xfrm>
            <a:off x="467544" y="2492897"/>
            <a:ext cx="8208912" cy="1296144"/>
          </a:xfrm>
          <a:prstGeom prst="rect">
            <a:avLst/>
          </a:prstGeom>
          <a:solidFill>
            <a:srgbClr val="00B0F0"/>
          </a:solidFill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 smtClean="0">
                <a:solidFill>
                  <a:schemeClr val="accent1">
                    <a:lumMod val="50000"/>
                  </a:schemeClr>
                </a:solidFill>
              </a:rPr>
              <a:t>Kurban kesilirken çevre temizliğine ve sağlık kurallarına uyulmalıdır.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abdulhaccy\hj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2664296" cy="2088232"/>
          </a:xfrm>
          <a:prstGeom prst="rect">
            <a:avLst/>
          </a:prstGeom>
          <a:noFill/>
        </p:spPr>
      </p:pic>
      <p:pic>
        <p:nvPicPr>
          <p:cNvPr id="1027" name="Picture 3" descr="E:\abdulhaccy\inek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260648"/>
            <a:ext cx="2592288" cy="2376264"/>
          </a:xfrm>
          <a:prstGeom prst="rect">
            <a:avLst/>
          </a:prstGeom>
          <a:noFill/>
        </p:spPr>
      </p:pic>
      <p:pic>
        <p:nvPicPr>
          <p:cNvPr id="1028" name="Picture 4" descr="E:\abdulhaccy\keç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260648"/>
            <a:ext cx="2016224" cy="2016224"/>
          </a:xfrm>
          <a:prstGeom prst="rect">
            <a:avLst/>
          </a:prstGeom>
          <a:noFill/>
        </p:spPr>
      </p:pic>
      <p:pic>
        <p:nvPicPr>
          <p:cNvPr id="1030" name="Picture 6" descr="E:\abdulhaccy\dannn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645024"/>
            <a:ext cx="2664299" cy="2664296"/>
          </a:xfrm>
          <a:prstGeom prst="rect">
            <a:avLst/>
          </a:prstGeom>
          <a:noFill/>
        </p:spPr>
      </p:pic>
      <p:pic>
        <p:nvPicPr>
          <p:cNvPr id="1031" name="Picture 7" descr="E:\abdulhaccy\dev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5148063" y="3068960"/>
            <a:ext cx="3816421" cy="3240360"/>
          </a:xfrm>
          <a:prstGeom prst="rect">
            <a:avLst/>
          </a:prstGeom>
          <a:noFill/>
        </p:spPr>
      </p:pic>
      <p:sp>
        <p:nvSpPr>
          <p:cNvPr id="10" name="2 İçerik Yer Tutucusu"/>
          <p:cNvSpPr>
            <a:spLocks noGrp="1"/>
          </p:cNvSpPr>
          <p:nvPr>
            <p:ph idx="1"/>
          </p:nvPr>
        </p:nvSpPr>
        <p:spPr>
          <a:xfrm>
            <a:off x="2123728" y="2420888"/>
            <a:ext cx="3744416" cy="410445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r-TR" sz="9600" b="1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tr-TR" sz="30000" b="1" dirty="0" smtClean="0">
                <a:solidFill>
                  <a:srgbClr val="FFFF00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?</a:t>
            </a:r>
            <a:endParaRPr lang="tr-TR" sz="30000" b="1" dirty="0">
              <a:solidFill>
                <a:srgbClr val="FFFF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32656"/>
            <a:ext cx="2530624" cy="1084982"/>
          </a:xfrm>
          <a:solidFill>
            <a:srgbClr val="00B0F0"/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>Kurbanlık hayvanlar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491880" y="1988840"/>
            <a:ext cx="2376264" cy="1008112"/>
          </a:xfrm>
          <a:solidFill>
            <a:srgbClr val="7030A0"/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tr-TR" dirty="0" smtClean="0"/>
              <a:t>   1 kişi adına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3491880" y="260648"/>
            <a:ext cx="2376264" cy="1152128"/>
          </a:xfrm>
          <a:prstGeom prst="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6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Kaç</a:t>
            </a:r>
            <a:r>
              <a:rPr kumimoji="0" lang="tr-TR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kişi adına kurban edilir?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6372200" y="274638"/>
            <a:ext cx="2592288" cy="114300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rmAutofit fontScale="6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4400" dirty="0" smtClean="0">
                <a:latin typeface="+mj-lt"/>
                <a:ea typeface="+mj-ea"/>
                <a:cs typeface="+mj-cs"/>
              </a:rPr>
              <a:t>Kurbanlık hayvanın nitelikleri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E:\abdulhaccy\hj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988840"/>
            <a:ext cx="1428750" cy="1066800"/>
          </a:xfrm>
          <a:prstGeom prst="rect">
            <a:avLst/>
          </a:prstGeom>
          <a:noFill/>
        </p:spPr>
      </p:pic>
      <p:pic>
        <p:nvPicPr>
          <p:cNvPr id="2051" name="Picture 3" descr="E:\abdulhaccy\ine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429000"/>
            <a:ext cx="1440160" cy="1114962"/>
          </a:xfrm>
          <a:prstGeom prst="rect">
            <a:avLst/>
          </a:prstGeom>
          <a:noFill/>
        </p:spPr>
      </p:pic>
      <p:pic>
        <p:nvPicPr>
          <p:cNvPr id="2052" name="Picture 4" descr="E:\abdulhaccy\deveee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4941168"/>
            <a:ext cx="1428750" cy="1076325"/>
          </a:xfrm>
          <a:prstGeom prst="rect">
            <a:avLst/>
          </a:prstGeom>
          <a:noFill/>
        </p:spPr>
      </p:pic>
      <p:sp>
        <p:nvSpPr>
          <p:cNvPr id="11" name="10 Çentikli Sağ Ok"/>
          <p:cNvSpPr/>
          <p:nvPr/>
        </p:nvSpPr>
        <p:spPr>
          <a:xfrm>
            <a:off x="2411760" y="2276872"/>
            <a:ext cx="978408" cy="484632"/>
          </a:xfrm>
          <a:prstGeom prst="notched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11 Çentikli Sağ Ok"/>
          <p:cNvSpPr/>
          <p:nvPr/>
        </p:nvSpPr>
        <p:spPr>
          <a:xfrm>
            <a:off x="2411760" y="3717032"/>
            <a:ext cx="978408" cy="484632"/>
          </a:xfrm>
          <a:prstGeom prst="notched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3" name="12 Çentikli Sağ Ok"/>
          <p:cNvSpPr/>
          <p:nvPr/>
        </p:nvSpPr>
        <p:spPr>
          <a:xfrm>
            <a:off x="2411760" y="5229200"/>
            <a:ext cx="978408" cy="484632"/>
          </a:xfrm>
          <a:prstGeom prst="notched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4" name="13 Çentikli Sağ Ok"/>
          <p:cNvSpPr/>
          <p:nvPr/>
        </p:nvSpPr>
        <p:spPr>
          <a:xfrm>
            <a:off x="6084168" y="2276872"/>
            <a:ext cx="648072" cy="484632"/>
          </a:xfrm>
          <a:prstGeom prst="notched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5" name="14 Çentikli Sağ Ok"/>
          <p:cNvSpPr/>
          <p:nvPr/>
        </p:nvSpPr>
        <p:spPr>
          <a:xfrm>
            <a:off x="6084168" y="3717032"/>
            <a:ext cx="648072" cy="484632"/>
          </a:xfrm>
          <a:prstGeom prst="notched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6" name="15 Çentikli Sağ Ok"/>
          <p:cNvSpPr/>
          <p:nvPr/>
        </p:nvSpPr>
        <p:spPr>
          <a:xfrm>
            <a:off x="6084168" y="5157192"/>
            <a:ext cx="648072" cy="484632"/>
          </a:xfrm>
          <a:prstGeom prst="notched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7" name="2 İçerik Yer Tutucusu"/>
          <p:cNvSpPr txBox="1">
            <a:spLocks/>
          </p:cNvSpPr>
          <p:nvPr/>
        </p:nvSpPr>
        <p:spPr>
          <a:xfrm>
            <a:off x="3491880" y="3501008"/>
            <a:ext cx="2376264" cy="936104"/>
          </a:xfrm>
          <a:prstGeom prst="rect">
            <a:avLst/>
          </a:prstGeom>
          <a:solidFill>
            <a:srgbClr val="7030A0"/>
          </a:solidFill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1-7 kişi arasında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2 İçerik Yer Tutucusu"/>
          <p:cNvSpPr txBox="1">
            <a:spLocks/>
          </p:cNvSpPr>
          <p:nvPr/>
        </p:nvSpPr>
        <p:spPr>
          <a:xfrm>
            <a:off x="3491880" y="4869160"/>
            <a:ext cx="2376264" cy="936104"/>
          </a:xfrm>
          <a:prstGeom prst="rect">
            <a:avLst/>
          </a:prstGeom>
          <a:solidFill>
            <a:srgbClr val="7030A0"/>
          </a:solidFill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1-7 kişi arasında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1 Başlık"/>
          <p:cNvSpPr txBox="1">
            <a:spLocks/>
          </p:cNvSpPr>
          <p:nvPr/>
        </p:nvSpPr>
        <p:spPr>
          <a:xfrm>
            <a:off x="6876256" y="1988840"/>
            <a:ext cx="2016224" cy="100811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dirty="0" smtClean="0">
                <a:latin typeface="+mj-lt"/>
                <a:ea typeface="+mj-ea"/>
                <a:cs typeface="+mj-cs"/>
              </a:rPr>
              <a:t>En az 1 yaşında olmalı</a:t>
            </a:r>
            <a:endParaRPr kumimoji="0" lang="tr-T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" name="1 Başlık"/>
          <p:cNvSpPr txBox="1">
            <a:spLocks/>
          </p:cNvSpPr>
          <p:nvPr/>
        </p:nvSpPr>
        <p:spPr>
          <a:xfrm>
            <a:off x="6876256" y="3429000"/>
            <a:ext cx="2016224" cy="100811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rmAutofit fontScale="5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4400" dirty="0" smtClean="0">
                <a:latin typeface="+mj-lt"/>
                <a:ea typeface="+mj-ea"/>
                <a:cs typeface="+mj-cs"/>
              </a:rPr>
              <a:t>En az 2 yaşında olmalı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1 Başlık"/>
          <p:cNvSpPr txBox="1">
            <a:spLocks/>
          </p:cNvSpPr>
          <p:nvPr/>
        </p:nvSpPr>
        <p:spPr>
          <a:xfrm>
            <a:off x="6876256" y="4869160"/>
            <a:ext cx="2016224" cy="936104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rmAutofit fontScale="5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4400" dirty="0" smtClean="0">
                <a:latin typeface="+mj-lt"/>
                <a:ea typeface="+mj-ea"/>
                <a:cs typeface="+mj-cs"/>
              </a:rPr>
              <a:t>En az 5 yaşında olmalı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1 Başlık"/>
          <p:cNvSpPr txBox="1">
            <a:spLocks/>
          </p:cNvSpPr>
          <p:nvPr/>
        </p:nvSpPr>
        <p:spPr>
          <a:xfrm>
            <a:off x="2771800" y="6093296"/>
            <a:ext cx="6120680" cy="57606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vert="horz" lIns="91440" tIns="45720" rIns="91440" bIns="45720" rtlCol="0" anchor="ctr">
            <a:normAutofit fontScale="6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4400" dirty="0" smtClean="0">
                <a:latin typeface="+mj-lt"/>
                <a:ea typeface="+mj-ea"/>
                <a:cs typeface="+mj-cs"/>
              </a:rPr>
              <a:t>Bu hayvanların sağlıklı olması gerekir.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1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5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9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3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  <p:bldP spid="4" grpId="0" animBg="1"/>
      <p:bldP spid="5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>Kurban kesildikten sonra yapılması gerekenler</a:t>
            </a:r>
            <a:endParaRPr lang="tr-TR" dirty="0"/>
          </a:p>
        </p:txBody>
      </p:sp>
      <p:sp>
        <p:nvSpPr>
          <p:cNvPr id="4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332855"/>
          </a:xfrm>
          <a:solidFill>
            <a:schemeClr val="accent2"/>
          </a:solidFill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b="1" dirty="0" smtClean="0">
                <a:solidFill>
                  <a:srgbClr val="00B0F0"/>
                </a:solidFill>
              </a:rPr>
              <a:t>  Kurban eti üç parçaya bölünür;</a:t>
            </a:r>
          </a:p>
          <a:p>
            <a:pPr>
              <a:buNone/>
            </a:pPr>
            <a:r>
              <a:rPr lang="tr-TR" dirty="0" smtClean="0"/>
              <a:t>           </a:t>
            </a:r>
            <a:r>
              <a:rPr lang="tr-TR" dirty="0" smtClean="0">
                <a:solidFill>
                  <a:srgbClr val="FFC000"/>
                </a:solidFill>
              </a:rPr>
              <a:t>1- Bir bölümü yoksullara verilir.</a:t>
            </a:r>
          </a:p>
          <a:p>
            <a:pPr>
              <a:buNone/>
            </a:pPr>
            <a:r>
              <a:rPr lang="tr-TR" dirty="0" smtClean="0">
                <a:solidFill>
                  <a:srgbClr val="FFC000"/>
                </a:solidFill>
              </a:rPr>
              <a:t>           2- Bir bölümü ev halkı için ayrılır.</a:t>
            </a:r>
          </a:p>
          <a:p>
            <a:pPr>
              <a:buNone/>
            </a:pPr>
            <a:r>
              <a:rPr lang="tr-TR" dirty="0" smtClean="0">
                <a:solidFill>
                  <a:srgbClr val="FFC000"/>
                </a:solidFill>
              </a:rPr>
              <a:t>           3- Bir bölümü de misafirlere ikram edilir.</a:t>
            </a:r>
          </a:p>
          <a:p>
            <a:pPr>
              <a:buNone/>
            </a:pPr>
            <a:endParaRPr lang="tr-TR" dirty="0"/>
          </a:p>
        </p:txBody>
      </p:sp>
      <p:sp>
        <p:nvSpPr>
          <p:cNvPr id="5" name="2 İçerik Yer Tutucusu"/>
          <p:cNvSpPr txBox="1">
            <a:spLocks/>
          </p:cNvSpPr>
          <p:nvPr/>
        </p:nvSpPr>
        <p:spPr>
          <a:xfrm>
            <a:off x="4788024" y="4149080"/>
            <a:ext cx="3909120" cy="2376264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rmAutofit/>
          </a:bodyPr>
          <a:lstStyle/>
          <a:p>
            <a:r>
              <a:rPr lang="tr-TR" sz="3200" b="1" dirty="0" smtClean="0">
                <a:solidFill>
                  <a:srgbClr val="00B0F0"/>
                </a:solidFill>
              </a:rPr>
              <a:t>  Kurbanın derisi ise hayır kurumlarına veya fakirlere verilebilir. </a:t>
            </a:r>
          </a:p>
        </p:txBody>
      </p:sp>
      <p:pic>
        <p:nvPicPr>
          <p:cNvPr id="2050" name="Picture 2" descr="E:\abdulhaccy\et sdsd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149080"/>
            <a:ext cx="3960441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uiExpand="1" build="p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/>
          <a:lstStyle/>
          <a:p>
            <a:r>
              <a:rPr lang="tr-TR" dirty="0" smtClean="0"/>
              <a:t>Kurban Niçin kesilir?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900808"/>
          </a:xfrm>
          <a:solidFill>
            <a:schemeClr val="accent4">
              <a:lumMod val="75000"/>
            </a:schemeClr>
          </a:solidFill>
        </p:spPr>
        <p:txBody>
          <a:bodyPr/>
          <a:lstStyle/>
          <a:p>
            <a:r>
              <a:rPr lang="tr-TR" dirty="0" smtClean="0"/>
              <a:t>Allah’ın rızasını kazanmak için,</a:t>
            </a:r>
          </a:p>
          <a:p>
            <a:r>
              <a:rPr lang="tr-TR" dirty="0" smtClean="0"/>
              <a:t>Allah’a olan bağlılığı arttırmak için,</a:t>
            </a:r>
          </a:p>
          <a:p>
            <a:r>
              <a:rPr lang="tr-TR" dirty="0" smtClean="0"/>
              <a:t>Allah’a yakınlaşmak ,için.</a:t>
            </a:r>
            <a:endParaRPr lang="tr-TR" dirty="0"/>
          </a:p>
        </p:txBody>
      </p:sp>
      <p:sp>
        <p:nvSpPr>
          <p:cNvPr id="4" name="2 İçerik Yer Tutucusu"/>
          <p:cNvSpPr txBox="1">
            <a:spLocks/>
          </p:cNvSpPr>
          <p:nvPr/>
        </p:nvSpPr>
        <p:spPr>
          <a:xfrm>
            <a:off x="467544" y="3789040"/>
            <a:ext cx="8208912" cy="100811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r-TR" sz="3200" dirty="0" smtClean="0"/>
              <a:t>Böylelikle kişi Allah’ın emrine uyarak kulluk bilincini ortaya koyar.</a:t>
            </a:r>
            <a:endParaRPr kumimoji="0" lang="tr-T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2 İçerik Yer Tutucusu"/>
          <p:cNvSpPr txBox="1">
            <a:spLocks/>
          </p:cNvSpPr>
          <p:nvPr/>
        </p:nvSpPr>
        <p:spPr>
          <a:xfrm>
            <a:off x="467544" y="5157192"/>
            <a:ext cx="8208912" cy="1368151"/>
          </a:xfrm>
          <a:prstGeom prst="rect">
            <a:avLst/>
          </a:prstGeom>
          <a:solidFill>
            <a:srgbClr val="00B050"/>
          </a:solidFill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“Onların ne etleri ne de kanları Allah’a</a:t>
            </a:r>
            <a:r>
              <a:rPr kumimoji="0" lang="tr-TR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ulaşmaz. Fakat sizin Allah’ın emirlerine olan bağlılığınız ulaşır…”  </a:t>
            </a:r>
            <a:r>
              <a:rPr kumimoji="0" lang="tr-TR" sz="19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(Hac – 37. ayet)</a:t>
            </a:r>
            <a:endParaRPr kumimoji="0" lang="tr-TR" sz="19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Oval"/>
          <p:cNvSpPr/>
          <p:nvPr/>
        </p:nvSpPr>
        <p:spPr>
          <a:xfrm>
            <a:off x="395536" y="404664"/>
            <a:ext cx="1872208" cy="20882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FF00"/>
                </a:solidFill>
              </a:rPr>
              <a:t>Dayanışma</a:t>
            </a:r>
            <a:endParaRPr lang="tr-TR" b="1" dirty="0">
              <a:solidFill>
                <a:srgbClr val="FFFF00"/>
              </a:solidFill>
            </a:endParaRPr>
          </a:p>
        </p:txBody>
      </p:sp>
      <p:sp>
        <p:nvSpPr>
          <p:cNvPr id="5" name="4 Oval"/>
          <p:cNvSpPr/>
          <p:nvPr/>
        </p:nvSpPr>
        <p:spPr>
          <a:xfrm>
            <a:off x="3059832" y="260648"/>
            <a:ext cx="1850504" cy="1800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FF00"/>
                </a:solidFill>
              </a:rPr>
              <a:t>Kurban</a:t>
            </a:r>
            <a:endParaRPr lang="tr-TR" b="1" dirty="0">
              <a:solidFill>
                <a:srgbClr val="FFFF00"/>
              </a:solidFill>
            </a:endParaRPr>
          </a:p>
        </p:txBody>
      </p:sp>
      <p:sp>
        <p:nvSpPr>
          <p:cNvPr id="6" name="5 Oval"/>
          <p:cNvSpPr/>
          <p:nvPr/>
        </p:nvSpPr>
        <p:spPr>
          <a:xfrm>
            <a:off x="6084168" y="332656"/>
            <a:ext cx="1922512" cy="2016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FF00"/>
                </a:solidFill>
              </a:rPr>
              <a:t>Toplumsal</a:t>
            </a:r>
          </a:p>
          <a:p>
            <a:pPr algn="ctr"/>
            <a:r>
              <a:rPr lang="tr-TR" b="1" dirty="0" smtClean="0">
                <a:solidFill>
                  <a:srgbClr val="FFFF00"/>
                </a:solidFill>
              </a:rPr>
              <a:t>Bilinç</a:t>
            </a:r>
            <a:endParaRPr lang="tr-TR" b="1" dirty="0">
              <a:solidFill>
                <a:srgbClr val="FFFF00"/>
              </a:solidFill>
            </a:endParaRPr>
          </a:p>
        </p:txBody>
      </p:sp>
      <p:sp>
        <p:nvSpPr>
          <p:cNvPr id="7" name="6 Oval"/>
          <p:cNvSpPr/>
          <p:nvPr/>
        </p:nvSpPr>
        <p:spPr>
          <a:xfrm>
            <a:off x="395536" y="3356992"/>
            <a:ext cx="1944216" cy="21602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FF00"/>
                </a:solidFill>
              </a:rPr>
              <a:t>Dostluk</a:t>
            </a:r>
          </a:p>
          <a:p>
            <a:pPr algn="ctr"/>
            <a:r>
              <a:rPr lang="tr-TR" b="1" dirty="0" smtClean="0">
                <a:solidFill>
                  <a:srgbClr val="FFFF00"/>
                </a:solidFill>
              </a:rPr>
              <a:t>kardeşlik</a:t>
            </a:r>
            <a:endParaRPr lang="tr-TR" b="1" dirty="0">
              <a:solidFill>
                <a:srgbClr val="FFFF00"/>
              </a:solidFill>
            </a:endParaRPr>
          </a:p>
        </p:txBody>
      </p:sp>
      <p:sp>
        <p:nvSpPr>
          <p:cNvPr id="8" name="7 Oval"/>
          <p:cNvSpPr/>
          <p:nvPr/>
        </p:nvSpPr>
        <p:spPr>
          <a:xfrm>
            <a:off x="3275856" y="4293096"/>
            <a:ext cx="1944216" cy="20882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FF00"/>
                </a:solidFill>
              </a:rPr>
              <a:t>Sevgi</a:t>
            </a:r>
            <a:endParaRPr lang="tr-TR" b="1" dirty="0">
              <a:solidFill>
                <a:srgbClr val="FFFF00"/>
              </a:solidFill>
            </a:endParaRPr>
          </a:p>
        </p:txBody>
      </p:sp>
      <p:sp>
        <p:nvSpPr>
          <p:cNvPr id="9" name="8 Oval"/>
          <p:cNvSpPr/>
          <p:nvPr/>
        </p:nvSpPr>
        <p:spPr>
          <a:xfrm>
            <a:off x="6228184" y="3645024"/>
            <a:ext cx="2016224" cy="22322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FF00"/>
                </a:solidFill>
              </a:rPr>
              <a:t>Yardımlaşma</a:t>
            </a:r>
            <a:endParaRPr lang="tr-TR" b="1" dirty="0">
              <a:solidFill>
                <a:srgbClr val="FFFF00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2771800" y="2420888"/>
            <a:ext cx="3312368" cy="15841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FF00"/>
                </a:solidFill>
              </a:rPr>
              <a:t>Başkalarını düşünme</a:t>
            </a:r>
            <a:endParaRPr lang="tr-TR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360040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tr-TR" dirty="0" smtClean="0"/>
              <a:t>Kurban toplumda kardeşlik, yardımlaşma ve dayanışma ruhunu canlı tutar.</a:t>
            </a:r>
          </a:p>
          <a:p>
            <a:r>
              <a:rPr lang="tr-TR" dirty="0" smtClean="0"/>
              <a:t>Kişiyi bencillikten kurtarır, cömert olmaya yöneltir.</a:t>
            </a:r>
          </a:p>
          <a:p>
            <a:r>
              <a:rPr lang="tr-TR" dirty="0" smtClean="0"/>
              <a:t>Yapılan yardımlarla zenginle fakir arasındaki bağlar güçlenir.</a:t>
            </a:r>
            <a:endParaRPr lang="tr-TR" dirty="0"/>
          </a:p>
        </p:txBody>
      </p:sp>
      <p:sp>
        <p:nvSpPr>
          <p:cNvPr id="4" name="2 İçerik Yer Tutucusu"/>
          <p:cNvSpPr txBox="1">
            <a:spLocks/>
          </p:cNvSpPr>
          <p:nvPr/>
        </p:nvSpPr>
        <p:spPr>
          <a:xfrm>
            <a:off x="467544" y="4725144"/>
            <a:ext cx="8208912" cy="1512168"/>
          </a:xfrm>
          <a:prstGeom prst="rect">
            <a:avLst/>
          </a:prstGeom>
          <a:solidFill>
            <a:srgbClr val="00B050"/>
          </a:solidFill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“Onlardan hem kendiniz yiyin hem de ihtiyacını gizleyen ve gizlemeyen fakirlere yedirin…”  </a:t>
            </a:r>
            <a:r>
              <a:rPr kumimoji="0" lang="tr-TR" sz="3200" b="0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(Hac – 36. ayet)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2 İçerik Yer Tutucusu"/>
          <p:cNvSpPr txBox="1">
            <a:spLocks/>
          </p:cNvSpPr>
          <p:nvPr/>
        </p:nvSpPr>
        <p:spPr>
          <a:xfrm>
            <a:off x="1763688" y="332656"/>
            <a:ext cx="5256584" cy="936104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3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</a:t>
            </a:r>
            <a:r>
              <a:rPr lang="tr-TR" sz="3600" b="1" dirty="0" smtClean="0"/>
              <a:t>KURBAN      ÇEŞİTLERİ</a:t>
            </a:r>
            <a:endParaRPr kumimoji="0" lang="tr-TR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2 İçerik Yer Tutucusu"/>
          <p:cNvSpPr txBox="1">
            <a:spLocks/>
          </p:cNvSpPr>
          <p:nvPr/>
        </p:nvSpPr>
        <p:spPr>
          <a:xfrm>
            <a:off x="251520" y="2132856"/>
            <a:ext cx="3024336" cy="165618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lang="tr-TR" sz="3200" b="1" dirty="0" smtClean="0"/>
              <a:t>Kurban Bayramında kesilen kurban </a:t>
            </a:r>
            <a:endParaRPr kumimoji="0" lang="tr-TR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7 Aşağı Ok"/>
          <p:cNvSpPr/>
          <p:nvPr/>
        </p:nvSpPr>
        <p:spPr>
          <a:xfrm>
            <a:off x="2339752" y="1340768"/>
            <a:ext cx="144016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Aşağı Ok"/>
          <p:cNvSpPr/>
          <p:nvPr/>
        </p:nvSpPr>
        <p:spPr>
          <a:xfrm>
            <a:off x="3563888" y="1340768"/>
            <a:ext cx="144016" cy="25922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Aşağı Ok"/>
          <p:cNvSpPr/>
          <p:nvPr/>
        </p:nvSpPr>
        <p:spPr>
          <a:xfrm>
            <a:off x="6156176" y="1340768"/>
            <a:ext cx="144016" cy="25922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Aşağı Ok"/>
          <p:cNvSpPr/>
          <p:nvPr/>
        </p:nvSpPr>
        <p:spPr>
          <a:xfrm>
            <a:off x="4860032" y="1340768"/>
            <a:ext cx="144016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2 İçerik Yer Tutucusu"/>
          <p:cNvSpPr txBox="1">
            <a:spLocks/>
          </p:cNvSpPr>
          <p:nvPr/>
        </p:nvSpPr>
        <p:spPr>
          <a:xfrm>
            <a:off x="2123728" y="4293096"/>
            <a:ext cx="2627784" cy="792088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lang="tr-TR" sz="3200" b="1" noProof="0" dirty="0" smtClean="0"/>
              <a:t>Adak kurbanı</a:t>
            </a:r>
            <a:r>
              <a:rPr lang="tr-TR" sz="3200" b="1" dirty="0" smtClean="0"/>
              <a:t> </a:t>
            </a:r>
            <a:endParaRPr kumimoji="0" lang="tr-TR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2 İçerik Yer Tutucusu"/>
          <p:cNvSpPr txBox="1">
            <a:spLocks/>
          </p:cNvSpPr>
          <p:nvPr/>
        </p:nvSpPr>
        <p:spPr>
          <a:xfrm>
            <a:off x="5508104" y="4221088"/>
            <a:ext cx="1944216" cy="792088"/>
          </a:xfrm>
          <a:prstGeom prst="rect">
            <a:avLst/>
          </a:prstGeom>
          <a:solidFill>
            <a:srgbClr val="FF0000"/>
          </a:solidFill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lang="tr-TR" sz="3200" b="1" dirty="0" smtClean="0"/>
              <a:t>Akika kurbanı </a:t>
            </a:r>
            <a:endParaRPr kumimoji="0" lang="tr-TR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2 İçerik Yer Tutucusu"/>
          <p:cNvSpPr txBox="1">
            <a:spLocks/>
          </p:cNvSpPr>
          <p:nvPr/>
        </p:nvSpPr>
        <p:spPr>
          <a:xfrm>
            <a:off x="3923928" y="2348880"/>
            <a:ext cx="1944216" cy="79208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lang="tr-TR" sz="3200" b="1" noProof="0" dirty="0" smtClean="0"/>
              <a:t>Şükür kurbanı</a:t>
            </a:r>
            <a:r>
              <a:rPr lang="tr-TR" sz="3200" b="1" dirty="0" smtClean="0"/>
              <a:t> </a:t>
            </a:r>
            <a:endParaRPr kumimoji="0" lang="tr-TR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2 İçerik Yer Tutucusu"/>
          <p:cNvSpPr txBox="1">
            <a:spLocks/>
          </p:cNvSpPr>
          <p:nvPr/>
        </p:nvSpPr>
        <p:spPr>
          <a:xfrm>
            <a:off x="323528" y="404664"/>
            <a:ext cx="2016224" cy="1440160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tr-TR" sz="3200" b="1" noProof="0" dirty="0" smtClean="0"/>
              <a:t>Adak kurbanı: </a:t>
            </a:r>
            <a:r>
              <a:rPr lang="tr-TR" sz="3200" b="1" dirty="0" smtClean="0"/>
              <a:t> </a:t>
            </a:r>
            <a:endParaRPr kumimoji="0" lang="tr-TR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2 İçerik Yer Tutucusu"/>
          <p:cNvSpPr txBox="1">
            <a:spLocks/>
          </p:cNvSpPr>
          <p:nvPr/>
        </p:nvSpPr>
        <p:spPr>
          <a:xfrm>
            <a:off x="2627784" y="5445224"/>
            <a:ext cx="6048672" cy="1152128"/>
          </a:xfrm>
          <a:prstGeom prst="rect">
            <a:avLst/>
          </a:prstGeom>
          <a:solidFill>
            <a:srgbClr val="FF0000"/>
          </a:solidFill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lang="tr-TR" sz="2600" b="1" dirty="0" smtClean="0"/>
              <a:t>Çocuk sahibi olan anne-babanın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600" b="1" dirty="0" smtClean="0"/>
              <a:t>Allah’a şükür amacıyla kestiği kurbandır. </a:t>
            </a:r>
            <a:endParaRPr kumimoji="0" lang="tr-TR" sz="2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2 İçerik Yer Tutucusu"/>
          <p:cNvSpPr txBox="1">
            <a:spLocks/>
          </p:cNvSpPr>
          <p:nvPr/>
        </p:nvSpPr>
        <p:spPr>
          <a:xfrm>
            <a:off x="323528" y="3717032"/>
            <a:ext cx="2016224" cy="1368152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lang="tr-TR" sz="3200" b="1" noProof="0" dirty="0" smtClean="0"/>
              <a:t>Şükür kurbanı:</a:t>
            </a:r>
            <a:r>
              <a:rPr lang="tr-TR" sz="3200" b="1" dirty="0" smtClean="0"/>
              <a:t> </a:t>
            </a:r>
            <a:endParaRPr kumimoji="0" lang="tr-TR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2 İçerik Yer Tutucusu"/>
          <p:cNvSpPr txBox="1">
            <a:spLocks/>
          </p:cNvSpPr>
          <p:nvPr/>
        </p:nvSpPr>
        <p:spPr>
          <a:xfrm>
            <a:off x="2627784" y="3717032"/>
            <a:ext cx="6048672" cy="1368152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lang="tr-TR" sz="2600" b="1" dirty="0" smtClean="0"/>
              <a:t>İnsanların kendilerini mutlu edecek bir haber aldıklarında Allah’a teşekkür maksadıyla kestikleri kurbandır. </a:t>
            </a:r>
            <a:endParaRPr kumimoji="0" lang="tr-TR" sz="2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2 İçerik Yer Tutucusu"/>
          <p:cNvSpPr txBox="1">
            <a:spLocks/>
          </p:cNvSpPr>
          <p:nvPr/>
        </p:nvSpPr>
        <p:spPr>
          <a:xfrm>
            <a:off x="323528" y="5445224"/>
            <a:ext cx="2016224" cy="1152128"/>
          </a:xfrm>
          <a:prstGeom prst="rect">
            <a:avLst/>
          </a:prstGeom>
          <a:solidFill>
            <a:srgbClr val="FF0000"/>
          </a:solidFill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lang="tr-TR" sz="3800" b="1" dirty="0" smtClean="0"/>
              <a:t>Akika</a:t>
            </a:r>
            <a:r>
              <a:rPr lang="tr-TR" sz="3200" b="1" dirty="0" smtClean="0"/>
              <a:t>        </a:t>
            </a:r>
            <a:r>
              <a:rPr lang="tr-TR" sz="3800" b="1" dirty="0" smtClean="0"/>
              <a:t>kurbanı: </a:t>
            </a:r>
            <a:endParaRPr kumimoji="0" lang="tr-TR" sz="3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2 İçerik Yer Tutucusu"/>
          <p:cNvSpPr txBox="1">
            <a:spLocks/>
          </p:cNvSpPr>
          <p:nvPr/>
        </p:nvSpPr>
        <p:spPr>
          <a:xfrm>
            <a:off x="2627784" y="476672"/>
            <a:ext cx="6120680" cy="2808312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600" b="1" noProof="0" dirty="0" smtClean="0"/>
              <a:t>Bir işin ve isteğin olması halinde kesilmek üzere Allah’a adanan kurbandır.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b="1" noProof="0" dirty="0" smtClean="0"/>
              <a:t>NOT:</a:t>
            </a:r>
            <a:r>
              <a:rPr lang="tr-TR" sz="2600" b="1" noProof="0" dirty="0" smtClean="0"/>
              <a:t> Adak kurbanı tamamen fakirin hakkıdır.Kurban kesen kişi ve bakmakla sorumlu olduğu kimseler kesilen bu kurbanın etinden yiyemezler. </a:t>
            </a:r>
            <a:r>
              <a:rPr lang="tr-TR" sz="2600" b="1" dirty="0" smtClean="0"/>
              <a:t> </a:t>
            </a:r>
            <a:endParaRPr kumimoji="0" lang="tr-TR" sz="2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4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abdulhaccy\kur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3960440" cy="3140968"/>
          </a:xfrm>
          <a:prstGeom prst="rect">
            <a:avLst/>
          </a:prstGeom>
          <a:noFill/>
        </p:spPr>
      </p:pic>
      <p:pic>
        <p:nvPicPr>
          <p:cNvPr id="1027" name="Picture 3" descr="E:\abdulhaccy\ku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573016"/>
            <a:ext cx="4320480" cy="3057972"/>
          </a:xfrm>
          <a:prstGeom prst="rect">
            <a:avLst/>
          </a:prstGeom>
          <a:noFill/>
        </p:spPr>
      </p:pic>
      <p:pic>
        <p:nvPicPr>
          <p:cNvPr id="1028" name="Picture 4" descr="E:\abdulhaccy\k..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573016"/>
            <a:ext cx="3960440" cy="3024336"/>
          </a:xfrm>
          <a:prstGeom prst="rect">
            <a:avLst/>
          </a:prstGeom>
          <a:noFill/>
        </p:spPr>
      </p:pic>
      <p:pic>
        <p:nvPicPr>
          <p:cNvPr id="1029" name="Picture 5" descr="E:\abdulhaccy\ku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260648"/>
            <a:ext cx="4282058" cy="3096344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tx2">
                <a:lumMod val="50000"/>
              </a:schemeClr>
            </a:gs>
            <a:gs pos="40000">
              <a:schemeClr val="bg2">
                <a:tint val="45000"/>
                <a:shade val="99000"/>
                <a:satMod val="350000"/>
              </a:schemeClr>
            </a:gs>
            <a:gs pos="100000">
              <a:schemeClr val="bg2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Oval"/>
          <p:cNvSpPr/>
          <p:nvPr/>
        </p:nvSpPr>
        <p:spPr>
          <a:xfrm>
            <a:off x="2915816" y="1772816"/>
            <a:ext cx="3240360" cy="1872208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 rot="975499">
            <a:off x="502509" y="3682456"/>
            <a:ext cx="3240360" cy="1872208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Oval"/>
          <p:cNvSpPr/>
          <p:nvPr/>
        </p:nvSpPr>
        <p:spPr>
          <a:xfrm rot="20408244">
            <a:off x="5386674" y="3634508"/>
            <a:ext cx="3240360" cy="1872208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2 İçerik Yer Tutucusu"/>
          <p:cNvSpPr txBox="1">
            <a:spLocks/>
          </p:cNvSpPr>
          <p:nvPr/>
        </p:nvSpPr>
        <p:spPr>
          <a:xfrm>
            <a:off x="2555776" y="476672"/>
            <a:ext cx="3816424" cy="720080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b="1" dirty="0" smtClean="0">
                <a:solidFill>
                  <a:srgbClr val="FF0000"/>
                </a:solidFill>
              </a:rPr>
              <a:t>           </a:t>
            </a:r>
            <a:r>
              <a:rPr lang="tr-TR" sz="42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KURBAN </a:t>
            </a:r>
            <a:endParaRPr kumimoji="0" lang="tr-TR" sz="4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2708920"/>
            <a:ext cx="8424936" cy="2304256"/>
          </a:xfrm>
          <a:solidFill>
            <a:schemeClr val="tx2">
              <a:lumMod val="50000"/>
            </a:schemeClr>
          </a:solidFill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sz="2400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102-</a:t>
            </a:r>
            <a:r>
              <a:rPr lang="tr-TR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tr-TR" sz="2400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“Çocuk, babası ile birlikte yürüyecek çağa gelince ona, “Yavrucuğum, ben rüyamda seni boğazladığımı görüyorum, artık bak, ne düşünürsün?” dedi. Çocuk, “Babacığım, emrolunduğun şeyi yap. İnşallah beni sabredenlerden bulursun” dedi.</a:t>
            </a:r>
          </a:p>
        </p:txBody>
      </p:sp>
      <p:sp>
        <p:nvSpPr>
          <p:cNvPr id="6" name="2 İçerik Yer Tutucusu"/>
          <p:cNvSpPr txBox="1">
            <a:spLocks/>
          </p:cNvSpPr>
          <p:nvPr/>
        </p:nvSpPr>
        <p:spPr>
          <a:xfrm>
            <a:off x="395536" y="5373216"/>
            <a:ext cx="8424936" cy="9361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260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103- “Böylece ikisi de Allah’a teslimiyet gösterdiler ve oğlunu yüzükoyun yatırdı.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2 İçerik Yer Tutucusu"/>
          <p:cNvSpPr txBox="1">
            <a:spLocks/>
          </p:cNvSpPr>
          <p:nvPr/>
        </p:nvSpPr>
        <p:spPr>
          <a:xfrm>
            <a:off x="395536" y="332656"/>
            <a:ext cx="8443664" cy="9361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tr-TR" sz="240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100- “Rabbim, bana iyilerden olacak bir evlat ihsan eyle!” </a:t>
            </a:r>
            <a:endParaRPr lang="tr-TR" sz="2400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2 İçerik Yer Tutucusu"/>
          <p:cNvSpPr txBox="1">
            <a:spLocks/>
          </p:cNvSpPr>
          <p:nvPr/>
        </p:nvSpPr>
        <p:spPr>
          <a:xfrm>
            <a:off x="395536" y="1484784"/>
            <a:ext cx="8424936" cy="9361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101-</a:t>
            </a:r>
            <a:r>
              <a:rPr kumimoji="0" lang="tr-TR" sz="32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“Biz de ona uslu bir çocuk müjdeledik”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6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548680"/>
            <a:ext cx="8291264" cy="864096"/>
          </a:xfrm>
          <a:solidFill>
            <a:schemeClr val="tx2">
              <a:lumMod val="50000"/>
            </a:schemeClr>
          </a:solidFill>
        </p:spPr>
        <p:txBody>
          <a:bodyPr/>
          <a:lstStyle/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104- Ona, “Ey İbrahim” diye seslendik.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2 İçerik Yer Tutucusu"/>
          <p:cNvSpPr txBox="1">
            <a:spLocks/>
          </p:cNvSpPr>
          <p:nvPr/>
        </p:nvSpPr>
        <p:spPr>
          <a:xfrm>
            <a:off x="467544" y="1916832"/>
            <a:ext cx="8280920" cy="1080120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 smtClean="0">
                <a:solidFill>
                  <a:srgbClr val="FF0000"/>
                </a:solidFill>
              </a:rPr>
              <a:t>105- “Rüyayı gerçekleştirdin, şüphesiz biz iyileri böyle mükafatlandırırız.”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2 İçerik Yer Tutucusu"/>
          <p:cNvSpPr txBox="1">
            <a:spLocks/>
          </p:cNvSpPr>
          <p:nvPr/>
        </p:nvSpPr>
        <p:spPr>
          <a:xfrm>
            <a:off x="467544" y="3429000"/>
            <a:ext cx="8280920" cy="9361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106-</a:t>
            </a:r>
            <a:r>
              <a:rPr kumimoji="0" lang="tr-TR" sz="32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Bu gerçekten çok açık bir imtihandır.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2 İçerik Yer Tutucusu"/>
          <p:cNvSpPr txBox="1">
            <a:spLocks/>
          </p:cNvSpPr>
          <p:nvPr/>
        </p:nvSpPr>
        <p:spPr>
          <a:xfrm>
            <a:off x="467544" y="4797152"/>
            <a:ext cx="8280920" cy="129614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107-</a:t>
            </a:r>
            <a:r>
              <a:rPr kumimoji="0" lang="tr-TR" sz="32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Biz ona bedel olarak büyük bir kurbanlık verdik.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3717032"/>
            <a:ext cx="8280920" cy="864096"/>
          </a:xfrm>
          <a:solidFill>
            <a:schemeClr val="tx2">
              <a:lumMod val="50000"/>
            </a:schemeClr>
          </a:solidFill>
        </p:spPr>
        <p:txBody>
          <a:bodyPr/>
          <a:lstStyle/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110- Biz iyileri böyle mükafatlandırırız.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5" name="2 İçerik Yer Tutucusu"/>
          <p:cNvSpPr txBox="1">
            <a:spLocks/>
          </p:cNvSpPr>
          <p:nvPr/>
        </p:nvSpPr>
        <p:spPr>
          <a:xfrm>
            <a:off x="467544" y="2132856"/>
            <a:ext cx="8280920" cy="1080119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109- “İbrahim’e selam olsun!”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2 İçerik Yer Tutucusu"/>
          <p:cNvSpPr txBox="1">
            <a:spLocks/>
          </p:cNvSpPr>
          <p:nvPr/>
        </p:nvSpPr>
        <p:spPr>
          <a:xfrm>
            <a:off x="467544" y="476672"/>
            <a:ext cx="8280920" cy="1152128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108- Sonradan</a:t>
            </a:r>
            <a:r>
              <a:rPr kumimoji="0" lang="tr-TR" sz="32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gelecekler arasında ona iyi bir nam bıraktık.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2 İçerik Yer Tutucusu"/>
          <p:cNvSpPr txBox="1">
            <a:spLocks/>
          </p:cNvSpPr>
          <p:nvPr/>
        </p:nvSpPr>
        <p:spPr>
          <a:xfrm>
            <a:off x="3059832" y="4941168"/>
            <a:ext cx="2448272" cy="1152128"/>
          </a:xfrm>
          <a:prstGeom prst="rect">
            <a:avLst/>
          </a:prstGeom>
          <a:solidFill>
            <a:schemeClr val="bg2">
              <a:lumMod val="10000"/>
            </a:schemeClr>
          </a:solidFill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Saffat Suresi 100/110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5" grpId="0" animBg="1"/>
      <p:bldP spid="6" grpId="0" animBg="1"/>
      <p:bldP spid="7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95536" y="4725144"/>
            <a:ext cx="8352928" cy="1752600"/>
          </a:xfrm>
        </p:spPr>
        <p:txBody>
          <a:bodyPr/>
          <a:lstStyle/>
          <a:p>
            <a:r>
              <a:rPr lang="tr-TR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lgerian" pitchFamily="82" charset="0"/>
              </a:rPr>
              <a:t> </a:t>
            </a:r>
            <a:r>
              <a:rPr lang="tr-TR" sz="2800" b="1" dirty="0" smtClean="0">
                <a:solidFill>
                  <a:srgbClr val="002060"/>
                </a:solidFill>
                <a:latin typeface="Algerian" pitchFamily="82" charset="0"/>
              </a:rPr>
              <a:t>FEDAKARLIK</a:t>
            </a:r>
            <a:r>
              <a:rPr lang="tr-TR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lgerian" pitchFamily="82" charset="0"/>
              </a:rPr>
              <a:t>,  </a:t>
            </a:r>
            <a:r>
              <a:rPr lang="tr-TR" sz="2800" b="1" i="1" dirty="0" smtClean="0">
                <a:solidFill>
                  <a:srgbClr val="FFFF00"/>
                </a:solidFill>
                <a:latin typeface="Algerian" pitchFamily="82" charset="0"/>
              </a:rPr>
              <a:t>TESLİMİYET</a:t>
            </a:r>
            <a:r>
              <a:rPr lang="tr-TR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lgerian" pitchFamily="82" charset="0"/>
              </a:rPr>
              <a:t>  </a:t>
            </a:r>
            <a:r>
              <a:rPr lang="tr-T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lgerian" pitchFamily="82" charset="0"/>
              </a:rPr>
              <a:t>VE</a:t>
            </a:r>
            <a:r>
              <a:rPr lang="tr-TR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lgerian" pitchFamily="82" charset="0"/>
              </a:rPr>
              <a:t>  </a:t>
            </a:r>
            <a:r>
              <a:rPr lang="tr-TR" sz="2800" b="1" dirty="0" smtClean="0">
                <a:solidFill>
                  <a:srgbClr val="00B0F0"/>
                </a:solidFill>
                <a:latin typeface="Algerian" pitchFamily="82" charset="0"/>
              </a:rPr>
              <a:t>YAKINLAŞMA</a:t>
            </a:r>
            <a:r>
              <a:rPr lang="tr-TR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lgerian" pitchFamily="82" charset="0"/>
              </a:rPr>
              <a:t>…</a:t>
            </a:r>
          </a:p>
          <a:p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Abdullah\Desktop\kurban\images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352928" cy="426075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</p:pic>
      <p:sp>
        <p:nvSpPr>
          <p:cNvPr id="6" name="5 Dikdörtgen"/>
          <p:cNvSpPr/>
          <p:nvPr/>
        </p:nvSpPr>
        <p:spPr>
          <a:xfrm>
            <a:off x="2627785" y="5301208"/>
            <a:ext cx="4032448" cy="923330"/>
          </a:xfrm>
          <a:prstGeom prst="rect">
            <a:avLst/>
          </a:prstGeom>
          <a:solidFill>
            <a:schemeClr val="accent2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KURBAN</a:t>
            </a:r>
            <a:endParaRPr lang="tr-TR" sz="5400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11760" y="274638"/>
            <a:ext cx="4392488" cy="1143000"/>
          </a:xfrm>
          <a:solidFill>
            <a:srgbClr val="00B050"/>
          </a:solidFill>
        </p:spPr>
        <p:txBody>
          <a:bodyPr/>
          <a:lstStyle/>
          <a:p>
            <a:r>
              <a:rPr lang="tr-TR" b="1" dirty="0" smtClean="0">
                <a:solidFill>
                  <a:schemeClr val="tx2">
                    <a:lumMod val="50000"/>
                  </a:schemeClr>
                </a:solidFill>
              </a:rPr>
              <a:t>Kurban Nedir ?</a:t>
            </a:r>
            <a:endParaRPr lang="tr-TR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260848"/>
          </a:xfrm>
          <a:solidFill>
            <a:schemeClr val="accent2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tr-TR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Allah’a yaklaşmak ve onun hoşnutluğunu kazanmak amacıyla belli bir zamanda nitelikleri belli bir hayvanı kesmektir.</a:t>
            </a:r>
            <a:endParaRPr lang="tr-TR" sz="2800" b="1" dirty="0">
              <a:solidFill>
                <a:schemeClr val="tx2">
                  <a:lumMod val="60000"/>
                  <a:lumOff val="4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2 İçerik Yer Tutucusu"/>
          <p:cNvSpPr txBox="1">
            <a:spLocks/>
          </p:cNvSpPr>
          <p:nvPr/>
        </p:nvSpPr>
        <p:spPr>
          <a:xfrm>
            <a:off x="467544" y="4221088"/>
            <a:ext cx="8208912" cy="72008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r-TR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Kesilen hayvana da </a:t>
            </a:r>
            <a:r>
              <a:rPr lang="tr-TR" sz="2800" b="1" dirty="0" smtClean="0">
                <a:solidFill>
                  <a:schemeClr val="accent3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“Kurban” </a:t>
            </a:r>
            <a:r>
              <a:rPr lang="tr-TR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denir.</a:t>
            </a:r>
          </a:p>
        </p:txBody>
      </p:sp>
      <p:sp>
        <p:nvSpPr>
          <p:cNvPr id="5" name="2 İçerik Yer Tutucusu"/>
          <p:cNvSpPr txBox="1">
            <a:spLocks/>
          </p:cNvSpPr>
          <p:nvPr/>
        </p:nvSpPr>
        <p:spPr>
          <a:xfrm>
            <a:off x="467544" y="5301208"/>
            <a:ext cx="8208912" cy="108012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r-TR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Dinimizde yerine getirilmesi vacip ibadetlerden biridir.</a:t>
            </a:r>
            <a:endParaRPr kumimoji="0" lang="tr-TR" sz="28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tr-TR" sz="32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Kimler kurban kesmekle mükelleftir?</a:t>
            </a:r>
            <a:endParaRPr lang="tr-TR" sz="32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916832"/>
            <a:ext cx="4042792" cy="792087"/>
          </a:xfrm>
          <a:solidFill>
            <a:schemeClr val="accent2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tr-TR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Akıl sahibi,</a:t>
            </a:r>
            <a:endParaRPr lang="tr-TR" sz="2400" b="1" dirty="0">
              <a:solidFill>
                <a:schemeClr val="tx2">
                  <a:lumMod val="60000"/>
                  <a:lumOff val="4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2 İçerik Yer Tutucusu"/>
          <p:cNvSpPr txBox="1">
            <a:spLocks/>
          </p:cNvSpPr>
          <p:nvPr/>
        </p:nvSpPr>
        <p:spPr>
          <a:xfrm>
            <a:off x="467544" y="3284984"/>
            <a:ext cx="5544616" cy="79208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Ergenlik çağına girmiş</a:t>
            </a:r>
            <a:r>
              <a:rPr lang="tr-TR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endParaRPr kumimoji="0" lang="tr-TR" sz="2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2 İçerik Yer Tutucusu"/>
          <p:cNvSpPr txBox="1">
            <a:spLocks/>
          </p:cNvSpPr>
          <p:nvPr/>
        </p:nvSpPr>
        <p:spPr>
          <a:xfrm>
            <a:off x="467544" y="4797152"/>
            <a:ext cx="7848872" cy="864096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Zekat</a:t>
            </a:r>
            <a:r>
              <a:rPr kumimoji="0" lang="tr-TR" sz="2400" b="1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 verebilecek seviyede zengin olan Müslüman erkek veya kadın.</a:t>
            </a:r>
            <a:endParaRPr kumimoji="0" lang="tr-TR" sz="2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  <p:bldP spid="3" grpId="1" uiExpand="1" build="p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/>
          <a:lstStyle/>
          <a:p>
            <a:r>
              <a:rPr lang="tr-TR" dirty="0" smtClean="0"/>
              <a:t>Allah (c.c) şöyle buyuruyor: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2304256"/>
          </a:xfrm>
          <a:solidFill>
            <a:schemeClr val="accent5">
              <a:lumMod val="50000"/>
            </a:schemeClr>
          </a:solidFill>
        </p:spPr>
        <p:txBody>
          <a:bodyPr>
            <a:noAutofit/>
          </a:bodyPr>
          <a:lstStyle/>
          <a:p>
            <a:r>
              <a:rPr lang="tr-TR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“Biz her ümmet için bir kurban ibadeti koyduk ki Allah’ın kendilerine rızık olarak verdiği hayvanların üzerine onun adını ansınlar. İlahınız, bir tek İlah’tır. Öyle ise ona teslim olun. (Ey Muhammed) o ihlaslı ve mütevazi insanları müjdele!”</a:t>
            </a:r>
            <a:endParaRPr lang="tr-TR" sz="2400" b="1" dirty="0">
              <a:solidFill>
                <a:schemeClr val="accent2">
                  <a:lumMod val="60000"/>
                  <a:lumOff val="4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467544" y="4293096"/>
            <a:ext cx="8208912" cy="792088"/>
          </a:xfrm>
          <a:prstGeom prst="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4400" noProof="0" dirty="0" smtClean="0">
                <a:latin typeface="+mj-lt"/>
                <a:ea typeface="+mj-ea"/>
                <a:cs typeface="+mj-cs"/>
              </a:rPr>
              <a:t>Hz. Muhammed</a:t>
            </a: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(s.a.v) şöyle buyuruyor: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2 İçerik Yer Tutucusu"/>
          <p:cNvSpPr txBox="1">
            <a:spLocks/>
          </p:cNvSpPr>
          <p:nvPr/>
        </p:nvSpPr>
        <p:spPr>
          <a:xfrm>
            <a:off x="467544" y="5373216"/>
            <a:ext cx="8208912" cy="93610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“Kim imkanı</a:t>
            </a:r>
            <a:r>
              <a:rPr kumimoji="0" lang="tr-TR" sz="2400" b="1" i="0" u="none" strike="noStrike" kern="1200" cap="none" spc="0" normalizeH="0" noProof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olduğu halde kurban kesmezse bizim mescidimize yaklaşmasın”</a:t>
            </a:r>
            <a:endParaRPr kumimoji="0" lang="tr-TR" sz="24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</TotalTime>
  <Words>696</Words>
  <Application>Microsoft Office PowerPoint</Application>
  <PresentationFormat>Ekran Gösterisi (4:3)</PresentationFormat>
  <Paragraphs>89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Ofis Teması</vt:lpstr>
      <vt:lpstr>Ders      : Din Kültürü Ve Ahlak Bilgisi Sınıf      :  8.sınıf Süre      : Bir ders saati</vt:lpstr>
      <vt:lpstr>PowerPoint Sunusu</vt:lpstr>
      <vt:lpstr>PowerPoint Sunusu</vt:lpstr>
      <vt:lpstr>PowerPoint Sunusu</vt:lpstr>
      <vt:lpstr>PowerPoint Sunusu</vt:lpstr>
      <vt:lpstr>PowerPoint Sunusu</vt:lpstr>
      <vt:lpstr>Kurban Nedir ?</vt:lpstr>
      <vt:lpstr>Kimler kurban kesmekle mükelleftir?</vt:lpstr>
      <vt:lpstr>Allah (c.c) şöyle buyuruyor:</vt:lpstr>
      <vt:lpstr>Kurban kesiminde önemli hususlar</vt:lpstr>
      <vt:lpstr>PowerPoint Sunusu</vt:lpstr>
      <vt:lpstr>PowerPoint Sunusu</vt:lpstr>
      <vt:lpstr>Kurbanlık hayvanlar</vt:lpstr>
      <vt:lpstr>Kurban kesildikten sonra yapılması gerekenler</vt:lpstr>
      <vt:lpstr>Kurban Niçin kesilir?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Abdulhay</dc:creator>
  <cp:lastModifiedBy>Dr. Emine BATTAL</cp:lastModifiedBy>
  <cp:revision>57</cp:revision>
  <dcterms:created xsi:type="dcterms:W3CDTF">2011-04-13T21:07:24Z</dcterms:created>
  <dcterms:modified xsi:type="dcterms:W3CDTF">2011-05-17T17:26:25Z</dcterms:modified>
</cp:coreProperties>
</file>