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09.01.2021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09.01.2021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20656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i="1" dirty="0" err="1" smtClean="0"/>
              <a:t>Med</a:t>
            </a:r>
            <a:r>
              <a:rPr lang="tr-TR" i="1" dirty="0" smtClean="0"/>
              <a:t> uzatmak demektir.</a:t>
            </a:r>
          </a:p>
          <a:p>
            <a:endParaRPr lang="tr-TR" i="1" dirty="0"/>
          </a:p>
          <a:p>
            <a:r>
              <a:rPr lang="tr-TR" i="1" dirty="0" err="1"/>
              <a:t>Med</a:t>
            </a:r>
            <a:r>
              <a:rPr lang="tr-TR" i="1" dirty="0"/>
              <a:t> Harfleri (uzatma harfleri</a:t>
            </a:r>
            <a:r>
              <a:rPr lang="tr-TR" i="1" dirty="0" smtClean="0"/>
              <a:t>):</a:t>
            </a:r>
            <a:r>
              <a:rPr lang="tr-TR" i="1" dirty="0"/>
              <a:t> </a:t>
            </a:r>
            <a:r>
              <a:rPr lang="tr-TR" i="1" dirty="0" smtClean="0"/>
              <a:t> </a:t>
            </a:r>
            <a:r>
              <a:rPr lang="tr-TR" i="1" dirty="0" err="1" smtClean="0"/>
              <a:t>Med</a:t>
            </a:r>
            <a:r>
              <a:rPr lang="tr-TR" i="1" dirty="0" smtClean="0"/>
              <a:t> Harfleri üç tanedir. Bunlar harekesiz</a:t>
            </a:r>
            <a:r>
              <a:rPr lang="ar-AE" i="1" dirty="0" smtClean="0">
                <a:latin typeface="+mj-lt"/>
              </a:rPr>
              <a:t> </a:t>
            </a:r>
            <a:r>
              <a:rPr lang="tr-TR" b="1" dirty="0" smtClean="0"/>
              <a:t>(</a:t>
            </a:r>
            <a:r>
              <a:rPr lang="ar-AE" b="1" dirty="0" smtClean="0"/>
              <a:t>ي</a:t>
            </a:r>
            <a:r>
              <a:rPr lang="tr-TR" b="1" dirty="0" smtClean="0"/>
              <a:t>-</a:t>
            </a:r>
            <a:r>
              <a:rPr lang="ar-AE" b="1" dirty="0" smtClean="0"/>
              <a:t> </a:t>
            </a:r>
            <a:r>
              <a:rPr lang="ar-AE" b="1" dirty="0"/>
              <a:t>و </a:t>
            </a:r>
            <a:r>
              <a:rPr lang="tr-TR" b="1" dirty="0" smtClean="0"/>
              <a:t>-</a:t>
            </a:r>
            <a:r>
              <a:rPr lang="ar-AE" b="1" dirty="0" smtClean="0"/>
              <a:t>ا</a:t>
            </a:r>
            <a:r>
              <a:rPr lang="tr-TR" b="1" dirty="0" smtClean="0"/>
              <a:t> ) </a:t>
            </a:r>
            <a:r>
              <a:rPr lang="tr-TR" i="1" dirty="0"/>
              <a:t>harfleridir.</a:t>
            </a:r>
            <a:r>
              <a:rPr lang="ar-AE" i="1" dirty="0"/>
              <a:t> </a:t>
            </a:r>
            <a:r>
              <a:rPr lang="tr-TR" i="1" dirty="0" smtClean="0"/>
              <a:t> </a:t>
            </a:r>
          </a:p>
          <a:p>
            <a:pPr marL="0" indent="0">
              <a:buNone/>
            </a:pPr>
            <a:endParaRPr lang="tr-TR" i="1" dirty="0" smtClean="0"/>
          </a:p>
          <a:p>
            <a:r>
              <a:rPr lang="tr-TR" i="1" dirty="0" err="1" smtClean="0"/>
              <a:t>Sebeb</a:t>
            </a:r>
            <a:r>
              <a:rPr lang="tr-TR" i="1" dirty="0" smtClean="0"/>
              <a:t>-i </a:t>
            </a:r>
            <a:r>
              <a:rPr lang="tr-TR" i="1" dirty="0" err="1" smtClean="0"/>
              <a:t>Med</a:t>
            </a:r>
            <a:r>
              <a:rPr lang="tr-TR" i="1" dirty="0" smtClean="0"/>
              <a:t> (uzatma sebebi) ikidir. Bunlar hemze  ve sükundur. 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810540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i="1" dirty="0" smtClean="0"/>
              <a:t>Hemze: Harekesi olan elif harfine hemze adı verilir.</a:t>
            </a:r>
          </a:p>
          <a:p>
            <a:endParaRPr lang="tr-TR" i="1" dirty="0"/>
          </a:p>
          <a:p>
            <a:r>
              <a:rPr lang="tr-TR" i="1" dirty="0" err="1" smtClean="0"/>
              <a:t>Hemze’nin</a:t>
            </a:r>
            <a:r>
              <a:rPr lang="tr-TR" i="1" dirty="0" smtClean="0"/>
              <a:t> mahreci  (çıkış yeri) boğaz sonudur.</a:t>
            </a:r>
          </a:p>
          <a:p>
            <a:pPr marL="0" indent="0">
              <a:buNone/>
            </a:pPr>
            <a:endParaRPr lang="tr-TR" i="1" dirty="0" smtClean="0"/>
          </a:p>
          <a:p>
            <a:r>
              <a:rPr lang="tr-TR" i="1" dirty="0" smtClean="0"/>
              <a:t>Hemze kelime içindeki konumuna göre özel yazımı olan bir harftir.</a:t>
            </a:r>
          </a:p>
          <a:p>
            <a:pPr marL="0" indent="0">
              <a:buNone/>
            </a:pPr>
            <a:endParaRPr lang="tr-TR" i="1" dirty="0"/>
          </a:p>
          <a:p>
            <a:r>
              <a:rPr lang="tr-TR" i="1" dirty="0" smtClean="0"/>
              <a:t>Kelime </a:t>
            </a:r>
            <a:r>
              <a:rPr lang="tr-TR" i="1" dirty="0"/>
              <a:t>içindeki konumuna göre bazen uzun hemze</a:t>
            </a:r>
          </a:p>
          <a:p>
            <a:pPr marL="0" indent="0">
              <a:buNone/>
            </a:pPr>
            <a:r>
              <a:rPr lang="tr-TR" i="1" dirty="0" smtClean="0"/>
              <a:t> </a:t>
            </a:r>
            <a:r>
              <a:rPr lang="tr-TR" dirty="0" smtClean="0"/>
              <a:t>(</a:t>
            </a:r>
            <a:r>
              <a:rPr lang="ar-EG" dirty="0" smtClean="0"/>
              <a:t>اَ  </a:t>
            </a:r>
            <a:r>
              <a:rPr lang="tr-TR" dirty="0" smtClean="0"/>
              <a:t> </a:t>
            </a:r>
            <a:r>
              <a:rPr lang="tr-TR" dirty="0" smtClean="0"/>
              <a:t>) </a:t>
            </a:r>
            <a:r>
              <a:rPr lang="tr-TR" i="1" dirty="0" smtClean="0"/>
              <a:t>bazen </a:t>
            </a:r>
            <a:r>
              <a:rPr lang="tr-TR" i="1" dirty="0" smtClean="0"/>
              <a:t>de </a:t>
            </a:r>
            <a:r>
              <a:rPr lang="tr-TR" i="1" dirty="0"/>
              <a:t>kısa hemze </a:t>
            </a:r>
            <a:r>
              <a:rPr lang="tr-TR" dirty="0"/>
              <a:t>( </a:t>
            </a:r>
            <a:r>
              <a:rPr lang="ar-EG" dirty="0" smtClean="0"/>
              <a:t>ءَ</a:t>
            </a:r>
            <a:r>
              <a:rPr lang="tr-TR" dirty="0" smtClean="0"/>
              <a:t> ) </a:t>
            </a:r>
            <a:r>
              <a:rPr lang="tr-TR" i="1" dirty="0" smtClean="0"/>
              <a:t>şeklinde </a:t>
            </a:r>
            <a:r>
              <a:rPr lang="tr-TR" i="1" dirty="0"/>
              <a:t>yazılır.</a:t>
            </a:r>
          </a:p>
        </p:txBody>
      </p:sp>
    </p:spTree>
    <p:extLst>
      <p:ext uri="{BB962C8B-B14F-4D97-AF65-F5344CB8AC3E}">
        <p14:creationId xmlns:p14="http://schemas.microsoft.com/office/powerpoint/2010/main" val="3802635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64672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>
            <a:normAutofit fontScale="92500" lnSpcReduction="20000"/>
          </a:bodyPr>
          <a:lstStyle/>
          <a:p>
            <a:r>
              <a:rPr lang="tr-TR" b="1" i="1" dirty="0" smtClean="0"/>
              <a:t>Meddi </a:t>
            </a:r>
            <a:r>
              <a:rPr lang="tr-TR" b="1" i="1" dirty="0" smtClean="0"/>
              <a:t>Munfasıl (</a:t>
            </a:r>
            <a:r>
              <a:rPr lang="tr-TR" b="1" i="1" dirty="0" smtClean="0"/>
              <a:t>Ayrı</a:t>
            </a:r>
            <a:r>
              <a:rPr lang="tr-TR" b="1" i="1" dirty="0" smtClean="0"/>
              <a:t> </a:t>
            </a:r>
            <a:r>
              <a:rPr lang="tr-TR" b="1" i="1" dirty="0" smtClean="0"/>
              <a:t>uzatma):</a:t>
            </a:r>
          </a:p>
          <a:p>
            <a:pPr marL="0" indent="0">
              <a:buNone/>
            </a:pPr>
            <a:endParaRPr lang="tr-TR" b="1" i="1" dirty="0" smtClean="0"/>
          </a:p>
          <a:p>
            <a:r>
              <a:rPr lang="tr-TR" i="1" dirty="0" err="1" smtClean="0"/>
              <a:t>Med</a:t>
            </a:r>
            <a:r>
              <a:rPr lang="tr-TR" i="1" dirty="0" smtClean="0"/>
              <a:t> harflerinden (uzatma harfleri) sonra sebebi </a:t>
            </a:r>
            <a:r>
              <a:rPr lang="tr-TR" i="1" dirty="0" err="1" smtClean="0"/>
              <a:t>med</a:t>
            </a:r>
            <a:endParaRPr lang="tr-TR" i="1" dirty="0" smtClean="0"/>
          </a:p>
          <a:p>
            <a:pPr marL="0" indent="0">
              <a:buNone/>
            </a:pPr>
            <a:r>
              <a:rPr lang="tr-TR" i="1" dirty="0" smtClean="0"/>
              <a:t>(uzatma sebebi) olan hemze gelir ve </a:t>
            </a:r>
            <a:r>
              <a:rPr lang="tr-TR" i="1" dirty="0" err="1" smtClean="0"/>
              <a:t>med</a:t>
            </a:r>
            <a:r>
              <a:rPr lang="tr-TR" i="1" dirty="0" smtClean="0"/>
              <a:t> harfi ile hemze                       </a:t>
            </a:r>
            <a:r>
              <a:rPr lang="tr-TR" i="1" dirty="0" smtClean="0"/>
              <a:t>farklı</a:t>
            </a:r>
            <a:r>
              <a:rPr lang="tr-TR" i="1" dirty="0" smtClean="0"/>
              <a:t> kelimelerde </a:t>
            </a:r>
            <a:r>
              <a:rPr lang="tr-TR" i="1" dirty="0" smtClean="0"/>
              <a:t>bulunursa Meddi </a:t>
            </a:r>
            <a:r>
              <a:rPr lang="tr-TR" i="1" dirty="0" smtClean="0"/>
              <a:t>Munfasıl </a:t>
            </a:r>
            <a:r>
              <a:rPr lang="tr-TR" i="1" dirty="0" smtClean="0"/>
              <a:t>olur.</a:t>
            </a:r>
          </a:p>
          <a:p>
            <a:pPr marL="0" indent="0">
              <a:buNone/>
            </a:pPr>
            <a:endParaRPr lang="tr-TR" i="1" dirty="0" smtClean="0"/>
          </a:p>
          <a:p>
            <a:r>
              <a:rPr lang="tr-TR" i="1" dirty="0" smtClean="0"/>
              <a:t> Bir kelimede Meddi </a:t>
            </a:r>
            <a:r>
              <a:rPr lang="tr-TR" i="1" dirty="0" smtClean="0"/>
              <a:t>Munfasıl olabilmesi </a:t>
            </a:r>
            <a:r>
              <a:rPr lang="tr-TR" i="1" dirty="0" smtClean="0"/>
              <a:t>için;</a:t>
            </a:r>
          </a:p>
          <a:p>
            <a:r>
              <a:rPr lang="tr-TR" i="1" dirty="0" smtClean="0"/>
              <a:t>1.Med harfi bulunacak,</a:t>
            </a:r>
          </a:p>
          <a:p>
            <a:r>
              <a:rPr lang="tr-TR" i="1" dirty="0" smtClean="0"/>
              <a:t>2.Sebebi </a:t>
            </a:r>
            <a:r>
              <a:rPr lang="tr-TR" i="1" dirty="0" err="1" smtClean="0"/>
              <a:t>med</a:t>
            </a:r>
            <a:r>
              <a:rPr lang="tr-TR" i="1" dirty="0" smtClean="0"/>
              <a:t> hemze bulunacak,</a:t>
            </a:r>
          </a:p>
          <a:p>
            <a:r>
              <a:rPr lang="tr-TR" i="1" dirty="0" smtClean="0"/>
              <a:t>3.Med harfi ile hemze  </a:t>
            </a:r>
            <a:r>
              <a:rPr lang="tr-TR" i="1" dirty="0" smtClean="0"/>
              <a:t>farklı</a:t>
            </a:r>
            <a:r>
              <a:rPr lang="tr-TR" i="1" dirty="0" smtClean="0"/>
              <a:t> kelimelerde </a:t>
            </a:r>
            <a:r>
              <a:rPr lang="tr-TR" i="1" dirty="0" smtClean="0"/>
              <a:t>bulunacak</a:t>
            </a:r>
          </a:p>
          <a:p>
            <a:pPr marL="0" indent="0">
              <a:buNone/>
            </a:pPr>
            <a:endParaRPr lang="tr-TR" i="1" dirty="0" smtClean="0"/>
          </a:p>
          <a:p>
            <a:r>
              <a:rPr lang="tr-TR" i="1" dirty="0" smtClean="0"/>
              <a:t>Meddi </a:t>
            </a:r>
            <a:r>
              <a:rPr lang="tr-TR" i="1" dirty="0" err="1" smtClean="0"/>
              <a:t>Munfasıl’da</a:t>
            </a:r>
            <a:r>
              <a:rPr lang="tr-TR" i="1" dirty="0" smtClean="0"/>
              <a:t> </a:t>
            </a:r>
            <a:r>
              <a:rPr lang="tr-TR" i="1" dirty="0" smtClean="0"/>
              <a:t>hemze genellikle </a:t>
            </a:r>
            <a:r>
              <a:rPr lang="tr-TR" i="1" dirty="0" smtClean="0"/>
              <a:t>uzun</a:t>
            </a:r>
            <a:r>
              <a:rPr lang="tr-TR" i="1" dirty="0" smtClean="0"/>
              <a:t> hemze </a:t>
            </a:r>
            <a:r>
              <a:rPr lang="tr-TR" dirty="0"/>
              <a:t>(</a:t>
            </a:r>
            <a:r>
              <a:rPr lang="ar-EG" dirty="0"/>
              <a:t>اَ  </a:t>
            </a:r>
            <a:r>
              <a:rPr lang="tr-TR" dirty="0"/>
              <a:t> ) </a:t>
            </a:r>
            <a:endParaRPr lang="tr-TR" i="1" dirty="0" smtClean="0"/>
          </a:p>
          <a:p>
            <a:pPr marL="0" indent="0">
              <a:buNone/>
            </a:pPr>
            <a:r>
              <a:rPr lang="tr-TR" i="1" dirty="0" smtClean="0"/>
              <a:t>    şeklinde </a:t>
            </a:r>
            <a:r>
              <a:rPr lang="tr-TR" i="1" dirty="0" smtClean="0"/>
              <a:t>gelir.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80473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04632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/>
          <a:lstStyle/>
          <a:p>
            <a:r>
              <a:rPr lang="tr-TR" i="1" dirty="0"/>
              <a:t>Örnekler</a:t>
            </a:r>
            <a:r>
              <a:rPr lang="tr-TR" i="1" dirty="0" smtClean="0"/>
              <a:t>:</a:t>
            </a:r>
          </a:p>
          <a:p>
            <a:r>
              <a:rPr lang="ar-EG" sz="3200" dirty="0"/>
              <a:t>فَتَلَقّٰٓى </a:t>
            </a:r>
            <a:r>
              <a:rPr lang="ar-EG" sz="3200" dirty="0" smtClean="0"/>
              <a:t>اٰدَمُ</a:t>
            </a:r>
            <a:endParaRPr lang="tr-TR" sz="3200" dirty="0" smtClean="0"/>
          </a:p>
          <a:p>
            <a:r>
              <a:rPr lang="ar-EG" sz="3200" dirty="0"/>
              <a:t> فَاقْتُلُٓوا </a:t>
            </a:r>
            <a:r>
              <a:rPr lang="ar-EG" sz="3200" dirty="0" smtClean="0"/>
              <a:t>اَنْفُسَكُمْۜ</a:t>
            </a:r>
            <a:endParaRPr lang="tr-TR" sz="3200" dirty="0" smtClean="0"/>
          </a:p>
          <a:p>
            <a:r>
              <a:rPr lang="ar-EG" sz="3200" dirty="0"/>
              <a:t> رَبَّنَٓا اٰتِنَا </a:t>
            </a:r>
            <a:endParaRPr lang="tr-TR" sz="3200" dirty="0" smtClean="0"/>
          </a:p>
          <a:p>
            <a:r>
              <a:rPr lang="ar-EG" sz="3200" dirty="0"/>
              <a:t>مَٓا </a:t>
            </a:r>
            <a:r>
              <a:rPr lang="ar-EG" sz="3200" dirty="0" smtClean="0"/>
              <a:t>اَنْتُمْ</a:t>
            </a:r>
            <a:endParaRPr lang="tr-TR" sz="3200" dirty="0" smtClean="0"/>
          </a:p>
          <a:p>
            <a:r>
              <a:rPr lang="ar-EG" sz="3200" dirty="0"/>
              <a:t>اِنَّٓا </a:t>
            </a:r>
            <a:r>
              <a:rPr lang="ar-EG" sz="3200" dirty="0" smtClean="0"/>
              <a:t>اِلَيْكُمْ</a:t>
            </a:r>
            <a:endParaRPr lang="tr-TR" sz="3200" dirty="0" smtClean="0"/>
          </a:p>
          <a:p>
            <a:r>
              <a:rPr lang="ar-EG" sz="3200" dirty="0"/>
              <a:t>قَالُٓوا </a:t>
            </a:r>
            <a:r>
              <a:rPr lang="ar-EG" sz="3200" dirty="0" smtClean="0"/>
              <a:t>اِنَّا</a:t>
            </a:r>
            <a:endParaRPr lang="tr-TR" sz="3200" dirty="0" smtClean="0"/>
          </a:p>
          <a:p>
            <a:r>
              <a:rPr lang="ar-EG" sz="3200" dirty="0"/>
              <a:t>وَمَٓا اَنْزَلْنَا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69024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/>
              <a:t>Meddi </a:t>
            </a:r>
            <a:r>
              <a:rPr lang="tr-TR" i="1" dirty="0" err="1" smtClean="0"/>
              <a:t>Munfasıl’ın</a:t>
            </a:r>
            <a:r>
              <a:rPr lang="tr-TR" i="1" dirty="0" smtClean="0"/>
              <a:t> </a:t>
            </a:r>
            <a:r>
              <a:rPr lang="tr-TR" i="1" dirty="0"/>
              <a:t>Hükmü </a:t>
            </a:r>
            <a:r>
              <a:rPr lang="tr-TR" i="1" dirty="0" smtClean="0"/>
              <a:t>caizdir.</a:t>
            </a:r>
          </a:p>
          <a:p>
            <a:endParaRPr lang="tr-TR" i="1" dirty="0"/>
          </a:p>
          <a:p>
            <a:r>
              <a:rPr lang="tr-TR" i="1" dirty="0"/>
              <a:t>Meddi Muttasıl 4 elif miktarı uzatılarak tilavet </a:t>
            </a:r>
            <a:r>
              <a:rPr lang="tr-TR" i="1" dirty="0" err="1"/>
              <a:t>yapılır.Hadr</a:t>
            </a:r>
            <a:r>
              <a:rPr lang="tr-TR" i="1" dirty="0"/>
              <a:t> usulü (hızlı okuyuş) da en az </a:t>
            </a:r>
            <a:r>
              <a:rPr lang="tr-TR" i="1" dirty="0" smtClean="0"/>
              <a:t>1  </a:t>
            </a:r>
            <a:r>
              <a:rPr lang="tr-TR" i="1" dirty="0"/>
              <a:t>elif miktarı uzatılarak tilavet yapılmalıdır</a:t>
            </a:r>
            <a:r>
              <a:rPr lang="tr-TR" i="1" dirty="0" smtClean="0"/>
              <a:t>.</a:t>
            </a:r>
          </a:p>
          <a:p>
            <a:endParaRPr lang="tr-TR" i="1" dirty="0"/>
          </a:p>
          <a:p>
            <a:r>
              <a:rPr lang="tr-TR" i="1" dirty="0" smtClean="0"/>
              <a:t>Kıraat imamları ihtilaf ettikleri için Meddi </a:t>
            </a:r>
            <a:r>
              <a:rPr lang="tr-TR" i="1" dirty="0" err="1" smtClean="0"/>
              <a:t>Munfasıl’ın</a:t>
            </a:r>
            <a:r>
              <a:rPr lang="tr-TR" i="1" dirty="0" smtClean="0"/>
              <a:t> hükmü caizdir.(</a:t>
            </a:r>
            <a:r>
              <a:rPr lang="tr-TR" i="1" dirty="0" err="1" smtClean="0"/>
              <a:t>Muhtelefun</a:t>
            </a:r>
            <a:r>
              <a:rPr lang="tr-TR" i="1" dirty="0" smtClean="0"/>
              <a:t> </a:t>
            </a:r>
            <a:r>
              <a:rPr lang="tr-TR" i="1" dirty="0" err="1" smtClean="0"/>
              <a:t>fih</a:t>
            </a:r>
            <a:r>
              <a:rPr lang="tr-TR" i="1" dirty="0" smtClean="0"/>
              <a:t>)</a:t>
            </a:r>
            <a:endParaRPr lang="tr-TR" i="1" dirty="0"/>
          </a:p>
          <a:p>
            <a:endParaRPr lang="tr-TR" i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584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/>
          <a:lstStyle/>
          <a:p>
            <a:r>
              <a:rPr lang="tr-TR" i="1" dirty="0"/>
              <a:t>Meddi </a:t>
            </a:r>
            <a:r>
              <a:rPr lang="tr-TR" i="1" dirty="0" err="1" smtClean="0"/>
              <a:t>Munfasıl’da</a:t>
            </a:r>
            <a:r>
              <a:rPr lang="tr-TR" i="1" dirty="0" smtClean="0"/>
              <a:t> </a:t>
            </a:r>
            <a:r>
              <a:rPr lang="tr-TR" i="1" dirty="0"/>
              <a:t>hemze </a:t>
            </a:r>
            <a:r>
              <a:rPr lang="tr-TR" i="1" dirty="0" smtClean="0"/>
              <a:t>genellikle uzun hemze </a:t>
            </a:r>
            <a:r>
              <a:rPr lang="tr-TR" dirty="0"/>
              <a:t>(</a:t>
            </a:r>
            <a:r>
              <a:rPr lang="ar-EG" dirty="0"/>
              <a:t>اَ  </a:t>
            </a:r>
            <a:r>
              <a:rPr lang="tr-TR" dirty="0"/>
              <a:t> ) </a:t>
            </a:r>
            <a:r>
              <a:rPr lang="tr-TR" i="1" dirty="0" smtClean="0"/>
              <a:t>şeklinde </a:t>
            </a:r>
            <a:r>
              <a:rPr lang="tr-TR" i="1" dirty="0" err="1" smtClean="0"/>
              <a:t>gelsede</a:t>
            </a:r>
            <a:r>
              <a:rPr lang="tr-TR" i="1" dirty="0" smtClean="0"/>
              <a:t>  </a:t>
            </a:r>
            <a:r>
              <a:rPr lang="tr-TR" i="1" dirty="0"/>
              <a:t>kısa hemze </a:t>
            </a:r>
            <a:r>
              <a:rPr lang="tr-TR" dirty="0"/>
              <a:t>( </a:t>
            </a:r>
            <a:r>
              <a:rPr lang="ar-EG" dirty="0"/>
              <a:t>ءَ</a:t>
            </a:r>
            <a:r>
              <a:rPr lang="tr-TR" dirty="0"/>
              <a:t> ) </a:t>
            </a:r>
            <a:r>
              <a:rPr lang="tr-TR" dirty="0" smtClean="0"/>
              <a:t>şeklinde gelebilir.</a:t>
            </a:r>
          </a:p>
          <a:p>
            <a:endParaRPr lang="tr-TR" i="1" dirty="0"/>
          </a:p>
          <a:p>
            <a:r>
              <a:rPr lang="tr-TR" i="1" dirty="0" smtClean="0"/>
              <a:t>Örnek:</a:t>
            </a:r>
          </a:p>
          <a:p>
            <a:r>
              <a:rPr lang="ar-EG" dirty="0" smtClean="0"/>
              <a:t>هٰؤُلَاءِ</a:t>
            </a:r>
            <a:r>
              <a:rPr lang="tr-TR" dirty="0" smtClean="0"/>
              <a:t> </a:t>
            </a:r>
          </a:p>
          <a:p>
            <a:r>
              <a:rPr lang="tr-TR" i="1" dirty="0" smtClean="0"/>
              <a:t>Bu örnekte 1. </a:t>
            </a:r>
            <a:r>
              <a:rPr lang="tr-TR" i="1" dirty="0" err="1" smtClean="0"/>
              <a:t>med</a:t>
            </a:r>
            <a:r>
              <a:rPr lang="tr-TR" i="1" dirty="0" smtClean="0"/>
              <a:t> Meddi Munfasıl 2. </a:t>
            </a:r>
            <a:r>
              <a:rPr lang="tr-TR" i="1" dirty="0" err="1" smtClean="0"/>
              <a:t>med</a:t>
            </a:r>
            <a:r>
              <a:rPr lang="tr-TR" i="1" dirty="0" smtClean="0"/>
              <a:t> Meddi </a:t>
            </a:r>
            <a:r>
              <a:rPr lang="tr-TR" i="1" dirty="0" err="1" smtClean="0"/>
              <a:t>Muttasıl’dır</a:t>
            </a:r>
            <a:r>
              <a:rPr lang="tr-TR" i="1" dirty="0" smtClean="0"/>
              <a:t>.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1645253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67808"/>
          </a:xfrm>
        </p:spPr>
        <p:txBody>
          <a:bodyPr/>
          <a:lstStyle/>
          <a:p>
            <a:r>
              <a:rPr lang="tr-TR" i="1" dirty="0" err="1" smtClean="0"/>
              <a:t>Hâ</a:t>
            </a:r>
            <a:r>
              <a:rPr lang="tr-TR" i="1" dirty="0" smtClean="0"/>
              <a:t>-i </a:t>
            </a:r>
            <a:r>
              <a:rPr lang="tr-TR" i="1" dirty="0" err="1" smtClean="0"/>
              <a:t>Kinâye’den</a:t>
            </a:r>
            <a:r>
              <a:rPr lang="tr-TR" i="1" dirty="0" smtClean="0"/>
              <a:t> (zamir) sonra hemze gelirse Meddi Munfasıl olur.</a:t>
            </a:r>
          </a:p>
          <a:p>
            <a:pPr marL="0" indent="0">
              <a:buNone/>
            </a:pPr>
            <a:endParaRPr lang="tr-TR" i="1" dirty="0" smtClean="0"/>
          </a:p>
          <a:p>
            <a:r>
              <a:rPr lang="tr-TR" i="1" dirty="0" smtClean="0"/>
              <a:t>Örnekler:</a:t>
            </a:r>
          </a:p>
          <a:p>
            <a:r>
              <a:rPr lang="ar-EG" sz="2800" dirty="0"/>
              <a:t>مَالَـهُٓ </a:t>
            </a:r>
            <a:r>
              <a:rPr lang="ar-EG" sz="2800" dirty="0" smtClean="0"/>
              <a:t>اَخْلَدَهُۚ</a:t>
            </a:r>
            <a:endParaRPr lang="tr-TR" sz="2800" dirty="0" smtClean="0"/>
          </a:p>
          <a:p>
            <a:r>
              <a:rPr lang="ar-EG" sz="2800" dirty="0"/>
              <a:t>مِنْ دُونِه۪ٓ </a:t>
            </a:r>
            <a:r>
              <a:rPr lang="ar-EG" sz="2800" dirty="0" smtClean="0"/>
              <a:t>اٰلِهَةً</a:t>
            </a:r>
            <a:endParaRPr lang="tr-TR" sz="2800" dirty="0" smtClean="0"/>
          </a:p>
          <a:p>
            <a:r>
              <a:rPr lang="ar-EG" sz="2800" dirty="0"/>
              <a:t>عِنْدَهُٓ اِلَّا </a:t>
            </a:r>
            <a:r>
              <a:rPr lang="ar-EG" sz="2800" dirty="0" smtClean="0"/>
              <a:t>بِاِذْنِه۪ۜ</a:t>
            </a:r>
            <a:endParaRPr lang="tr-TR" sz="2800" dirty="0" smtClean="0"/>
          </a:p>
          <a:p>
            <a:pPr marL="0" indent="0">
              <a:buNone/>
            </a:pPr>
            <a:endParaRPr lang="tr-TR" sz="28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51815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28</TotalTime>
  <Words>263</Words>
  <Application>Microsoft Office PowerPoint</Application>
  <PresentationFormat>Ekran Gösterisi (4:3)</PresentationFormat>
  <Paragraphs>52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Akış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ilyas</dc:creator>
  <cp:lastModifiedBy>ilyas</cp:lastModifiedBy>
  <cp:revision>4</cp:revision>
  <dcterms:created xsi:type="dcterms:W3CDTF">2021-01-09T19:51:22Z</dcterms:created>
  <dcterms:modified xsi:type="dcterms:W3CDTF">2021-01-09T20:30:31Z</dcterms:modified>
</cp:coreProperties>
</file>