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12.01.2021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92500" lnSpcReduction="20000"/>
          </a:bodyPr>
          <a:lstStyle/>
          <a:p>
            <a:r>
              <a:rPr lang="tr-TR" b="1" i="1" dirty="0"/>
              <a:t>Harfi </a:t>
            </a:r>
            <a:r>
              <a:rPr lang="tr-TR" b="1" i="1" dirty="0" err="1"/>
              <a:t>Lîn:</a:t>
            </a:r>
            <a:r>
              <a:rPr lang="tr-TR" i="1" dirty="0" err="1"/>
              <a:t>Üstün</a:t>
            </a:r>
            <a:r>
              <a:rPr lang="tr-TR" i="1" dirty="0"/>
              <a:t> (fetha) harekeden sonra gelen </a:t>
            </a:r>
            <a:r>
              <a:rPr lang="tr-TR" i="1" dirty="0" err="1"/>
              <a:t>cezimli</a:t>
            </a:r>
            <a:r>
              <a:rPr lang="tr-TR" i="1" dirty="0"/>
              <a:t>  </a:t>
            </a:r>
            <a:r>
              <a:rPr lang="tr-TR" dirty="0"/>
              <a:t>(</a:t>
            </a:r>
            <a:r>
              <a:rPr lang="ar-SA" dirty="0"/>
              <a:t>و</a:t>
            </a:r>
            <a:r>
              <a:rPr lang="tr-TR" dirty="0"/>
              <a:t>) </a:t>
            </a:r>
            <a:r>
              <a:rPr lang="tr-TR" i="1" dirty="0"/>
              <a:t>ve </a:t>
            </a:r>
            <a:r>
              <a:rPr lang="tr-TR" i="1" dirty="0" err="1"/>
              <a:t>cezimli</a:t>
            </a:r>
            <a:r>
              <a:rPr lang="tr-TR" i="1" dirty="0"/>
              <a:t>  </a:t>
            </a:r>
            <a:r>
              <a:rPr lang="tr-TR" dirty="0"/>
              <a:t>(</a:t>
            </a:r>
            <a:r>
              <a:rPr lang="ar-SA" dirty="0"/>
              <a:t>ي</a:t>
            </a:r>
            <a:r>
              <a:rPr lang="tr-TR" dirty="0"/>
              <a:t>)  </a:t>
            </a:r>
            <a:r>
              <a:rPr lang="tr-TR" i="1" dirty="0"/>
              <a:t>harflerine Harfi </a:t>
            </a:r>
            <a:r>
              <a:rPr lang="tr-TR" i="1" dirty="0" err="1"/>
              <a:t>Lîn</a:t>
            </a:r>
            <a:r>
              <a:rPr lang="tr-TR" i="1" dirty="0"/>
              <a:t> denir. </a:t>
            </a:r>
          </a:p>
          <a:p>
            <a:endParaRPr lang="tr-TR" i="1" dirty="0"/>
          </a:p>
          <a:p>
            <a:r>
              <a:rPr lang="tr-TR" i="1" dirty="0"/>
              <a:t>Harfi </a:t>
            </a:r>
            <a:r>
              <a:rPr lang="tr-TR" i="1" dirty="0" err="1"/>
              <a:t>Lîn</a:t>
            </a:r>
            <a:r>
              <a:rPr lang="tr-TR" i="1" dirty="0"/>
              <a:t> olan yerlerde </a:t>
            </a:r>
            <a:r>
              <a:rPr lang="tr-TR" i="1" dirty="0" err="1"/>
              <a:t>med</a:t>
            </a:r>
            <a:r>
              <a:rPr lang="tr-TR" i="1" dirty="0"/>
              <a:t> (uzatma) yapılmamalıdır.</a:t>
            </a:r>
          </a:p>
          <a:p>
            <a:endParaRPr lang="tr-TR" dirty="0"/>
          </a:p>
          <a:p>
            <a:r>
              <a:rPr lang="tr-TR" i="1" dirty="0"/>
              <a:t>Örnekler:</a:t>
            </a:r>
          </a:p>
          <a:p>
            <a:r>
              <a:rPr lang="ar-EG" dirty="0"/>
              <a:t>نَوْمٌ </a:t>
            </a:r>
            <a:r>
              <a:rPr lang="tr-TR" dirty="0"/>
              <a:t> </a:t>
            </a:r>
            <a:r>
              <a:rPr lang="tr-TR" i="1" dirty="0"/>
              <a:t>kelimesindeki</a:t>
            </a:r>
            <a:r>
              <a:rPr lang="tr-TR" dirty="0"/>
              <a:t> (</a:t>
            </a:r>
            <a:r>
              <a:rPr lang="ar-SA" dirty="0"/>
              <a:t>و</a:t>
            </a:r>
            <a:r>
              <a:rPr lang="tr-TR" dirty="0"/>
              <a:t>) </a:t>
            </a:r>
          </a:p>
          <a:p>
            <a:r>
              <a:rPr lang="ar-EG" dirty="0"/>
              <a:t>خَيْرٌ</a:t>
            </a:r>
            <a:r>
              <a:rPr lang="tr-TR" dirty="0"/>
              <a:t> </a:t>
            </a:r>
            <a:r>
              <a:rPr lang="tr-TR" i="1" dirty="0"/>
              <a:t>kelimesindeki</a:t>
            </a:r>
            <a:r>
              <a:rPr lang="tr-TR" dirty="0"/>
              <a:t> (</a:t>
            </a:r>
            <a:r>
              <a:rPr lang="ar-SA" dirty="0"/>
              <a:t>ي</a:t>
            </a:r>
            <a:r>
              <a:rPr lang="tr-TR" dirty="0"/>
              <a:t>) </a:t>
            </a:r>
          </a:p>
          <a:p>
            <a:r>
              <a:rPr lang="ar-EG" dirty="0"/>
              <a:t>خَوْفٍ </a:t>
            </a:r>
            <a:r>
              <a:rPr lang="tr-TR" dirty="0"/>
              <a:t> </a:t>
            </a:r>
            <a:r>
              <a:rPr lang="tr-TR" i="1" dirty="0"/>
              <a:t>kelimesindeki </a:t>
            </a:r>
            <a:r>
              <a:rPr lang="tr-TR" dirty="0"/>
              <a:t>(</a:t>
            </a:r>
            <a:r>
              <a:rPr lang="ar-SA" dirty="0"/>
              <a:t>و</a:t>
            </a:r>
            <a:r>
              <a:rPr lang="tr-TR" dirty="0"/>
              <a:t>)</a:t>
            </a:r>
          </a:p>
          <a:p>
            <a:r>
              <a:rPr lang="ar-EG" dirty="0"/>
              <a:t>قُرَيْشٍ</a:t>
            </a:r>
            <a:r>
              <a:rPr lang="tr-TR" dirty="0"/>
              <a:t> </a:t>
            </a:r>
            <a:r>
              <a:rPr lang="tr-TR" i="1" dirty="0"/>
              <a:t>kelimesindeki </a:t>
            </a:r>
            <a:r>
              <a:rPr lang="tr-TR" dirty="0"/>
              <a:t>(</a:t>
            </a:r>
            <a:r>
              <a:rPr lang="ar-SA" dirty="0"/>
              <a:t>ي</a:t>
            </a:r>
            <a:r>
              <a:rPr lang="tr-TR" dirty="0"/>
              <a:t>)</a:t>
            </a:r>
            <a:br>
              <a:rPr lang="ar-EG" dirty="0"/>
            </a:br>
            <a:br>
              <a:rPr lang="ar-EG" dirty="0"/>
            </a:br>
            <a:r>
              <a:rPr lang="tr-TR" dirty="0"/>
              <a:t> </a:t>
            </a:r>
            <a:r>
              <a:rPr lang="tr-TR" i="1" dirty="0"/>
              <a:t>Yukarıdaki kelimeler Harfi </a:t>
            </a:r>
            <a:r>
              <a:rPr lang="tr-TR" i="1" dirty="0" err="1"/>
              <a:t>Lîn’e</a:t>
            </a:r>
            <a:r>
              <a:rPr lang="tr-TR" i="1" dirty="0"/>
              <a:t> </a:t>
            </a:r>
            <a:r>
              <a:rPr lang="tr-TR" i="1" dirty="0" err="1"/>
              <a:t>örnektir.Bu</a:t>
            </a:r>
            <a:r>
              <a:rPr lang="tr-TR" i="1" dirty="0"/>
              <a:t> kelimelerde vakıf yapılmazsa Harfi </a:t>
            </a:r>
            <a:r>
              <a:rPr lang="tr-TR" i="1" dirty="0" err="1"/>
              <a:t>Lîn</a:t>
            </a:r>
            <a:r>
              <a:rPr lang="tr-TR" i="1" dirty="0"/>
              <a:t> uzatılmaz.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8509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tr-TR" b="1" i="1" dirty="0"/>
              <a:t>Meddi </a:t>
            </a:r>
            <a:r>
              <a:rPr lang="tr-TR" b="1" i="1" dirty="0" err="1"/>
              <a:t>Lîn</a:t>
            </a:r>
            <a:r>
              <a:rPr lang="tr-TR" b="1" i="1" dirty="0"/>
              <a:t>: </a:t>
            </a:r>
            <a:r>
              <a:rPr lang="tr-TR" i="1" dirty="0"/>
              <a:t>Harfi </a:t>
            </a:r>
            <a:r>
              <a:rPr lang="tr-TR" i="1" dirty="0" err="1"/>
              <a:t>Lîn’den</a:t>
            </a:r>
            <a:r>
              <a:rPr lang="tr-TR" i="1" dirty="0"/>
              <a:t> sonra sükun gelirse Meddi </a:t>
            </a:r>
            <a:r>
              <a:rPr lang="tr-TR" i="1" dirty="0" err="1"/>
              <a:t>Lîn</a:t>
            </a:r>
            <a:r>
              <a:rPr lang="tr-TR" i="1" dirty="0"/>
              <a:t> </a:t>
            </a:r>
            <a:r>
              <a:rPr lang="tr-TR" i="1" dirty="0" err="1"/>
              <a:t>olur.Meddi</a:t>
            </a:r>
            <a:r>
              <a:rPr lang="tr-TR" i="1" dirty="0"/>
              <a:t> </a:t>
            </a:r>
            <a:r>
              <a:rPr lang="tr-TR" i="1" dirty="0" err="1"/>
              <a:t>Lîn</a:t>
            </a:r>
            <a:r>
              <a:rPr lang="tr-TR" i="1" dirty="0"/>
              <a:t> hem </a:t>
            </a:r>
            <a:r>
              <a:rPr lang="tr-TR" i="1" dirty="0" err="1"/>
              <a:t>lâzımi</a:t>
            </a:r>
            <a:r>
              <a:rPr lang="tr-TR" i="1" dirty="0"/>
              <a:t> sükunla hem de </a:t>
            </a:r>
            <a:r>
              <a:rPr lang="tr-TR" i="1" dirty="0" err="1"/>
              <a:t>ârızi</a:t>
            </a:r>
            <a:r>
              <a:rPr lang="tr-TR" i="1" dirty="0"/>
              <a:t> sükunla olabilir.</a:t>
            </a:r>
          </a:p>
          <a:p>
            <a:endParaRPr lang="tr-TR" dirty="0"/>
          </a:p>
          <a:p>
            <a:r>
              <a:rPr lang="tr-TR" i="1" dirty="0"/>
              <a:t>Bir kelimede Meddi </a:t>
            </a:r>
            <a:r>
              <a:rPr lang="tr-TR" i="1" dirty="0" err="1"/>
              <a:t>Lîn</a:t>
            </a:r>
            <a:r>
              <a:rPr lang="tr-TR" i="1" dirty="0"/>
              <a:t> olabilmesi için;</a:t>
            </a:r>
          </a:p>
          <a:p>
            <a:r>
              <a:rPr lang="tr-TR" dirty="0"/>
              <a:t>1. (</a:t>
            </a:r>
            <a:r>
              <a:rPr lang="ar-SA" dirty="0"/>
              <a:t>و</a:t>
            </a:r>
            <a:r>
              <a:rPr lang="tr-TR" dirty="0"/>
              <a:t>) </a:t>
            </a:r>
            <a:r>
              <a:rPr lang="tr-TR" i="1" dirty="0"/>
              <a:t>ve </a:t>
            </a:r>
            <a:r>
              <a:rPr lang="tr-TR" dirty="0"/>
              <a:t>(</a:t>
            </a:r>
            <a:r>
              <a:rPr lang="ar-SA" dirty="0"/>
              <a:t>ي</a:t>
            </a:r>
            <a:r>
              <a:rPr lang="tr-TR" dirty="0"/>
              <a:t>) </a:t>
            </a:r>
            <a:r>
              <a:rPr lang="tr-TR" i="1" dirty="0" err="1"/>
              <a:t>cezimli</a:t>
            </a:r>
            <a:r>
              <a:rPr lang="tr-TR" i="1" dirty="0"/>
              <a:t> (sükun) olarak gelecek</a:t>
            </a:r>
          </a:p>
          <a:p>
            <a:r>
              <a:rPr lang="tr-TR" dirty="0"/>
              <a:t>2. </a:t>
            </a:r>
            <a:r>
              <a:rPr lang="tr-TR" i="1" dirty="0" err="1"/>
              <a:t>Cezimli</a:t>
            </a:r>
            <a:r>
              <a:rPr lang="tr-TR" dirty="0"/>
              <a:t> (</a:t>
            </a:r>
            <a:r>
              <a:rPr lang="ar-SA" dirty="0"/>
              <a:t>و</a:t>
            </a:r>
            <a:r>
              <a:rPr lang="tr-TR" dirty="0"/>
              <a:t>) </a:t>
            </a:r>
            <a:r>
              <a:rPr lang="tr-TR" i="1" dirty="0"/>
              <a:t>ve </a:t>
            </a:r>
            <a:r>
              <a:rPr lang="tr-TR" dirty="0"/>
              <a:t>(</a:t>
            </a:r>
            <a:r>
              <a:rPr lang="ar-SA" dirty="0"/>
              <a:t>ي</a:t>
            </a:r>
            <a:r>
              <a:rPr lang="tr-TR" dirty="0"/>
              <a:t>) </a:t>
            </a:r>
            <a:r>
              <a:rPr lang="tr-TR" i="1" dirty="0"/>
              <a:t>dan bir önceki harf </a:t>
            </a:r>
            <a:r>
              <a:rPr lang="tr-TR" i="1" dirty="0" err="1"/>
              <a:t>üstünlü</a:t>
            </a:r>
            <a:r>
              <a:rPr lang="tr-TR" i="1" dirty="0"/>
              <a:t> (fetha) olarak gelecek</a:t>
            </a:r>
          </a:p>
          <a:p>
            <a:r>
              <a:rPr lang="tr-TR" i="1" dirty="0"/>
              <a:t>3.Harfi </a:t>
            </a:r>
            <a:r>
              <a:rPr lang="tr-TR" i="1" dirty="0" err="1"/>
              <a:t>Lîn’den</a:t>
            </a:r>
            <a:r>
              <a:rPr lang="tr-TR" i="1" dirty="0"/>
              <a:t> sonra </a:t>
            </a:r>
            <a:r>
              <a:rPr lang="tr-TR" i="1" dirty="0" err="1"/>
              <a:t>cezim</a:t>
            </a:r>
            <a:r>
              <a:rPr lang="tr-TR" i="1" dirty="0"/>
              <a:t> (</a:t>
            </a:r>
            <a:r>
              <a:rPr lang="tr-TR" i="1" dirty="0" err="1"/>
              <a:t>lâzımi</a:t>
            </a:r>
            <a:r>
              <a:rPr lang="tr-TR" i="1" dirty="0"/>
              <a:t> sükun- </a:t>
            </a:r>
            <a:r>
              <a:rPr lang="tr-TR" i="1" dirty="0" err="1"/>
              <a:t>ârızi</a:t>
            </a:r>
            <a:r>
              <a:rPr lang="tr-TR" i="1" dirty="0"/>
              <a:t> sükun) gelecek</a:t>
            </a:r>
          </a:p>
        </p:txBody>
      </p:sp>
    </p:spTree>
    <p:extLst>
      <p:ext uri="{BB962C8B-B14F-4D97-AF65-F5344CB8AC3E}">
        <p14:creationId xmlns:p14="http://schemas.microsoft.com/office/powerpoint/2010/main" val="3070170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tr-TR" i="1" dirty="0"/>
              <a:t>Kur’an-ı Kerim’de </a:t>
            </a:r>
            <a:r>
              <a:rPr lang="tr-TR" i="1" dirty="0" err="1"/>
              <a:t>lâzımi</a:t>
            </a:r>
            <a:r>
              <a:rPr lang="tr-TR" i="1" dirty="0"/>
              <a:t> sükunla Meddi </a:t>
            </a:r>
            <a:r>
              <a:rPr lang="tr-TR" i="1" dirty="0" err="1"/>
              <a:t>Lîn’e</a:t>
            </a:r>
            <a:r>
              <a:rPr lang="tr-TR" i="1" dirty="0"/>
              <a:t> iki tane örnek vardır.</a:t>
            </a:r>
          </a:p>
          <a:p>
            <a:r>
              <a:rPr lang="tr-TR" i="1" dirty="0"/>
              <a:t>1.Meryem Suresi’nde</a:t>
            </a:r>
          </a:p>
          <a:p>
            <a:r>
              <a:rPr lang="ar-EG" dirty="0"/>
              <a:t>كٓهٰيٰعٓصٓ ﴿١﴾</a:t>
            </a:r>
          </a:p>
          <a:p>
            <a:r>
              <a:rPr lang="tr-TR" i="1" dirty="0"/>
              <a:t>Bu ayeti kerimede bulunan  </a:t>
            </a:r>
            <a:r>
              <a:rPr lang="ar-EG" dirty="0"/>
              <a:t>ع</a:t>
            </a:r>
            <a:r>
              <a:rPr lang="tr-TR" i="1" dirty="0"/>
              <a:t> harfinde Meddi </a:t>
            </a:r>
            <a:r>
              <a:rPr lang="tr-TR" i="1" dirty="0" err="1"/>
              <a:t>Lîn</a:t>
            </a:r>
            <a:r>
              <a:rPr lang="tr-TR" i="1" dirty="0"/>
              <a:t> vardır.</a:t>
            </a:r>
          </a:p>
          <a:p>
            <a:pPr marL="0" indent="0">
              <a:buNone/>
            </a:pPr>
            <a:endParaRPr lang="tr-TR" i="1" dirty="0"/>
          </a:p>
          <a:p>
            <a:r>
              <a:rPr lang="tr-TR" i="1" dirty="0"/>
              <a:t>Şûra Suresi’nde</a:t>
            </a:r>
          </a:p>
          <a:p>
            <a:r>
              <a:rPr lang="tr-TR" dirty="0"/>
              <a:t> </a:t>
            </a:r>
            <a:r>
              <a:rPr lang="ar-EG" dirty="0"/>
              <a:t>عٓسٓقٓ۠ ﴿٢﴾</a:t>
            </a:r>
            <a:r>
              <a:rPr lang="tr-TR" dirty="0"/>
              <a:t> </a:t>
            </a:r>
            <a:r>
              <a:rPr lang="ar-EG" dirty="0"/>
              <a:t>حٰمٓ ﴿١﴾</a:t>
            </a:r>
            <a:endParaRPr lang="tr-TR" dirty="0"/>
          </a:p>
          <a:p>
            <a:r>
              <a:rPr lang="tr-TR" i="1" dirty="0"/>
              <a:t>Bu ayeti kerimede bulunan  </a:t>
            </a:r>
            <a:r>
              <a:rPr lang="ar-EG" dirty="0"/>
              <a:t>ع</a:t>
            </a:r>
            <a:r>
              <a:rPr lang="tr-TR" i="1" dirty="0"/>
              <a:t> harfinde Meddi </a:t>
            </a:r>
            <a:r>
              <a:rPr lang="tr-TR" i="1" dirty="0" err="1"/>
              <a:t>Lîn</a:t>
            </a:r>
            <a:r>
              <a:rPr lang="tr-TR" i="1" dirty="0"/>
              <a:t> vardır.</a:t>
            </a:r>
          </a:p>
          <a:p>
            <a:endParaRPr lang="ar-EG" dirty="0"/>
          </a:p>
          <a:p>
            <a:pPr marL="0" indent="0">
              <a:buNone/>
            </a:pPr>
            <a:endParaRPr lang="ar-EG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9428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tr-TR" i="1" dirty="0"/>
              <a:t>Meddi </a:t>
            </a:r>
            <a:r>
              <a:rPr lang="tr-TR" i="1" dirty="0" err="1"/>
              <a:t>Lîn</a:t>
            </a:r>
            <a:r>
              <a:rPr lang="tr-TR" i="1" dirty="0"/>
              <a:t> </a:t>
            </a:r>
            <a:r>
              <a:rPr lang="tr-TR" i="1" dirty="0" err="1"/>
              <a:t>lâzımi</a:t>
            </a:r>
            <a:r>
              <a:rPr lang="tr-TR" i="1" dirty="0"/>
              <a:t> sükunla olursa iki vecihle tilavet yapılır;</a:t>
            </a:r>
          </a:p>
          <a:p>
            <a:r>
              <a:rPr lang="tr-TR" i="1" dirty="0"/>
              <a:t>1.Tûl</a:t>
            </a:r>
          </a:p>
          <a:p>
            <a:r>
              <a:rPr lang="tr-TR" i="1" dirty="0"/>
              <a:t>2.Tevassut</a:t>
            </a:r>
          </a:p>
          <a:p>
            <a:endParaRPr lang="tr-TR" i="1" dirty="0"/>
          </a:p>
          <a:p>
            <a:r>
              <a:rPr lang="tr-TR" i="1" dirty="0"/>
              <a:t>Meddi </a:t>
            </a:r>
            <a:r>
              <a:rPr lang="tr-TR" i="1" dirty="0" err="1"/>
              <a:t>lîn</a:t>
            </a:r>
            <a:r>
              <a:rPr lang="tr-TR" i="1" dirty="0"/>
              <a:t> </a:t>
            </a:r>
            <a:r>
              <a:rPr lang="tr-TR" i="1" dirty="0" err="1"/>
              <a:t>lâzımi</a:t>
            </a:r>
            <a:r>
              <a:rPr lang="tr-TR" i="1" dirty="0"/>
              <a:t> sükunla sadece </a:t>
            </a:r>
            <a:r>
              <a:rPr lang="tr-TR" i="1" dirty="0" err="1"/>
              <a:t>Hurufu</a:t>
            </a:r>
            <a:r>
              <a:rPr lang="tr-TR" i="1" dirty="0"/>
              <a:t> </a:t>
            </a:r>
            <a:r>
              <a:rPr lang="tr-TR" i="1" dirty="0" err="1"/>
              <a:t>mukatta’a’da</a:t>
            </a:r>
            <a:r>
              <a:rPr lang="tr-TR" i="1" dirty="0"/>
              <a:t> </a:t>
            </a:r>
            <a:r>
              <a:rPr lang="tr-TR" i="1" dirty="0" err="1"/>
              <a:t>olur.Kur’an’da</a:t>
            </a:r>
            <a:r>
              <a:rPr lang="tr-TR" i="1" dirty="0"/>
              <a:t> bu duruma sadece iki tane örnek vardır.</a:t>
            </a:r>
          </a:p>
        </p:txBody>
      </p:sp>
    </p:spTree>
    <p:extLst>
      <p:ext uri="{BB962C8B-B14F-4D97-AF65-F5344CB8AC3E}">
        <p14:creationId xmlns:p14="http://schemas.microsoft.com/office/powerpoint/2010/main" val="237334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r>
              <a:rPr lang="tr-TR" i="1" dirty="0"/>
              <a:t>Meddi </a:t>
            </a:r>
            <a:r>
              <a:rPr lang="tr-TR" i="1" dirty="0" err="1"/>
              <a:t>Lîn</a:t>
            </a:r>
            <a:r>
              <a:rPr lang="tr-TR" i="1" dirty="0"/>
              <a:t> </a:t>
            </a:r>
            <a:r>
              <a:rPr lang="tr-TR" i="1" dirty="0" err="1"/>
              <a:t>ârızi</a:t>
            </a:r>
            <a:r>
              <a:rPr lang="tr-TR" i="1" dirty="0"/>
              <a:t> sükunla da </a:t>
            </a:r>
            <a:r>
              <a:rPr lang="tr-TR" i="1" dirty="0" err="1"/>
              <a:t>olabilir.Ârızi</a:t>
            </a:r>
            <a:r>
              <a:rPr lang="tr-TR" i="1" dirty="0"/>
              <a:t> sükunla meddi </a:t>
            </a:r>
            <a:r>
              <a:rPr lang="tr-TR" i="1" dirty="0" err="1"/>
              <a:t>lîn</a:t>
            </a:r>
            <a:r>
              <a:rPr lang="tr-TR" i="1" dirty="0"/>
              <a:t>, Harfi </a:t>
            </a:r>
            <a:r>
              <a:rPr lang="tr-TR" i="1" dirty="0" err="1"/>
              <a:t>Lîn’den</a:t>
            </a:r>
            <a:r>
              <a:rPr lang="tr-TR" i="1" dirty="0"/>
              <a:t> sonra </a:t>
            </a:r>
            <a:r>
              <a:rPr lang="tr-TR" i="1" dirty="0" err="1"/>
              <a:t>ârızi</a:t>
            </a:r>
            <a:r>
              <a:rPr lang="tr-TR" i="1" dirty="0"/>
              <a:t> sükun gelirse olur.</a:t>
            </a:r>
          </a:p>
          <a:p>
            <a:endParaRPr lang="tr-TR" dirty="0"/>
          </a:p>
          <a:p>
            <a:r>
              <a:rPr lang="tr-TR" i="1" dirty="0"/>
              <a:t>Örnekler;</a:t>
            </a:r>
          </a:p>
          <a:p>
            <a:r>
              <a:rPr lang="ar-EG" dirty="0"/>
              <a:t>قُرَيْشٍۙ</a:t>
            </a:r>
            <a:endParaRPr lang="tr-TR" dirty="0"/>
          </a:p>
          <a:p>
            <a:r>
              <a:rPr lang="ar-EG" dirty="0"/>
              <a:t> وَالصَّيْفِۚ </a:t>
            </a:r>
            <a:endParaRPr lang="tr-TR" dirty="0"/>
          </a:p>
          <a:p>
            <a:r>
              <a:rPr lang="ar-EG" dirty="0"/>
              <a:t>هٰذَا الْبَيْتِۙ </a:t>
            </a:r>
            <a:endParaRPr lang="tr-TR" dirty="0"/>
          </a:p>
          <a:p>
            <a:r>
              <a:rPr lang="ar-EG" dirty="0"/>
              <a:t> مِنْ خَوْفٍ </a:t>
            </a:r>
            <a:endParaRPr lang="tr-TR" i="1" dirty="0"/>
          </a:p>
          <a:p>
            <a:r>
              <a:rPr lang="tr-TR" dirty="0"/>
              <a:t> </a:t>
            </a:r>
            <a:r>
              <a:rPr lang="tr-TR" i="1" dirty="0" err="1"/>
              <a:t>Kureyş</a:t>
            </a:r>
            <a:r>
              <a:rPr lang="tr-TR" i="1" dirty="0"/>
              <a:t> Suresi tilavet edilirken ayet sonlarında vakıf   yapılırsa Meddi </a:t>
            </a:r>
            <a:r>
              <a:rPr lang="tr-TR" i="1" dirty="0" err="1"/>
              <a:t>Lîn</a:t>
            </a:r>
            <a:r>
              <a:rPr lang="tr-TR" i="1" dirty="0"/>
              <a:t> olur. </a:t>
            </a:r>
          </a:p>
        </p:txBody>
      </p:sp>
    </p:spTree>
    <p:extLst>
      <p:ext uri="{BB962C8B-B14F-4D97-AF65-F5344CB8AC3E}">
        <p14:creationId xmlns:p14="http://schemas.microsoft.com/office/powerpoint/2010/main" val="1551714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tr-TR" i="1" dirty="0"/>
              <a:t>Meddi </a:t>
            </a:r>
            <a:r>
              <a:rPr lang="tr-TR" i="1" dirty="0" err="1"/>
              <a:t>Lîn</a:t>
            </a:r>
            <a:r>
              <a:rPr lang="tr-TR" i="1" dirty="0"/>
              <a:t> </a:t>
            </a:r>
            <a:r>
              <a:rPr lang="tr-TR" i="1" dirty="0" err="1"/>
              <a:t>ârızi</a:t>
            </a:r>
            <a:r>
              <a:rPr lang="tr-TR" i="1" dirty="0"/>
              <a:t> sükunla olursa Meddi </a:t>
            </a:r>
            <a:r>
              <a:rPr lang="tr-TR" i="1" dirty="0" err="1"/>
              <a:t>Ârız’daki</a:t>
            </a:r>
            <a:r>
              <a:rPr lang="tr-TR" i="1" dirty="0"/>
              <a:t>  gibi kelimenin son harekesine göre farklı vecihlerde okunabilir.</a:t>
            </a:r>
          </a:p>
          <a:p>
            <a:r>
              <a:rPr lang="tr-TR" i="1" dirty="0"/>
              <a:t>Meddi </a:t>
            </a:r>
            <a:r>
              <a:rPr lang="tr-TR" i="1" dirty="0" err="1"/>
              <a:t>Lîn</a:t>
            </a:r>
            <a:r>
              <a:rPr lang="tr-TR" i="1" dirty="0"/>
              <a:t> yapılan kelimenin son harekesi üstün </a:t>
            </a:r>
          </a:p>
          <a:p>
            <a:pPr marL="0" indent="0">
              <a:buNone/>
            </a:pPr>
            <a:r>
              <a:rPr lang="tr-TR" i="1" dirty="0"/>
              <a:t>(fetha ) ise 3 vecih okunabilir.</a:t>
            </a:r>
          </a:p>
          <a:p>
            <a:r>
              <a:rPr lang="tr-TR" i="1" dirty="0"/>
              <a:t>Meddi </a:t>
            </a:r>
            <a:r>
              <a:rPr lang="tr-TR" i="1" dirty="0" err="1"/>
              <a:t>Lîn’in</a:t>
            </a:r>
            <a:r>
              <a:rPr lang="tr-TR" i="1" dirty="0"/>
              <a:t> uzatılması;</a:t>
            </a:r>
          </a:p>
          <a:p>
            <a:r>
              <a:rPr lang="tr-TR" i="1" dirty="0"/>
              <a:t>1.Tûl(uzun )</a:t>
            </a:r>
          </a:p>
          <a:p>
            <a:r>
              <a:rPr lang="tr-TR" i="1" dirty="0"/>
              <a:t>2.Tevassut(orta)</a:t>
            </a:r>
          </a:p>
          <a:p>
            <a:r>
              <a:rPr lang="tr-TR" i="1" dirty="0"/>
              <a:t>3.Kasr (kısa)</a:t>
            </a:r>
          </a:p>
          <a:p>
            <a:r>
              <a:rPr lang="tr-TR" i="1" dirty="0" err="1"/>
              <a:t>Vecih’lerin</a:t>
            </a:r>
            <a:r>
              <a:rPr lang="tr-TR" i="1" dirty="0"/>
              <a:t> herhangi birisi ile okunabilir.</a:t>
            </a:r>
          </a:p>
          <a:p>
            <a:endParaRPr lang="tr-TR" i="1" dirty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5569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r>
              <a:rPr lang="tr-TR" i="1" dirty="0"/>
              <a:t>Meddi </a:t>
            </a:r>
            <a:r>
              <a:rPr lang="tr-TR" i="1" dirty="0" err="1"/>
              <a:t>Lîn</a:t>
            </a:r>
            <a:r>
              <a:rPr lang="tr-TR" i="1" dirty="0"/>
              <a:t> yapılan kelimenin son harekesi esre(</a:t>
            </a:r>
            <a:r>
              <a:rPr lang="tr-TR" i="1" dirty="0" err="1"/>
              <a:t>kesra</a:t>
            </a:r>
            <a:r>
              <a:rPr lang="tr-TR" i="1" dirty="0"/>
              <a:t>) ise 4 vecih </a:t>
            </a:r>
            <a:r>
              <a:rPr lang="tr-TR" i="1" dirty="0" err="1"/>
              <a:t>okunabilir.Bu</a:t>
            </a:r>
            <a:r>
              <a:rPr lang="tr-TR" i="1" dirty="0"/>
              <a:t> vecihler(okuyuş şekilleri) şunlardır;</a:t>
            </a:r>
          </a:p>
          <a:p>
            <a:pPr marL="0" indent="0">
              <a:buNone/>
            </a:pPr>
            <a:endParaRPr lang="tr-TR" i="1" dirty="0"/>
          </a:p>
          <a:p>
            <a:r>
              <a:rPr lang="tr-TR" i="1" dirty="0"/>
              <a:t>1.Tûl(uzun )</a:t>
            </a:r>
          </a:p>
          <a:p>
            <a:r>
              <a:rPr lang="tr-TR" i="1" dirty="0"/>
              <a:t>2.Tevassut(orta)</a:t>
            </a:r>
          </a:p>
          <a:p>
            <a:r>
              <a:rPr lang="tr-TR" i="1" dirty="0"/>
              <a:t>3.Kasr (kısa)</a:t>
            </a:r>
          </a:p>
          <a:p>
            <a:r>
              <a:rPr lang="tr-TR" i="1" dirty="0"/>
              <a:t>4.Kasr ile </a:t>
            </a:r>
            <a:r>
              <a:rPr lang="tr-TR" i="1" dirty="0" err="1"/>
              <a:t>revm</a:t>
            </a:r>
            <a:endParaRPr lang="tr-TR" i="1" dirty="0"/>
          </a:p>
          <a:p>
            <a:r>
              <a:rPr lang="tr-TR" i="1" dirty="0" err="1"/>
              <a:t>Vecih’lerin</a:t>
            </a:r>
            <a:r>
              <a:rPr lang="tr-TR" i="1" dirty="0"/>
              <a:t> herhangi birisi ile okunabilir.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4271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fontScale="92500"/>
          </a:bodyPr>
          <a:lstStyle/>
          <a:p>
            <a:r>
              <a:rPr lang="tr-TR" i="1" dirty="0"/>
              <a:t>Meddi </a:t>
            </a:r>
            <a:r>
              <a:rPr lang="tr-TR" i="1" dirty="0" err="1"/>
              <a:t>Lîn</a:t>
            </a:r>
            <a:r>
              <a:rPr lang="tr-TR" i="1" dirty="0"/>
              <a:t> yapılan kelimenin son harekesi ötre(</a:t>
            </a:r>
            <a:r>
              <a:rPr lang="tr-TR" i="1" dirty="0" err="1"/>
              <a:t>damme</a:t>
            </a:r>
            <a:r>
              <a:rPr lang="tr-TR" i="1" dirty="0"/>
              <a:t>) ise 7  vecih okunabilir.7 vecih demek 7 elif miktarı uzatmak anlamına </a:t>
            </a:r>
            <a:r>
              <a:rPr lang="tr-TR" i="1" dirty="0" err="1"/>
              <a:t>gelmez.Meddi</a:t>
            </a:r>
            <a:r>
              <a:rPr lang="tr-TR" i="1" dirty="0"/>
              <a:t> </a:t>
            </a:r>
            <a:r>
              <a:rPr lang="tr-TR" i="1" dirty="0" err="1"/>
              <a:t>Lîn</a:t>
            </a:r>
            <a:r>
              <a:rPr lang="tr-TR" i="1" dirty="0"/>
              <a:t> en çok 4 elif miktarı uzatılabilir.</a:t>
            </a:r>
          </a:p>
          <a:p>
            <a:r>
              <a:rPr lang="tr-TR" i="1" dirty="0"/>
              <a:t> Bu vecihler(okuyuş şekilleri) şunlardır;</a:t>
            </a:r>
          </a:p>
          <a:p>
            <a:r>
              <a:rPr lang="tr-TR" i="1" dirty="0"/>
              <a:t>1.Tûl(uzun )</a:t>
            </a:r>
          </a:p>
          <a:p>
            <a:r>
              <a:rPr lang="tr-TR" i="1" dirty="0"/>
              <a:t>2.Tevassut(orta)</a:t>
            </a:r>
          </a:p>
          <a:p>
            <a:r>
              <a:rPr lang="tr-TR" i="1" dirty="0"/>
              <a:t>3.Kasr (kısa)</a:t>
            </a:r>
          </a:p>
          <a:p>
            <a:r>
              <a:rPr lang="tr-TR" i="1" dirty="0"/>
              <a:t>4. </a:t>
            </a:r>
            <a:r>
              <a:rPr lang="tr-TR" i="1" dirty="0" err="1"/>
              <a:t>Tûl</a:t>
            </a:r>
            <a:r>
              <a:rPr lang="tr-TR" i="1" dirty="0"/>
              <a:t> ile </a:t>
            </a:r>
            <a:r>
              <a:rPr lang="tr-TR" i="1" dirty="0" err="1"/>
              <a:t>işmam</a:t>
            </a:r>
            <a:endParaRPr lang="tr-TR" i="1" dirty="0"/>
          </a:p>
          <a:p>
            <a:r>
              <a:rPr lang="tr-TR" i="1" dirty="0"/>
              <a:t>5. </a:t>
            </a:r>
            <a:r>
              <a:rPr lang="tr-TR" i="1" dirty="0" err="1"/>
              <a:t>Tevassut</a:t>
            </a:r>
            <a:r>
              <a:rPr lang="tr-TR" i="1" dirty="0"/>
              <a:t> ile </a:t>
            </a:r>
            <a:r>
              <a:rPr lang="tr-TR" i="1" dirty="0" err="1"/>
              <a:t>işmam</a:t>
            </a:r>
            <a:endParaRPr lang="tr-TR" i="1" dirty="0"/>
          </a:p>
          <a:p>
            <a:r>
              <a:rPr lang="tr-TR" i="1" dirty="0"/>
              <a:t>6. </a:t>
            </a:r>
            <a:r>
              <a:rPr lang="tr-TR" i="1" dirty="0" err="1"/>
              <a:t>Kasr</a:t>
            </a:r>
            <a:r>
              <a:rPr lang="tr-TR" i="1" dirty="0"/>
              <a:t> </a:t>
            </a:r>
          </a:p>
          <a:p>
            <a:r>
              <a:rPr lang="tr-TR" i="1" dirty="0"/>
              <a:t>7.Kasr ile </a:t>
            </a:r>
            <a:r>
              <a:rPr lang="tr-TR" i="1" dirty="0" err="1"/>
              <a:t>revm</a:t>
            </a:r>
            <a:endParaRPr lang="tr-TR" i="1" dirty="0"/>
          </a:p>
          <a:p>
            <a:r>
              <a:rPr lang="tr-TR" i="1" dirty="0" err="1"/>
              <a:t>Vecih’lerin</a:t>
            </a:r>
            <a:r>
              <a:rPr lang="tr-TR" i="1" dirty="0"/>
              <a:t> herhangi birisi ile okunabilir.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3700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tr-TR" i="1" dirty="0"/>
              <a:t>Meddi </a:t>
            </a:r>
            <a:r>
              <a:rPr lang="tr-TR" i="1" dirty="0" err="1"/>
              <a:t>Lîn’in</a:t>
            </a:r>
            <a:r>
              <a:rPr lang="tr-TR" i="1" dirty="0"/>
              <a:t> hükmü caizdir.(</a:t>
            </a:r>
            <a:r>
              <a:rPr lang="tr-TR" i="1" dirty="0" err="1"/>
              <a:t>Muhtelefun</a:t>
            </a:r>
            <a:r>
              <a:rPr lang="tr-TR" i="1" dirty="0"/>
              <a:t> </a:t>
            </a:r>
            <a:r>
              <a:rPr lang="tr-TR" i="1" dirty="0" err="1"/>
              <a:t>fih</a:t>
            </a:r>
            <a:r>
              <a:rPr lang="tr-TR" i="1" dirty="0"/>
              <a:t>)</a:t>
            </a:r>
          </a:p>
          <a:p>
            <a:r>
              <a:rPr lang="tr-TR" i="1" dirty="0"/>
              <a:t>Meddi </a:t>
            </a:r>
            <a:r>
              <a:rPr lang="tr-TR" i="1" dirty="0" err="1"/>
              <a:t>Lîn</a:t>
            </a:r>
            <a:r>
              <a:rPr lang="tr-TR" i="1" dirty="0"/>
              <a:t> </a:t>
            </a:r>
            <a:r>
              <a:rPr lang="tr-TR" i="1" dirty="0" err="1"/>
              <a:t>lâzımi</a:t>
            </a:r>
            <a:r>
              <a:rPr lang="tr-TR" i="1" dirty="0"/>
              <a:t> sükunla olursa iki vecihle tilavet yapılır;</a:t>
            </a:r>
          </a:p>
          <a:p>
            <a:r>
              <a:rPr lang="tr-TR" i="1" dirty="0"/>
              <a:t>1.Tûl</a:t>
            </a:r>
          </a:p>
          <a:p>
            <a:r>
              <a:rPr lang="tr-TR" i="1" dirty="0"/>
              <a:t>2.Tevassut</a:t>
            </a:r>
          </a:p>
          <a:p>
            <a:pPr marL="0" indent="0">
              <a:buNone/>
            </a:pPr>
            <a:endParaRPr lang="tr-TR" i="1" dirty="0"/>
          </a:p>
          <a:p>
            <a:r>
              <a:rPr lang="tr-TR" i="1" dirty="0"/>
              <a:t>Meddi </a:t>
            </a:r>
            <a:r>
              <a:rPr lang="tr-TR" i="1" dirty="0" err="1"/>
              <a:t>Lîn</a:t>
            </a:r>
            <a:r>
              <a:rPr lang="tr-TR" i="1" dirty="0"/>
              <a:t> </a:t>
            </a:r>
            <a:r>
              <a:rPr lang="tr-TR" i="1" dirty="0" err="1"/>
              <a:t>ârızi</a:t>
            </a:r>
            <a:r>
              <a:rPr lang="tr-TR" i="1" dirty="0"/>
              <a:t> sükunla olursa Meddi </a:t>
            </a:r>
            <a:r>
              <a:rPr lang="tr-TR" i="1" dirty="0" err="1"/>
              <a:t>Ârız’daki</a:t>
            </a:r>
            <a:r>
              <a:rPr lang="tr-TR" i="1" dirty="0"/>
              <a:t>  gibi kelimenin son harekesine göre farklı vecihlerde </a:t>
            </a:r>
            <a:r>
              <a:rPr lang="tr-TR" i="1" dirty="0" err="1"/>
              <a:t>okunabilir.Kelimenin</a:t>
            </a:r>
            <a:r>
              <a:rPr lang="tr-TR" i="1" dirty="0"/>
              <a:t> son harekesi üstün ise 3 vecih, kelimenin son harekesi esre ise 4 vecih, kelimenin son harekesi ötre ise 7 vecih ile okunması caizdir.</a:t>
            </a:r>
          </a:p>
          <a:p>
            <a:endParaRPr lang="tr-TR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3678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</TotalTime>
  <Words>391</Words>
  <Application>Microsoft Office PowerPoint</Application>
  <PresentationFormat>Ekran Gösterisi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ilyas</dc:creator>
  <cp:lastModifiedBy>Bilinmeyen Kullanıcı</cp:lastModifiedBy>
  <cp:revision>11</cp:revision>
  <dcterms:created xsi:type="dcterms:W3CDTF">2021-01-11T19:29:45Z</dcterms:created>
  <dcterms:modified xsi:type="dcterms:W3CDTF">2021-01-12T07:48:22Z</dcterms:modified>
</cp:coreProperties>
</file>