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3" r:id="rId7"/>
    <p:sldId id="261" r:id="rId8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 /><Relationship Id="rId3" Type="http://schemas.openxmlformats.org/officeDocument/2006/relationships/slide" Target="slides/slide2.xml" /><Relationship Id="rId7" Type="http://schemas.openxmlformats.org/officeDocument/2006/relationships/slide" Target="slides/slide6.xml" /><Relationship Id="rId12" Type="http://schemas.openxmlformats.org/officeDocument/2006/relationships/tableStyles" Target="tableStyles.xml" /><Relationship Id="rId2" Type="http://schemas.openxmlformats.org/officeDocument/2006/relationships/slide" Target="slides/slide1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1" Type="http://schemas.openxmlformats.org/officeDocument/2006/relationships/theme" Target="theme/theme1.xml" /><Relationship Id="rId5" Type="http://schemas.openxmlformats.org/officeDocument/2006/relationships/slide" Target="slides/slide4.xml" /><Relationship Id="rId10" Type="http://schemas.openxmlformats.org/officeDocument/2006/relationships/viewProps" Target="viewProps.xml" /><Relationship Id="rId4" Type="http://schemas.openxmlformats.org/officeDocument/2006/relationships/slide" Target="slides/slide3.xml" /><Relationship Id="rId9" Type="http://schemas.openxmlformats.org/officeDocument/2006/relationships/presProps" Target="presProps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/>
              <a:t>Asıl alt başlık stilini düzenlemek için tıklatın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16.01.2021</a:t>
            </a:fld>
            <a:endParaRPr lang="tr-TR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16.01.2021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16.01.2021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16.01.2021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16.01.2021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16.01.2021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/>
              <a:t>Asıl metin stillerini düzenlemek için tıklatın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/>
              <a:t>Asıl metin stillerini düzenlemek için tıklatın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16.01.2021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16.01.2021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16.01.2021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tr-TR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16.01.2021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16.01.2021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/>
              <a:t>Resim eklemek için simgeyi tıklatın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/>
              <a:t>Asıl metin stillerini düzenlemek için tıklatın</a:t>
            </a:r>
          </a:p>
          <a:p>
            <a:pPr lvl="1" eaLnBrk="1" latinLnBrk="0" hangingPunct="1"/>
            <a:r>
              <a:rPr kumimoji="0" lang="tr-TR"/>
              <a:t>İkinci düzey</a:t>
            </a:r>
          </a:p>
          <a:p>
            <a:pPr lvl="2" eaLnBrk="1" latinLnBrk="0" hangingPunct="1"/>
            <a:r>
              <a:rPr kumimoji="0" lang="tr-TR"/>
              <a:t>Üçüncü düzey</a:t>
            </a:r>
          </a:p>
          <a:p>
            <a:pPr lvl="3" eaLnBrk="1" latinLnBrk="0" hangingPunct="1"/>
            <a:r>
              <a:rPr kumimoji="0" lang="tr-TR"/>
              <a:t>Dördüncü düzey</a:t>
            </a:r>
          </a:p>
          <a:p>
            <a:pPr lvl="4" eaLnBrk="1" latinLnBrk="0" hangingPunct="1"/>
            <a:r>
              <a:rPr kumimoji="0" lang="tr-TR"/>
              <a:t>Beşinci düzey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A23720DD-5B6D-40BF-8493-A6B52D484E6B}" type="datetimeFigureOut">
              <a:rPr lang="tr-TR" smtClean="0"/>
              <a:t>16.01.2021</a:t>
            </a:fld>
            <a:endParaRPr lang="tr-TR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67544" y="692696"/>
            <a:ext cx="8229600" cy="432048"/>
          </a:xfrm>
        </p:spPr>
        <p:txBody>
          <a:bodyPr>
            <a:normAutofit fontScale="90000"/>
          </a:bodyPr>
          <a:lstStyle/>
          <a:p>
            <a:endParaRPr lang="tr-TR" dirty="0"/>
          </a:p>
        </p:txBody>
      </p:sp>
      <p:sp>
        <p:nvSpPr>
          <p:cNvPr id="4" name="İçerik Yer Tutucusu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199856"/>
          </a:xfrm>
        </p:spPr>
        <p:txBody>
          <a:bodyPr>
            <a:normAutofit/>
          </a:bodyPr>
          <a:lstStyle/>
          <a:p>
            <a:r>
              <a:rPr lang="tr-TR" b="1" i="1" dirty="0" err="1"/>
              <a:t>Tenvin</a:t>
            </a:r>
            <a:r>
              <a:rPr lang="tr-TR" b="1" i="1" dirty="0"/>
              <a:t>: </a:t>
            </a:r>
            <a:r>
              <a:rPr lang="tr-TR" i="1" dirty="0"/>
              <a:t>Kelime sonunda bulunan ve </a:t>
            </a:r>
            <a:r>
              <a:rPr lang="tr-TR" i="1" dirty="0" err="1"/>
              <a:t>Sâkin</a:t>
            </a:r>
            <a:r>
              <a:rPr lang="tr-TR" i="1" dirty="0"/>
              <a:t> </a:t>
            </a:r>
            <a:r>
              <a:rPr lang="tr-TR" i="1" dirty="0" err="1"/>
              <a:t>Nûn</a:t>
            </a:r>
            <a:r>
              <a:rPr lang="tr-TR" i="1" dirty="0"/>
              <a:t> sesi veren iki üstün, iki esre ve iki ötreye </a:t>
            </a:r>
            <a:r>
              <a:rPr lang="tr-TR" i="1" dirty="0" err="1"/>
              <a:t>tenvin</a:t>
            </a:r>
            <a:r>
              <a:rPr lang="tr-TR" i="1" dirty="0"/>
              <a:t> denir.</a:t>
            </a:r>
          </a:p>
          <a:p>
            <a:r>
              <a:rPr lang="tr-TR" i="1" dirty="0" err="1"/>
              <a:t>Tenvin</a:t>
            </a:r>
            <a:r>
              <a:rPr lang="tr-TR" i="1" dirty="0"/>
              <a:t> </a:t>
            </a:r>
            <a:r>
              <a:rPr lang="tr-TR" i="1" dirty="0" err="1"/>
              <a:t>Arapça’da</a:t>
            </a:r>
            <a:r>
              <a:rPr lang="tr-TR" i="1" dirty="0"/>
              <a:t> sadece isimlerin sonunda bulunur.</a:t>
            </a:r>
          </a:p>
          <a:p>
            <a:r>
              <a:rPr lang="tr-TR" i="1" dirty="0"/>
              <a:t>Örnekler:</a:t>
            </a:r>
          </a:p>
          <a:p>
            <a:r>
              <a:rPr lang="ar-EG" dirty="0"/>
              <a:t>جَنَّةً</a:t>
            </a:r>
            <a:endParaRPr lang="tr-TR" dirty="0"/>
          </a:p>
          <a:p>
            <a:r>
              <a:rPr lang="ar-EG" dirty="0"/>
              <a:t>نَفْسٍ</a:t>
            </a:r>
            <a:endParaRPr lang="tr-TR" dirty="0"/>
          </a:p>
          <a:p>
            <a:r>
              <a:rPr lang="ar-EG" dirty="0"/>
              <a:t>عَدْلٌ</a:t>
            </a:r>
            <a:endParaRPr lang="tr-TR" dirty="0"/>
          </a:p>
          <a:p>
            <a:r>
              <a:rPr lang="tr-TR" b="1" i="1" dirty="0" err="1"/>
              <a:t>Sâkin</a:t>
            </a:r>
            <a:r>
              <a:rPr lang="tr-TR" b="1" i="1" dirty="0"/>
              <a:t> </a:t>
            </a:r>
            <a:r>
              <a:rPr lang="tr-TR" b="1" i="1" dirty="0" err="1"/>
              <a:t>Nûn:</a:t>
            </a:r>
            <a:r>
              <a:rPr lang="tr-TR" i="1" dirty="0" err="1"/>
              <a:t>Cezimli</a:t>
            </a:r>
            <a:r>
              <a:rPr lang="tr-TR" i="1" dirty="0"/>
              <a:t> </a:t>
            </a:r>
            <a:r>
              <a:rPr lang="tr-TR" i="1" dirty="0" err="1"/>
              <a:t>Nûn</a:t>
            </a:r>
            <a:r>
              <a:rPr lang="tr-TR" i="1" dirty="0"/>
              <a:t> harfine </a:t>
            </a:r>
            <a:r>
              <a:rPr lang="tr-TR" i="1" dirty="0" err="1"/>
              <a:t>Sâkin</a:t>
            </a:r>
            <a:r>
              <a:rPr lang="tr-TR" i="1" dirty="0"/>
              <a:t> </a:t>
            </a:r>
            <a:r>
              <a:rPr lang="tr-TR" i="1" dirty="0" err="1"/>
              <a:t>Nûn</a:t>
            </a:r>
            <a:r>
              <a:rPr lang="tr-TR" i="1" dirty="0"/>
              <a:t> denir.</a:t>
            </a:r>
          </a:p>
          <a:p>
            <a:r>
              <a:rPr lang="tr-TR" i="1" dirty="0"/>
              <a:t>Örnekler:</a:t>
            </a:r>
          </a:p>
          <a:p>
            <a:r>
              <a:rPr lang="ar-EG" dirty="0"/>
              <a:t>اِنْ</a:t>
            </a:r>
            <a:endParaRPr lang="tr-TR" dirty="0"/>
          </a:p>
          <a:p>
            <a:r>
              <a:rPr lang="ar-EG" dirty="0"/>
              <a:t>اَنْتَ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683960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492664"/>
          </a:xfrm>
        </p:spPr>
        <p:txBody>
          <a:bodyPr>
            <a:normAutofit fontScale="90000"/>
          </a:bodyPr>
          <a:lstStyle/>
          <a:p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911824"/>
          </a:xfrm>
        </p:spPr>
        <p:txBody>
          <a:bodyPr>
            <a:normAutofit/>
          </a:bodyPr>
          <a:lstStyle/>
          <a:p>
            <a:r>
              <a:rPr lang="tr-TR" b="1" i="1" dirty="0" err="1"/>
              <a:t>İdğam:</a:t>
            </a:r>
            <a:r>
              <a:rPr lang="tr-TR" i="1" dirty="0" err="1"/>
              <a:t>Sözlükte</a:t>
            </a:r>
            <a:r>
              <a:rPr lang="tr-TR" i="1" dirty="0"/>
              <a:t> katmak, gizlemek gibi anlamlarına gelir.</a:t>
            </a:r>
          </a:p>
          <a:p>
            <a:pPr marL="0" indent="0">
              <a:buNone/>
            </a:pPr>
            <a:endParaRPr lang="tr-TR" i="1" dirty="0"/>
          </a:p>
          <a:p>
            <a:r>
              <a:rPr lang="tr-TR" i="1" dirty="0" err="1"/>
              <a:t>İdğam</a:t>
            </a:r>
            <a:r>
              <a:rPr lang="tr-TR" i="1" dirty="0"/>
              <a:t> bir harfi kendisinden sonra gelen harfe katıp şeddeli okumaktır.</a:t>
            </a:r>
          </a:p>
          <a:p>
            <a:pPr marL="0" indent="0">
              <a:buNone/>
            </a:pPr>
            <a:endParaRPr lang="tr-TR" i="1" dirty="0"/>
          </a:p>
          <a:p>
            <a:r>
              <a:rPr lang="tr-TR" i="1" dirty="0" err="1"/>
              <a:t>İdğam</a:t>
            </a:r>
            <a:r>
              <a:rPr lang="tr-TR" i="1" dirty="0"/>
              <a:t> mahreçleri aynı veya birbirine yakın olan harflerde yapılır.</a:t>
            </a:r>
          </a:p>
          <a:p>
            <a:pPr marL="0" indent="0">
              <a:buNone/>
            </a:pPr>
            <a:endParaRPr lang="tr-TR" i="1" dirty="0"/>
          </a:p>
          <a:p>
            <a:r>
              <a:rPr lang="tr-TR" i="1" dirty="0" err="1"/>
              <a:t>İdğam’ı</a:t>
            </a:r>
            <a:r>
              <a:rPr lang="tr-TR" i="1" dirty="0"/>
              <a:t> gösteren işaret şeddedir.</a:t>
            </a:r>
          </a:p>
        </p:txBody>
      </p:sp>
    </p:spTree>
    <p:extLst>
      <p:ext uri="{BB962C8B-B14F-4D97-AF65-F5344CB8AC3E}">
        <p14:creationId xmlns:p14="http://schemas.microsoft.com/office/powerpoint/2010/main" val="3096364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492664"/>
          </a:xfrm>
        </p:spPr>
        <p:txBody>
          <a:bodyPr>
            <a:normAutofit fontScale="90000"/>
          </a:bodyPr>
          <a:lstStyle/>
          <a:p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556792"/>
            <a:ext cx="8229600" cy="4767808"/>
          </a:xfrm>
        </p:spPr>
        <p:txBody>
          <a:bodyPr>
            <a:normAutofit/>
          </a:bodyPr>
          <a:lstStyle/>
          <a:p>
            <a:r>
              <a:rPr lang="tr-TR" b="1" i="1" dirty="0" err="1"/>
              <a:t>Ğunne</a:t>
            </a:r>
            <a:r>
              <a:rPr lang="tr-TR" b="1" i="1" dirty="0"/>
              <a:t>:</a:t>
            </a:r>
            <a:r>
              <a:rPr lang="tr-TR" i="1" dirty="0"/>
              <a:t> Genizden  (burundan) gelen sese </a:t>
            </a:r>
            <a:r>
              <a:rPr lang="tr-TR" i="1" dirty="0" err="1"/>
              <a:t>Ğunne</a:t>
            </a:r>
            <a:r>
              <a:rPr lang="tr-TR" i="1" dirty="0"/>
              <a:t> denir.</a:t>
            </a:r>
          </a:p>
          <a:p>
            <a:endParaRPr lang="tr-TR" i="1" dirty="0"/>
          </a:p>
          <a:p>
            <a:r>
              <a:rPr lang="tr-TR" i="1" dirty="0" err="1"/>
              <a:t>İdğam</a:t>
            </a:r>
            <a:r>
              <a:rPr lang="tr-TR" i="1" dirty="0"/>
              <a:t> tilavette kolaylık sağlar.</a:t>
            </a:r>
          </a:p>
          <a:p>
            <a:endParaRPr lang="tr-TR" i="1" dirty="0"/>
          </a:p>
          <a:p>
            <a:r>
              <a:rPr lang="tr-TR" b="1" i="1" dirty="0" err="1"/>
              <a:t>İdğam</a:t>
            </a:r>
            <a:r>
              <a:rPr lang="tr-TR" b="1" i="1" dirty="0"/>
              <a:t>-ı </a:t>
            </a:r>
            <a:r>
              <a:rPr lang="tr-TR" b="1" i="1" dirty="0" err="1"/>
              <a:t>Bilâ</a:t>
            </a:r>
            <a:r>
              <a:rPr lang="tr-TR" b="1" i="1" dirty="0"/>
              <a:t> </a:t>
            </a:r>
            <a:r>
              <a:rPr lang="tr-TR" b="1" i="1" dirty="0" err="1"/>
              <a:t>Ğunne</a:t>
            </a:r>
            <a:r>
              <a:rPr lang="tr-TR" b="1" i="1" dirty="0"/>
              <a:t>( </a:t>
            </a:r>
            <a:r>
              <a:rPr lang="tr-TR" b="1" i="1" dirty="0" err="1"/>
              <a:t>Ğunnesiz</a:t>
            </a:r>
            <a:r>
              <a:rPr lang="tr-TR" b="1" i="1" dirty="0"/>
              <a:t> </a:t>
            </a:r>
            <a:r>
              <a:rPr lang="tr-TR" b="1" i="1" dirty="0" err="1"/>
              <a:t>İdğam</a:t>
            </a:r>
            <a:r>
              <a:rPr lang="tr-TR" b="1" i="1" dirty="0"/>
              <a:t>): </a:t>
            </a:r>
            <a:r>
              <a:rPr lang="tr-TR" i="1" dirty="0" err="1"/>
              <a:t>Tenvin</a:t>
            </a:r>
            <a:r>
              <a:rPr lang="tr-TR" i="1" dirty="0"/>
              <a:t> veya </a:t>
            </a:r>
            <a:r>
              <a:rPr lang="tr-TR" i="1" dirty="0" err="1"/>
              <a:t>Sâkin</a:t>
            </a:r>
            <a:r>
              <a:rPr lang="tr-TR" i="1" dirty="0"/>
              <a:t> </a:t>
            </a:r>
            <a:r>
              <a:rPr lang="tr-TR" i="1" dirty="0" err="1"/>
              <a:t>Nûn</a:t>
            </a:r>
            <a:r>
              <a:rPr lang="tr-TR" i="1" dirty="0"/>
              <a:t> harfinden sonra Lâm </a:t>
            </a:r>
            <a:r>
              <a:rPr lang="ar-EG" dirty="0"/>
              <a:t>( ل )</a:t>
            </a:r>
            <a:r>
              <a:rPr lang="tr-TR" dirty="0"/>
              <a:t> </a:t>
            </a:r>
            <a:r>
              <a:rPr lang="tr-TR" i="1" dirty="0"/>
              <a:t>veya </a:t>
            </a:r>
            <a:r>
              <a:rPr lang="tr-TR" i="1" dirty="0" err="1"/>
              <a:t>Râ</a:t>
            </a:r>
            <a:r>
              <a:rPr lang="tr-TR" i="1" dirty="0"/>
              <a:t> </a:t>
            </a:r>
            <a:r>
              <a:rPr lang="tr-TR" dirty="0"/>
              <a:t>( </a:t>
            </a:r>
            <a:r>
              <a:rPr lang="ar-SA" dirty="0"/>
              <a:t>ر</a:t>
            </a:r>
            <a:r>
              <a:rPr lang="tr-TR" dirty="0"/>
              <a:t> ) </a:t>
            </a:r>
            <a:r>
              <a:rPr lang="tr-TR" i="1" dirty="0"/>
              <a:t>harflerinden birisi gelirse </a:t>
            </a:r>
            <a:r>
              <a:rPr lang="tr-TR" i="1" dirty="0" err="1"/>
              <a:t>İdğam</a:t>
            </a:r>
            <a:r>
              <a:rPr lang="tr-TR" i="1" dirty="0"/>
              <a:t>-ı </a:t>
            </a:r>
            <a:r>
              <a:rPr lang="tr-TR" i="1" dirty="0" err="1"/>
              <a:t>Bilâ</a:t>
            </a:r>
            <a:r>
              <a:rPr lang="tr-TR" i="1" dirty="0"/>
              <a:t> </a:t>
            </a:r>
            <a:r>
              <a:rPr lang="tr-TR" i="1" dirty="0" err="1"/>
              <a:t>Ğunne</a:t>
            </a:r>
            <a:r>
              <a:rPr lang="tr-TR" i="1" dirty="0"/>
              <a:t> yapılır.</a:t>
            </a:r>
          </a:p>
          <a:p>
            <a:endParaRPr lang="tr-TR" i="1" dirty="0"/>
          </a:p>
        </p:txBody>
      </p:sp>
    </p:spTree>
    <p:extLst>
      <p:ext uri="{BB962C8B-B14F-4D97-AF65-F5344CB8AC3E}">
        <p14:creationId xmlns:p14="http://schemas.microsoft.com/office/powerpoint/2010/main" val="41031686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348648"/>
          </a:xfrm>
        </p:spPr>
        <p:txBody>
          <a:bodyPr>
            <a:normAutofit fontScale="90000"/>
          </a:bodyPr>
          <a:lstStyle/>
          <a:p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911824"/>
          </a:xfrm>
        </p:spPr>
        <p:txBody>
          <a:bodyPr/>
          <a:lstStyle/>
          <a:p>
            <a:r>
              <a:rPr lang="tr-TR" b="1" i="1" dirty="0"/>
              <a:t> </a:t>
            </a:r>
            <a:r>
              <a:rPr lang="tr-TR" b="1" i="1" dirty="0" err="1"/>
              <a:t>İdğam</a:t>
            </a:r>
            <a:r>
              <a:rPr lang="tr-TR" b="1" i="1" dirty="0"/>
              <a:t>-ı </a:t>
            </a:r>
            <a:r>
              <a:rPr lang="tr-TR" b="1" i="1" dirty="0" err="1"/>
              <a:t>Bilâ</a:t>
            </a:r>
            <a:r>
              <a:rPr lang="tr-TR" b="1" i="1" dirty="0"/>
              <a:t> </a:t>
            </a:r>
            <a:r>
              <a:rPr lang="tr-TR" b="1" i="1" dirty="0" err="1"/>
              <a:t>Ğunne’nin</a:t>
            </a:r>
            <a:r>
              <a:rPr lang="tr-TR" b="1" i="1" dirty="0"/>
              <a:t> Yapılışı: </a:t>
            </a:r>
            <a:r>
              <a:rPr lang="tr-TR" i="1" dirty="0" err="1"/>
              <a:t>Tenvin</a:t>
            </a:r>
            <a:r>
              <a:rPr lang="tr-TR" i="1" dirty="0"/>
              <a:t> veya </a:t>
            </a:r>
            <a:r>
              <a:rPr lang="tr-TR" i="1" dirty="0" err="1"/>
              <a:t>Sâkin</a:t>
            </a:r>
            <a:r>
              <a:rPr lang="tr-TR" i="1" dirty="0"/>
              <a:t> </a:t>
            </a:r>
            <a:r>
              <a:rPr lang="tr-TR" i="1" dirty="0" err="1"/>
              <a:t>Nûn</a:t>
            </a:r>
            <a:r>
              <a:rPr lang="tr-TR" i="1" dirty="0"/>
              <a:t> harfinden sonra Lâm </a:t>
            </a:r>
            <a:r>
              <a:rPr lang="ar-EG" dirty="0"/>
              <a:t>( ل )</a:t>
            </a:r>
            <a:r>
              <a:rPr lang="tr-TR" dirty="0"/>
              <a:t> </a:t>
            </a:r>
            <a:r>
              <a:rPr lang="tr-TR" i="1" dirty="0"/>
              <a:t>veya </a:t>
            </a:r>
            <a:r>
              <a:rPr lang="tr-TR" i="1" dirty="0" err="1"/>
              <a:t>Râ</a:t>
            </a:r>
            <a:r>
              <a:rPr lang="tr-TR" i="1" dirty="0"/>
              <a:t> </a:t>
            </a:r>
            <a:r>
              <a:rPr lang="tr-TR" dirty="0"/>
              <a:t>( </a:t>
            </a:r>
            <a:r>
              <a:rPr lang="ar-SA" dirty="0"/>
              <a:t>ر</a:t>
            </a:r>
            <a:r>
              <a:rPr lang="tr-TR" dirty="0"/>
              <a:t> ) </a:t>
            </a:r>
            <a:r>
              <a:rPr lang="tr-TR" i="1" dirty="0"/>
              <a:t>harflerinden birisi gelirse, </a:t>
            </a:r>
            <a:r>
              <a:rPr lang="tr-TR" i="1" dirty="0" err="1"/>
              <a:t>Tenvin</a:t>
            </a:r>
            <a:r>
              <a:rPr lang="tr-TR" i="1" dirty="0"/>
              <a:t> veya </a:t>
            </a:r>
            <a:r>
              <a:rPr lang="tr-TR" i="1" dirty="0" err="1"/>
              <a:t>Sâkin</a:t>
            </a:r>
            <a:r>
              <a:rPr lang="tr-TR" i="1" dirty="0"/>
              <a:t> </a:t>
            </a:r>
            <a:r>
              <a:rPr lang="tr-TR" i="1" dirty="0" err="1"/>
              <a:t>Nûn</a:t>
            </a:r>
            <a:r>
              <a:rPr lang="tr-TR" i="1" dirty="0"/>
              <a:t> Lâm </a:t>
            </a:r>
            <a:r>
              <a:rPr lang="ar-EG" dirty="0"/>
              <a:t>ل)</a:t>
            </a:r>
            <a:r>
              <a:rPr lang="tr-TR" dirty="0"/>
              <a:t> ) </a:t>
            </a:r>
            <a:r>
              <a:rPr lang="tr-TR" i="1" dirty="0"/>
              <a:t>veya </a:t>
            </a:r>
            <a:r>
              <a:rPr lang="tr-TR" i="1" dirty="0" err="1"/>
              <a:t>Râ</a:t>
            </a:r>
            <a:r>
              <a:rPr lang="tr-TR" i="1" dirty="0"/>
              <a:t> </a:t>
            </a:r>
            <a:r>
              <a:rPr lang="tr-TR" dirty="0"/>
              <a:t>(</a:t>
            </a:r>
            <a:r>
              <a:rPr lang="ar-SA" dirty="0"/>
              <a:t>ر</a:t>
            </a:r>
            <a:r>
              <a:rPr lang="tr-TR" dirty="0"/>
              <a:t> ) </a:t>
            </a:r>
            <a:r>
              <a:rPr lang="tr-TR" i="1" dirty="0"/>
              <a:t>harflerine katılarak  şeddeli olarak (tutulmadan) tilavet yapılır.  </a:t>
            </a:r>
          </a:p>
          <a:p>
            <a:endParaRPr lang="tr-TR" i="1" dirty="0"/>
          </a:p>
          <a:p>
            <a:r>
              <a:rPr lang="tr-TR" i="1" dirty="0" err="1"/>
              <a:t>İdğam</a:t>
            </a:r>
            <a:r>
              <a:rPr lang="tr-TR" i="1" dirty="0"/>
              <a:t>-ı </a:t>
            </a:r>
            <a:r>
              <a:rPr lang="tr-TR" i="1" dirty="0" err="1"/>
              <a:t>Bilâ</a:t>
            </a:r>
            <a:r>
              <a:rPr lang="tr-TR" i="1" dirty="0"/>
              <a:t> </a:t>
            </a:r>
            <a:r>
              <a:rPr lang="tr-TR" i="1" dirty="0" err="1"/>
              <a:t>Ğunne’nin</a:t>
            </a:r>
            <a:r>
              <a:rPr lang="tr-TR" i="1" dirty="0"/>
              <a:t> Sebebi ise </a:t>
            </a:r>
            <a:r>
              <a:rPr lang="tr-TR" i="1" dirty="0" err="1"/>
              <a:t>Nûn</a:t>
            </a:r>
            <a:r>
              <a:rPr lang="tr-TR" i="1" dirty="0"/>
              <a:t> </a:t>
            </a:r>
            <a:r>
              <a:rPr lang="tr-TR" dirty="0"/>
              <a:t>( </a:t>
            </a:r>
            <a:r>
              <a:rPr lang="ar-EG" dirty="0"/>
              <a:t>ن</a:t>
            </a:r>
            <a:r>
              <a:rPr lang="tr-TR" dirty="0"/>
              <a:t>)</a:t>
            </a:r>
            <a:r>
              <a:rPr lang="tr-TR" i="1" dirty="0"/>
              <a:t>  harfinin mahreci (çıkış yeri) ile Lâm </a:t>
            </a:r>
            <a:r>
              <a:rPr lang="ar-EG" dirty="0"/>
              <a:t>( ل )</a:t>
            </a:r>
            <a:r>
              <a:rPr lang="tr-TR" i="1" dirty="0"/>
              <a:t>ve </a:t>
            </a:r>
            <a:r>
              <a:rPr lang="tr-TR" i="1" dirty="0" err="1"/>
              <a:t>Râ</a:t>
            </a:r>
            <a:r>
              <a:rPr lang="tr-TR" i="1" dirty="0"/>
              <a:t> </a:t>
            </a:r>
            <a:r>
              <a:rPr lang="tr-TR" dirty="0"/>
              <a:t>( </a:t>
            </a:r>
            <a:r>
              <a:rPr lang="ar-SA" dirty="0"/>
              <a:t>ر</a:t>
            </a:r>
            <a:r>
              <a:rPr lang="tr-TR" dirty="0"/>
              <a:t> ) </a:t>
            </a:r>
            <a:r>
              <a:rPr lang="tr-TR" i="1" dirty="0"/>
              <a:t>harflerinin mahreçlerinin  birbirine yakın </a:t>
            </a:r>
            <a:r>
              <a:rPr lang="tr-TR" i="1" dirty="0" err="1"/>
              <a:t>olmasıdır.Bu</a:t>
            </a:r>
            <a:r>
              <a:rPr lang="tr-TR" i="1" dirty="0"/>
              <a:t> sebepten </a:t>
            </a:r>
            <a:r>
              <a:rPr lang="tr-TR" i="1" dirty="0" err="1"/>
              <a:t>İdğam</a:t>
            </a:r>
            <a:r>
              <a:rPr lang="tr-TR" i="1" dirty="0"/>
              <a:t> </a:t>
            </a:r>
            <a:r>
              <a:rPr lang="tr-TR" i="1" dirty="0" err="1"/>
              <a:t>yapılır.İdğam</a:t>
            </a:r>
            <a:r>
              <a:rPr lang="tr-TR" i="1" dirty="0"/>
              <a:t> yapılmadan tilavet zorlaşır.</a:t>
            </a:r>
          </a:p>
          <a:p>
            <a:endParaRPr lang="tr-TR" i="1" dirty="0"/>
          </a:p>
        </p:txBody>
      </p:sp>
    </p:spTree>
    <p:extLst>
      <p:ext uri="{BB962C8B-B14F-4D97-AF65-F5344CB8AC3E}">
        <p14:creationId xmlns:p14="http://schemas.microsoft.com/office/powerpoint/2010/main" val="26927442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492664"/>
          </a:xfrm>
        </p:spPr>
        <p:txBody>
          <a:bodyPr>
            <a:normAutofit fontScale="90000"/>
          </a:bodyPr>
          <a:lstStyle/>
          <a:p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055840"/>
          </a:xfrm>
        </p:spPr>
        <p:txBody>
          <a:bodyPr/>
          <a:lstStyle/>
          <a:p>
            <a:r>
              <a:rPr lang="tr-TR" dirty="0"/>
              <a:t> </a:t>
            </a:r>
            <a:r>
              <a:rPr lang="tr-TR" b="1" i="1" dirty="0" err="1"/>
              <a:t>İdğam</a:t>
            </a:r>
            <a:r>
              <a:rPr lang="tr-TR" b="1" i="1" dirty="0"/>
              <a:t>-ı </a:t>
            </a:r>
            <a:r>
              <a:rPr lang="tr-TR" b="1" i="1" dirty="0" err="1"/>
              <a:t>Bilâ</a:t>
            </a:r>
            <a:r>
              <a:rPr lang="tr-TR" b="1" i="1" dirty="0"/>
              <a:t> </a:t>
            </a:r>
            <a:r>
              <a:rPr lang="tr-TR" b="1" i="1" dirty="0" err="1"/>
              <a:t>Ğunne’nin</a:t>
            </a:r>
            <a:r>
              <a:rPr lang="tr-TR" b="1" i="1" dirty="0"/>
              <a:t> Hükmü </a:t>
            </a:r>
            <a:r>
              <a:rPr lang="tr-TR" b="1" i="1" dirty="0" err="1"/>
              <a:t>Vacib’tir</a:t>
            </a:r>
            <a:r>
              <a:rPr lang="tr-TR" b="1" i="1" dirty="0"/>
              <a:t>.</a:t>
            </a:r>
          </a:p>
          <a:p>
            <a:endParaRPr lang="tr-TR" dirty="0"/>
          </a:p>
          <a:p>
            <a:r>
              <a:rPr lang="tr-TR" i="1" dirty="0" err="1"/>
              <a:t>İdğam</a:t>
            </a:r>
            <a:r>
              <a:rPr lang="tr-TR" i="1" dirty="0"/>
              <a:t>-ı </a:t>
            </a:r>
            <a:r>
              <a:rPr lang="tr-TR" i="1" dirty="0" err="1"/>
              <a:t>Bilâ</a:t>
            </a:r>
            <a:r>
              <a:rPr lang="tr-TR" i="1" dirty="0"/>
              <a:t> </a:t>
            </a:r>
            <a:r>
              <a:rPr lang="tr-TR" i="1" dirty="0" err="1"/>
              <a:t>Ğunne</a:t>
            </a:r>
            <a:r>
              <a:rPr lang="tr-TR" i="1" dirty="0"/>
              <a:t> yapılırken tutulmadan tilavete devam edilmelidir.</a:t>
            </a:r>
          </a:p>
          <a:p>
            <a:endParaRPr lang="tr-TR" i="1" dirty="0"/>
          </a:p>
          <a:p>
            <a:r>
              <a:rPr lang="tr-TR" i="1" dirty="0" err="1"/>
              <a:t>Tenvin</a:t>
            </a:r>
            <a:r>
              <a:rPr lang="tr-TR" i="1" dirty="0"/>
              <a:t> veya </a:t>
            </a:r>
            <a:r>
              <a:rPr lang="tr-TR" i="1" dirty="0" err="1"/>
              <a:t>Sâkin</a:t>
            </a:r>
            <a:r>
              <a:rPr lang="tr-TR" i="1" dirty="0"/>
              <a:t> </a:t>
            </a:r>
            <a:r>
              <a:rPr lang="tr-TR" i="1" dirty="0" err="1"/>
              <a:t>Nûn</a:t>
            </a:r>
            <a:r>
              <a:rPr lang="tr-TR" i="1" dirty="0"/>
              <a:t> harfi ile Lâm </a:t>
            </a:r>
            <a:r>
              <a:rPr lang="ar-EG" dirty="0"/>
              <a:t>( ل )</a:t>
            </a:r>
            <a:r>
              <a:rPr lang="tr-TR" i="1" dirty="0"/>
              <a:t>veya </a:t>
            </a:r>
            <a:r>
              <a:rPr lang="tr-TR" i="1" dirty="0" err="1"/>
              <a:t>Râ</a:t>
            </a:r>
            <a:r>
              <a:rPr lang="tr-TR" i="1" dirty="0"/>
              <a:t> </a:t>
            </a:r>
            <a:r>
              <a:rPr lang="tr-TR" dirty="0"/>
              <a:t>(</a:t>
            </a:r>
            <a:r>
              <a:rPr lang="ar-SA" dirty="0"/>
              <a:t>ر</a:t>
            </a:r>
            <a:r>
              <a:rPr lang="tr-TR" dirty="0"/>
              <a:t> ) </a:t>
            </a:r>
            <a:r>
              <a:rPr lang="tr-TR" i="1" dirty="0"/>
              <a:t>harfleri farklı kelimelerde bulunursa </a:t>
            </a:r>
            <a:r>
              <a:rPr lang="tr-TR" i="1" dirty="0" err="1"/>
              <a:t>İdğam</a:t>
            </a:r>
            <a:r>
              <a:rPr lang="tr-TR" i="1" dirty="0"/>
              <a:t>-ı </a:t>
            </a:r>
            <a:r>
              <a:rPr lang="tr-TR" i="1" dirty="0" err="1"/>
              <a:t>Bilâ</a:t>
            </a:r>
            <a:r>
              <a:rPr lang="tr-TR" i="1" dirty="0"/>
              <a:t> </a:t>
            </a:r>
            <a:r>
              <a:rPr lang="tr-TR" i="1" dirty="0" err="1"/>
              <a:t>Ğunne</a:t>
            </a:r>
            <a:r>
              <a:rPr lang="tr-TR" i="1" dirty="0"/>
              <a:t> yapılır.</a:t>
            </a:r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513864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564672"/>
          </a:xfrm>
        </p:spPr>
        <p:txBody>
          <a:bodyPr>
            <a:normAutofit fontScale="90000"/>
          </a:bodyPr>
          <a:lstStyle/>
          <a:p>
            <a:endParaRPr lang="tr-TR" dirty="0"/>
          </a:p>
        </p:txBody>
      </p:sp>
      <p:sp>
        <p:nvSpPr>
          <p:cNvPr id="4" name="İçerik Yer Tutucusu 2"/>
          <p:cNvSpPr>
            <a:spLocks noGrp="1"/>
          </p:cNvSpPr>
          <p:nvPr>
            <p:ph idx="1"/>
          </p:nvPr>
        </p:nvSpPr>
        <p:spPr>
          <a:xfrm>
            <a:off x="457200" y="1341438"/>
            <a:ext cx="8229600" cy="4983162"/>
          </a:xfrm>
        </p:spPr>
        <p:txBody>
          <a:bodyPr/>
          <a:lstStyle/>
          <a:p>
            <a:r>
              <a:rPr lang="tr-TR" i="1" dirty="0"/>
              <a:t>Örnekler:</a:t>
            </a:r>
          </a:p>
          <a:p>
            <a:r>
              <a:rPr lang="ar-EG" dirty="0">
                <a:latin typeface="ElifMushaf" pitchFamily="2" charset="-78"/>
                <a:cs typeface="ElifMushaf" pitchFamily="2" charset="-78"/>
              </a:rPr>
              <a:t>مُصَدِّقًا لِمَا</a:t>
            </a:r>
            <a:endParaRPr lang="tr-TR" dirty="0">
              <a:latin typeface="ElifMushaf" pitchFamily="2" charset="-78"/>
              <a:cs typeface="ElifMushaf" pitchFamily="2" charset="-78"/>
            </a:endParaRPr>
          </a:p>
          <a:p>
            <a:r>
              <a:rPr lang="ar-EG" dirty="0">
                <a:latin typeface="ElifMushaf" pitchFamily="2" charset="-78"/>
                <a:cs typeface="ElifMushaf" pitchFamily="2" charset="-78"/>
              </a:rPr>
              <a:t>يَكُنْ لَهُ </a:t>
            </a:r>
            <a:endParaRPr lang="tr-TR" dirty="0">
              <a:latin typeface="ElifMushaf" pitchFamily="2" charset="-78"/>
              <a:cs typeface="ElifMushaf" pitchFamily="2" charset="-78"/>
            </a:endParaRPr>
          </a:p>
          <a:p>
            <a:r>
              <a:rPr lang="ar-EG" dirty="0">
                <a:latin typeface="ElifMushaf" pitchFamily="2" charset="-78"/>
                <a:cs typeface="ElifMushaf" pitchFamily="2" charset="-78"/>
              </a:rPr>
              <a:t>فَوَيْلٌ لِلْمُصَلّ۪ينَۙ</a:t>
            </a:r>
            <a:endParaRPr lang="tr-TR" dirty="0">
              <a:latin typeface="ElifMushaf" pitchFamily="2" charset="-78"/>
              <a:cs typeface="ElifMushaf" pitchFamily="2" charset="-78"/>
            </a:endParaRPr>
          </a:p>
          <a:p>
            <a:r>
              <a:rPr lang="ar-EG" dirty="0">
                <a:latin typeface="ElifMushaf" pitchFamily="2" charset="-78"/>
                <a:cs typeface="ElifMushaf" pitchFamily="2" charset="-78"/>
              </a:rPr>
              <a:t>مِدَادًا لِكَلِمَاتِه۪</a:t>
            </a:r>
            <a:endParaRPr lang="tr-TR" dirty="0">
              <a:latin typeface="ElifMushaf" pitchFamily="2" charset="-78"/>
              <a:cs typeface="ElifMushaf" pitchFamily="2" charset="-78"/>
            </a:endParaRPr>
          </a:p>
          <a:p>
            <a:r>
              <a:rPr lang="ar-EG" dirty="0">
                <a:latin typeface="ElifMushaf" pitchFamily="2" charset="-78"/>
                <a:cs typeface="ElifMushaf" pitchFamily="2" charset="-78"/>
              </a:rPr>
              <a:t>لِمُسْتَقَرٍّ لَهَا</a:t>
            </a:r>
            <a:endParaRPr lang="tr-TR" dirty="0">
              <a:latin typeface="ElifMushaf" pitchFamily="2" charset="-78"/>
              <a:cs typeface="ElifMushaf" pitchFamily="2" charset="-78"/>
            </a:endParaRPr>
          </a:p>
          <a:p>
            <a:r>
              <a:rPr lang="ar-EG" dirty="0">
                <a:latin typeface="ElifMushaf" pitchFamily="2" charset="-78"/>
                <a:cs typeface="ElifMushaf" pitchFamily="2" charset="-78"/>
              </a:rPr>
              <a:t>وَاٰيَةٌ لَهُمْ</a:t>
            </a:r>
            <a:endParaRPr lang="tr-TR" dirty="0">
              <a:latin typeface="ElifMushaf" pitchFamily="2" charset="-78"/>
              <a:cs typeface="ElifMushaf" pitchFamily="2" charset="-78"/>
            </a:endParaRPr>
          </a:p>
          <a:p>
            <a:r>
              <a:rPr lang="ar-EG" dirty="0">
                <a:latin typeface="ElifMushaf" pitchFamily="2" charset="-78"/>
                <a:cs typeface="ElifMushaf" pitchFamily="2" charset="-78"/>
              </a:rPr>
              <a:t>لَئِنْ لَمْ</a:t>
            </a:r>
            <a:endParaRPr lang="tr-TR" dirty="0">
              <a:latin typeface="ElifMushaf" pitchFamily="2" charset="-78"/>
              <a:cs typeface="ElifMushaf" pitchFamily="2" charset="-78"/>
            </a:endParaRPr>
          </a:p>
          <a:p>
            <a:r>
              <a:rPr lang="ar-EG" dirty="0">
                <a:latin typeface="ElifMushaf" pitchFamily="2" charset="-78"/>
                <a:cs typeface="ElifMushaf" pitchFamily="2" charset="-78"/>
              </a:rPr>
              <a:t>اِتَّبِعُوا مَنْ لَا</a:t>
            </a:r>
            <a:endParaRPr lang="tr-TR" dirty="0">
              <a:latin typeface="ElifMushaf" pitchFamily="2" charset="-78"/>
              <a:cs typeface="ElifMushaf" pitchFamily="2" charset="-78"/>
            </a:endParaRPr>
          </a:p>
          <a:p>
            <a:r>
              <a:rPr lang="ar-EG" dirty="0">
                <a:latin typeface="ElifMushaf" pitchFamily="2" charset="-78"/>
                <a:cs typeface="ElifMushaf" pitchFamily="2" charset="-78"/>
              </a:rPr>
              <a:t> هُدًى لِلْمُتَّق۪ينَۙ</a:t>
            </a:r>
            <a:endParaRPr lang="tr-TR" dirty="0">
              <a:latin typeface="ElifMushaf" pitchFamily="2" charset="-78"/>
              <a:cs typeface="ElifMushaf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4719194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08688"/>
          </a:xfrm>
        </p:spPr>
        <p:txBody>
          <a:bodyPr>
            <a:normAutofit fontScale="90000"/>
          </a:bodyPr>
          <a:lstStyle/>
          <a:p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983832"/>
          </a:xfrm>
        </p:spPr>
        <p:txBody>
          <a:bodyPr/>
          <a:lstStyle/>
          <a:p>
            <a:pPr marL="0" indent="0">
              <a:buNone/>
            </a:pPr>
            <a:endParaRPr lang="tr-TR" dirty="0"/>
          </a:p>
          <a:p>
            <a:r>
              <a:rPr lang="tr-TR" i="1" dirty="0"/>
              <a:t>Örnekler:</a:t>
            </a:r>
          </a:p>
          <a:p>
            <a:pPr marL="0" indent="0">
              <a:buNone/>
            </a:pPr>
            <a:endParaRPr lang="tr-TR" i="1" dirty="0"/>
          </a:p>
          <a:p>
            <a:r>
              <a:rPr lang="ar-EG" dirty="0">
                <a:latin typeface="ElifMushaf" pitchFamily="2" charset="-78"/>
                <a:cs typeface="ElifMushaf" pitchFamily="2" charset="-78"/>
              </a:rPr>
              <a:t>مِنْ رَبِّكُمْ</a:t>
            </a:r>
            <a:endParaRPr lang="tr-TR" dirty="0">
              <a:latin typeface="ElifMushaf" pitchFamily="2" charset="-78"/>
              <a:cs typeface="ElifMushaf" pitchFamily="2" charset="-78"/>
            </a:endParaRPr>
          </a:p>
          <a:p>
            <a:r>
              <a:rPr lang="ar-EG" dirty="0">
                <a:latin typeface="ElifMushaf" pitchFamily="2" charset="-78"/>
                <a:cs typeface="ElifMushaf" pitchFamily="2" charset="-78"/>
              </a:rPr>
              <a:t>غَفُورٌ رَح۪يمٌ</a:t>
            </a:r>
            <a:endParaRPr lang="tr-TR" dirty="0">
              <a:latin typeface="ElifMushaf" pitchFamily="2" charset="-78"/>
              <a:cs typeface="ElifMushaf" pitchFamily="2" charset="-78"/>
            </a:endParaRPr>
          </a:p>
          <a:p>
            <a:r>
              <a:rPr lang="ar-EG" dirty="0">
                <a:latin typeface="ElifMushaf" pitchFamily="2" charset="-78"/>
                <a:cs typeface="ElifMushaf" pitchFamily="2" charset="-78"/>
              </a:rPr>
              <a:t>مِنْ رَبِّهِمْ</a:t>
            </a:r>
            <a:endParaRPr lang="tr-TR" dirty="0">
              <a:latin typeface="ElifMushaf" pitchFamily="2" charset="-78"/>
              <a:cs typeface="ElifMushaf" pitchFamily="2" charset="-78"/>
            </a:endParaRPr>
          </a:p>
          <a:p>
            <a:r>
              <a:rPr lang="ar-EG" dirty="0">
                <a:latin typeface="ElifMushaf" pitchFamily="2" charset="-78"/>
                <a:cs typeface="ElifMushaf" pitchFamily="2" charset="-78"/>
              </a:rPr>
              <a:t>مُحَمَّدٌ رَسُولُ اللّٰهِۜ</a:t>
            </a:r>
            <a:endParaRPr lang="tr-TR" dirty="0">
              <a:latin typeface="ElifMushaf" pitchFamily="2" charset="-78"/>
              <a:cs typeface="ElifMushaf" pitchFamily="2" charset="-78"/>
            </a:endParaRPr>
          </a:p>
          <a:p>
            <a:r>
              <a:rPr lang="ar-EG" dirty="0">
                <a:latin typeface="ElifMushaf" pitchFamily="2" charset="-78"/>
                <a:cs typeface="ElifMushaf" pitchFamily="2" charset="-78"/>
              </a:rPr>
              <a:t>غَفُوراً رَح۪يماً</a:t>
            </a:r>
            <a:br>
              <a:rPr lang="ar-EG" dirty="0"/>
            </a:br>
            <a:br>
              <a:rPr lang="ar-EG" dirty="0"/>
            </a:br>
            <a:endParaRPr lang="tr-TR" dirty="0">
              <a:latin typeface="ElifMushaf" pitchFamily="2" charset="-78"/>
              <a:cs typeface="ElifMushaf" pitchFamily="2" charset="-78"/>
            </a:endParaRPr>
          </a:p>
          <a:p>
            <a:endParaRPr lang="tr-TR" dirty="0">
              <a:latin typeface="ElifMushaf" pitchFamily="2" charset="-78"/>
              <a:cs typeface="ElifMushaf" pitchFamily="2" charset="-78"/>
            </a:endParaRPr>
          </a:p>
          <a:p>
            <a:endParaRPr lang="tr-TR" dirty="0">
              <a:latin typeface="ElifMushaf" pitchFamily="2" charset="-78"/>
              <a:cs typeface="ElifMushaf" pitchFamily="2" charset="-78"/>
            </a:endParaRPr>
          </a:p>
          <a:p>
            <a:endParaRPr lang="tr-TR" dirty="0">
              <a:latin typeface="ElifMushaf" pitchFamily="2" charset="-78"/>
              <a:cs typeface="ElifMushaf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69007958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 /></Relationships>
</file>

<file path=ppt/theme/theme1.xml><?xml version="1.0" encoding="utf-8"?>
<a:theme xmlns:a="http://schemas.openxmlformats.org/drawingml/2006/main" name="Akış">
  <a:themeElements>
    <a:clrScheme name="Akış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Akış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kış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81</TotalTime>
  <Words>269</Words>
  <Application>Microsoft Office PowerPoint</Application>
  <PresentationFormat>Ekran Gösterisi (4:3)</PresentationFormat>
  <Paragraphs>49</Paragraphs>
  <Slides>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8" baseType="lpstr">
      <vt:lpstr>Akış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ilyas</dc:creator>
  <cp:lastModifiedBy>Bilinmeyen Kullanıcı</cp:lastModifiedBy>
  <cp:revision>11</cp:revision>
  <dcterms:created xsi:type="dcterms:W3CDTF">2021-01-15T08:52:18Z</dcterms:created>
  <dcterms:modified xsi:type="dcterms:W3CDTF">2021-01-16T07:36:44Z</dcterms:modified>
</cp:coreProperties>
</file>