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61" r:id="rId4"/>
    <p:sldId id="257" r:id="rId5"/>
    <p:sldId id="274" r:id="rId6"/>
    <p:sldId id="258" r:id="rId7"/>
    <p:sldId id="280" r:id="rId8"/>
    <p:sldId id="279" r:id="rId9"/>
    <p:sldId id="272" r:id="rId10"/>
    <p:sldId id="273" r:id="rId11"/>
    <p:sldId id="260" r:id="rId12"/>
    <p:sldId id="275" r:id="rId13"/>
    <p:sldId id="276" r:id="rId14"/>
    <p:sldId id="281" r:id="rId15"/>
    <p:sldId id="294" r:id="rId16"/>
    <p:sldId id="295" r:id="rId17"/>
    <p:sldId id="284" r:id="rId18"/>
    <p:sldId id="299" r:id="rId19"/>
    <p:sldId id="262" r:id="rId20"/>
    <p:sldId id="298" r:id="rId21"/>
    <p:sldId id="300" r:id="rId22"/>
    <p:sldId id="296" r:id="rId23"/>
    <p:sldId id="286" r:id="rId24"/>
    <p:sldId id="277" r:id="rId25"/>
    <p:sldId id="270" r:id="rId26"/>
    <p:sldId id="278" r:id="rId27"/>
    <p:sldId id="282" r:id="rId28"/>
    <p:sldId id="266" r:id="rId29"/>
    <p:sldId id="267" r:id="rId30"/>
    <p:sldId id="259" r:id="rId3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1" d="100"/>
          <a:sy n="61" d="100"/>
        </p:scale>
        <p:origin x="-90"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9A688FC9-F8CF-4D99-BB44-DBC6DFCC3E86}" type="datetimeFigureOut">
              <a:rPr lang="tr-TR" smtClean="0"/>
              <a:pPr/>
              <a:t>15.06.2015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92EE1DF6-6510-4A0E-A716-8DF44C2380FC}"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688FC9-F8CF-4D99-BB44-DBC6DFCC3E86}" type="datetimeFigureOut">
              <a:rPr lang="tr-TR" smtClean="0"/>
              <a:pPr/>
              <a:t>15.06.2015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EE1DF6-6510-4A0E-A716-8DF44C2380F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2285984" y="785795"/>
            <a:ext cx="6343640" cy="857256"/>
          </a:xfrm>
        </p:spPr>
        <p:txBody>
          <a:bodyPr>
            <a:noAutofit/>
          </a:bodyPr>
          <a:lstStyle/>
          <a:p>
            <a:r>
              <a:rPr lang="tr-TR" sz="3200" b="1" dirty="0" smtClean="0">
                <a:solidFill>
                  <a:schemeClr val="bg1"/>
                </a:solidFill>
              </a:rPr>
              <a:t>Bir İnsan ve Peygamber Olarak Hz. Muhammed (s.a.v.)</a:t>
            </a:r>
            <a:endParaRPr lang="tr-TR" sz="3200" dirty="0">
              <a:solidFill>
                <a:schemeClr val="bg1"/>
              </a:solidFill>
            </a:endParaRPr>
          </a:p>
        </p:txBody>
      </p:sp>
      <p:pic>
        <p:nvPicPr>
          <p:cNvPr id="4" name="3 Resim" descr="Peygamber-Efendimizin-Doğum-Günü.jpg"/>
          <p:cNvPicPr>
            <a:picLocks noChangeAspect="1"/>
          </p:cNvPicPr>
          <p:nvPr/>
        </p:nvPicPr>
        <p:blipFill>
          <a:blip r:embed="rId3"/>
          <a:stretch>
            <a:fillRect/>
          </a:stretch>
        </p:blipFill>
        <p:spPr>
          <a:xfrm>
            <a:off x="857224" y="2071678"/>
            <a:ext cx="7643866" cy="4143380"/>
          </a:xfrm>
          <a:prstGeom prst="rect">
            <a:avLst/>
          </a:prstGeom>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1000"/>
                                        <p:tgtEl>
                                          <p:spTgt spid="2"/>
                                        </p:tgtEl>
                                      </p:cBhvr>
                                    </p:animEffect>
                                  </p:childTnLst>
                                </p:cTn>
                              </p:par>
                            </p:childTnLst>
                          </p:cTn>
                        </p:par>
                        <p:par>
                          <p:cTn id="8" fill="hold">
                            <p:stCondLst>
                              <p:cond delay="10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6146" name="Picture 2" descr="hz.muhammed ile ilgili görsel sonucu"/>
          <p:cNvPicPr>
            <a:picLocks noChangeAspect="1" noChangeArrowheads="1"/>
          </p:cNvPicPr>
          <p:nvPr/>
        </p:nvPicPr>
        <p:blipFill>
          <a:blip r:embed="rId3"/>
          <a:srcRect/>
          <a:stretch>
            <a:fillRect/>
          </a:stretch>
        </p:blipFill>
        <p:spPr bwMode="auto">
          <a:xfrm>
            <a:off x="1000100" y="2214554"/>
            <a:ext cx="7215238" cy="3895823"/>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wipe(down)">
                                      <p:cBhvr>
                                        <p:cTn id="7" dur="1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2 Alt Başlık"/>
          <p:cNvSpPr>
            <a:spLocks noGrp="1"/>
          </p:cNvSpPr>
          <p:nvPr>
            <p:ph type="subTitle" idx="1"/>
          </p:nvPr>
        </p:nvSpPr>
        <p:spPr>
          <a:xfrm>
            <a:off x="1371600" y="2214554"/>
            <a:ext cx="6486548" cy="4000528"/>
          </a:xfrm>
        </p:spPr>
        <p:style>
          <a:lnRef idx="1">
            <a:schemeClr val="accent1"/>
          </a:lnRef>
          <a:fillRef idx="2">
            <a:schemeClr val="accent1"/>
          </a:fillRef>
          <a:effectRef idx="1">
            <a:schemeClr val="accent1"/>
          </a:effectRef>
          <a:fontRef idx="minor">
            <a:schemeClr val="dk1"/>
          </a:fontRef>
        </p:style>
        <p:txBody>
          <a:bodyPr>
            <a:noAutofit/>
          </a:bodyPr>
          <a:lstStyle/>
          <a:p>
            <a:pPr algn="l"/>
            <a:r>
              <a:rPr lang="tr-TR" dirty="0" smtClean="0">
                <a:solidFill>
                  <a:schemeClr val="tx1"/>
                </a:solidFill>
              </a:rPr>
              <a:t>Peygamberimiz yaşamı boyunca normal bir insanın karşılaşabileceği birçok durumla karşılaştı. Yeri geldi sıkıntı çekti, fakirlik gördü, üzüldü, yakınlarını kaybetti. Yeri geldi sevinçli anları oldu. Bedenî ihtiyaçları oldu, hastalandı, iyileşti, bazen üzüldü, gözyaşı döktü. </a:t>
            </a:r>
          </a:p>
          <a:p>
            <a:endParaRPr lang="tr-TR" dirty="0">
              <a:solidFill>
                <a:schemeClr val="tx1"/>
              </a:solidFill>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wheel(4)">
                                      <p:cBhvr>
                                        <p:cTn id="7" dur="2000"/>
                                        <p:tgtEl>
                                          <p:spTgt spid="4">
                                            <p:bg/>
                                          </p:spTgt>
                                        </p:tgtEl>
                                      </p:cBhvr>
                                    </p:animEffect>
                                  </p:childTnLst>
                                </p:cTn>
                              </p:par>
                            </p:childTnLst>
                          </p:cTn>
                        </p:par>
                        <p:par>
                          <p:cTn id="8" fill="hold">
                            <p:stCondLst>
                              <p:cond delay="2000"/>
                            </p:stCondLst>
                            <p:childTnLst>
                              <p:par>
                                <p:cTn id="9" presetID="21" presetClass="entr" presetSubtype="4"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wheel(4)">
                                      <p:cBhvr>
                                        <p:cTn id="11"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214414" y="2143116"/>
            <a:ext cx="7072362" cy="1428760"/>
          </a:xfrm>
        </p:spPr>
        <p:style>
          <a:lnRef idx="1">
            <a:schemeClr val="dk1"/>
          </a:lnRef>
          <a:fillRef idx="2">
            <a:schemeClr val="dk1"/>
          </a:fillRef>
          <a:effectRef idx="1">
            <a:schemeClr val="dk1"/>
          </a:effectRef>
          <a:fontRef idx="minor">
            <a:schemeClr val="dk1"/>
          </a:fontRef>
        </p:style>
        <p:txBody>
          <a:bodyPr>
            <a:noAutofit/>
          </a:bodyPr>
          <a:lstStyle/>
          <a:p>
            <a:pPr algn="l"/>
            <a:r>
              <a:rPr lang="tr-TR" dirty="0" smtClean="0">
                <a:solidFill>
                  <a:schemeClr val="tx1"/>
                </a:solidFill>
              </a:rPr>
              <a:t>Kur'an-ı </a:t>
            </a:r>
            <a:r>
              <a:rPr lang="tr-TR" dirty="0" smtClean="0">
                <a:solidFill>
                  <a:schemeClr val="tx1"/>
                </a:solidFill>
              </a:rPr>
              <a:t>Kerim'de de Peygamberimizin bizler gibi bir insan olduğunu ifade eden ayetler vardır. </a:t>
            </a:r>
          </a:p>
        </p:txBody>
      </p:sp>
      <p:sp>
        <p:nvSpPr>
          <p:cNvPr id="4" name="3 Dikdörtgen"/>
          <p:cNvSpPr/>
          <p:nvPr/>
        </p:nvSpPr>
        <p:spPr>
          <a:xfrm>
            <a:off x="1142976" y="4357694"/>
            <a:ext cx="7072362" cy="10772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tr-TR" sz="3200" b="1" dirty="0" smtClean="0"/>
              <a:t>"De ki: Ben de ancak sizin gibi bir insanım..."</a:t>
            </a:r>
            <a:r>
              <a:rPr lang="tr-TR" sz="3200" dirty="0" smtClean="0"/>
              <a:t> (</a:t>
            </a:r>
            <a:r>
              <a:rPr lang="tr-TR" sz="3200" dirty="0" err="1" smtClean="0"/>
              <a:t>Kehf</a:t>
            </a:r>
            <a:r>
              <a:rPr lang="tr-TR" sz="3200" dirty="0" smtClean="0"/>
              <a:t> suresi, 110. ayet)</a:t>
            </a: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randombar(horizontal)">
                                      <p:cBhvr>
                                        <p:cTn id="7" dur="1000"/>
                                        <p:tgtEl>
                                          <p:spTgt spid="3">
                                            <p:bg/>
                                          </p:spTgt>
                                        </p:tgtEl>
                                      </p:cBhvr>
                                    </p:animEffect>
                                  </p:childTnLst>
                                </p:cTn>
                              </p:par>
                            </p:childTnLst>
                          </p:cTn>
                        </p:par>
                        <p:par>
                          <p:cTn id="8" fill="hold">
                            <p:stCondLst>
                              <p:cond delay="1000"/>
                            </p:stCondLst>
                            <p:childTnLst>
                              <p:par>
                                <p:cTn id="9" presetID="14"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1" dur="1000"/>
                                        <p:tgtEl>
                                          <p:spTgt spid="3">
                                            <p:txEl>
                                              <p:pRg st="0" end="0"/>
                                            </p:txEl>
                                          </p:spTgt>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076" name="Picture 4" descr="http://galeri12.uludagsozluk.com/544/%C3%B6rnek-olacak-birini-arad%C4%B1m-hz-muhammed-i-buldum_634773.jpg"/>
          <p:cNvPicPr>
            <a:picLocks noChangeAspect="1" noChangeArrowheads="1"/>
          </p:cNvPicPr>
          <p:nvPr/>
        </p:nvPicPr>
        <p:blipFill>
          <a:blip r:embed="rId3"/>
          <a:srcRect/>
          <a:stretch>
            <a:fillRect/>
          </a:stretch>
        </p:blipFill>
        <p:spPr bwMode="auto">
          <a:xfrm>
            <a:off x="1000100" y="2214554"/>
            <a:ext cx="7286628" cy="4000528"/>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76"/>
                                        </p:tgtEl>
                                        <p:attrNameLst>
                                          <p:attrName>style.visibility</p:attrName>
                                        </p:attrNameLst>
                                      </p:cBhvr>
                                      <p:to>
                                        <p:strVal val="visible"/>
                                      </p:to>
                                    </p:set>
                                    <p:anim calcmode="lin" valueType="num">
                                      <p:cBhvr additive="base">
                                        <p:cTn id="7" dur="1000" fill="hold"/>
                                        <p:tgtEl>
                                          <p:spTgt spid="3076"/>
                                        </p:tgtEl>
                                        <p:attrNameLst>
                                          <p:attrName>ppt_x</p:attrName>
                                        </p:attrNameLst>
                                      </p:cBhvr>
                                      <p:tavLst>
                                        <p:tav tm="0">
                                          <p:val>
                                            <p:strVal val="#ppt_x"/>
                                          </p:val>
                                        </p:tav>
                                        <p:tav tm="100000">
                                          <p:val>
                                            <p:strVal val="#ppt_x"/>
                                          </p:val>
                                        </p:tav>
                                      </p:tavLst>
                                    </p:anim>
                                    <p:anim calcmode="lin" valueType="num">
                                      <p:cBhvr additive="base">
                                        <p:cTn id="8" dur="10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857224" y="4500570"/>
            <a:ext cx="7715304" cy="1928826"/>
          </a:xfrm>
        </p:spPr>
        <p:style>
          <a:lnRef idx="1">
            <a:schemeClr val="accent1"/>
          </a:lnRef>
          <a:fillRef idx="2">
            <a:schemeClr val="accent1"/>
          </a:fillRef>
          <a:effectRef idx="1">
            <a:schemeClr val="accent1"/>
          </a:effectRef>
          <a:fontRef idx="minor">
            <a:schemeClr val="dk1"/>
          </a:fontRef>
        </p:style>
        <p:txBody>
          <a:bodyPr>
            <a:noAutofit/>
          </a:bodyPr>
          <a:lstStyle/>
          <a:p>
            <a:pPr algn="l"/>
            <a:r>
              <a:rPr lang="tr-TR" dirty="0" smtClean="0">
                <a:solidFill>
                  <a:schemeClr val="tx1"/>
                </a:solidFill>
              </a:rPr>
              <a:t>     Hz. Muhammed (s.a.v.) Allah tarafından peygamberlik göreviyle görevlendirildiğinde başlangıçta Mekkeliler çok şaşırdılar, hatta inanmadılar.</a:t>
            </a:r>
            <a:endParaRPr lang="tr-TR" dirty="0">
              <a:solidFill>
                <a:schemeClr val="tx1"/>
              </a:solidFill>
            </a:endParaRPr>
          </a:p>
        </p:txBody>
      </p:sp>
      <p:pic>
        <p:nvPicPr>
          <p:cNvPr id="3074" name="Picture 2" descr="http://www.gecmistarih.com/wp-content/uploads/2015/02/Hz.Muhammed-S.A.V.jpg"/>
          <p:cNvPicPr>
            <a:picLocks noChangeAspect="1" noChangeArrowheads="1"/>
          </p:cNvPicPr>
          <p:nvPr/>
        </p:nvPicPr>
        <p:blipFill>
          <a:blip r:embed="rId3"/>
          <a:srcRect/>
          <a:stretch>
            <a:fillRect/>
          </a:stretch>
        </p:blipFill>
        <p:spPr bwMode="auto">
          <a:xfrm>
            <a:off x="3000364" y="1785926"/>
            <a:ext cx="3241218" cy="2571748"/>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diamond(in)">
                                      <p:cBhvr>
                                        <p:cTn id="7" dur="2000"/>
                                        <p:tgtEl>
                                          <p:spTgt spid="3074"/>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diamond(in)">
                                      <p:cBhvr>
                                        <p:cTn id="11" dur="2000"/>
                                        <p:tgtEl>
                                          <p:spTgt spid="3">
                                            <p:bg/>
                                          </p:spTgt>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amond(in)">
                                      <p:cBhvr>
                                        <p:cTn id="15"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785786" y="4714884"/>
            <a:ext cx="7643866" cy="1500198"/>
          </a:xfrm>
        </p:spPr>
        <p:style>
          <a:lnRef idx="1">
            <a:schemeClr val="accent1"/>
          </a:lnRef>
          <a:fillRef idx="2">
            <a:schemeClr val="accent1"/>
          </a:fillRef>
          <a:effectRef idx="1">
            <a:schemeClr val="accent1"/>
          </a:effectRef>
          <a:fontRef idx="minor">
            <a:schemeClr val="dk1"/>
          </a:fontRef>
        </p:style>
        <p:txBody>
          <a:bodyPr>
            <a:normAutofit lnSpcReduction="10000"/>
          </a:bodyPr>
          <a:lstStyle/>
          <a:p>
            <a:pPr algn="l"/>
            <a:r>
              <a:rPr lang="tr-TR" b="1" dirty="0" smtClean="0">
                <a:solidFill>
                  <a:schemeClr val="tx1"/>
                </a:solidFill>
              </a:rPr>
              <a:t>Peygamberimizin diğer insanlardan farklı olan özelliği ise, O'na Allah'tan vahiy gelmesidir.</a:t>
            </a:r>
            <a:endParaRPr lang="tr-TR" b="1" dirty="0">
              <a:solidFill>
                <a:schemeClr val="tx1"/>
              </a:solidFill>
            </a:endParaRPr>
          </a:p>
        </p:txBody>
      </p:sp>
      <p:pic>
        <p:nvPicPr>
          <p:cNvPr id="4" name="Picture 2" descr="http://pedagojiformasyon.com/wp-content/uploads/2015/02/hzmuhammed1.png"/>
          <p:cNvPicPr>
            <a:picLocks noChangeAspect="1" noChangeArrowheads="1"/>
          </p:cNvPicPr>
          <p:nvPr/>
        </p:nvPicPr>
        <p:blipFill>
          <a:blip r:embed="rId3"/>
          <a:srcRect/>
          <a:stretch>
            <a:fillRect/>
          </a:stretch>
        </p:blipFill>
        <p:spPr bwMode="auto">
          <a:xfrm>
            <a:off x="2786050" y="1857364"/>
            <a:ext cx="3855866" cy="2705871"/>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blinds(horizontal)">
                                      <p:cBhvr>
                                        <p:cTn id="11" dur="1000"/>
                                        <p:tgtEl>
                                          <p:spTgt spid="3">
                                            <p:bg/>
                                          </p:spTgt>
                                        </p:tgtEl>
                                      </p:cBhvr>
                                    </p:animEffect>
                                  </p:childTnLst>
                                </p:cTn>
                              </p:par>
                            </p:childTnLst>
                          </p:cTn>
                        </p:par>
                        <p:par>
                          <p:cTn id="12" fill="hold">
                            <p:stCondLst>
                              <p:cond delay="2000"/>
                            </p:stCondLst>
                            <p:childTnLst>
                              <p:par>
                                <p:cTn id="13" presetID="3" presetClass="entr" presetSubtype="1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linds(horizontal)">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928662" y="2071678"/>
            <a:ext cx="7429552" cy="4000528"/>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tr-TR" b="1" dirty="0" smtClean="0">
                <a:solidFill>
                  <a:schemeClr val="tx1"/>
                </a:solidFill>
              </a:rPr>
              <a:t>"De ki: Ben Allah'ın dilediğinden başka kendime herhangi bir fayda veya zarar verecek güce sahip değilim. Eğer ben </a:t>
            </a:r>
            <a:r>
              <a:rPr lang="tr-TR" b="1" dirty="0" err="1" smtClean="0">
                <a:solidFill>
                  <a:schemeClr val="tx1"/>
                </a:solidFill>
              </a:rPr>
              <a:t>gaybı</a:t>
            </a:r>
            <a:r>
              <a:rPr lang="tr-TR" b="1" dirty="0" smtClean="0">
                <a:solidFill>
                  <a:schemeClr val="tx1"/>
                </a:solidFill>
              </a:rPr>
              <a:t> (geleceği) bilseydim elbette daha çok hayır yapmak isterdim ve bana hiçbir fenalık dokunmazdı. Ben sadece inanan bir kavim için bir uyarıcı ve müjdeciyim."</a:t>
            </a:r>
            <a:r>
              <a:rPr lang="tr-TR" dirty="0" smtClean="0">
                <a:solidFill>
                  <a:schemeClr val="tx1"/>
                </a:solidFill>
              </a:rPr>
              <a:t> (</a:t>
            </a:r>
            <a:r>
              <a:rPr lang="tr-TR" dirty="0" err="1" smtClean="0">
                <a:solidFill>
                  <a:schemeClr val="tx1"/>
                </a:solidFill>
              </a:rPr>
              <a:t>A'raf</a:t>
            </a:r>
            <a:r>
              <a:rPr lang="tr-TR" dirty="0" smtClean="0">
                <a:solidFill>
                  <a:schemeClr val="tx1"/>
                </a:solidFill>
              </a:rPr>
              <a:t> suresi, 188. ayet)</a:t>
            </a:r>
            <a:endParaRPr lang="tr-TR" dirty="0">
              <a:solidFill>
                <a:schemeClr val="tx1"/>
              </a:solidFill>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box(in)">
                                      <p:cBhvr>
                                        <p:cTn id="7" dur="1000"/>
                                        <p:tgtEl>
                                          <p:spTgt spid="3">
                                            <p:bg/>
                                          </p:spTgt>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ox(in)">
                                      <p:cBhvr>
                                        <p:cTn id="11"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9938" name="Picture 2" descr="http://www.islamidavet.com/wp-content/uploads/2013/06/hzmuhammed.jpg"/>
          <p:cNvPicPr>
            <a:picLocks noChangeAspect="1" noChangeArrowheads="1"/>
          </p:cNvPicPr>
          <p:nvPr/>
        </p:nvPicPr>
        <p:blipFill>
          <a:blip r:embed="rId3"/>
          <a:srcRect/>
          <a:stretch>
            <a:fillRect/>
          </a:stretch>
        </p:blipFill>
        <p:spPr bwMode="auto">
          <a:xfrm>
            <a:off x="1571604" y="1928802"/>
            <a:ext cx="6524004" cy="4186237"/>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randombar(horizontal)">
                                      <p:cBhvr>
                                        <p:cTn id="7"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1000100" y="2500306"/>
            <a:ext cx="7358114" cy="3286148"/>
          </a:xfrm>
        </p:spPr>
        <p:style>
          <a:lnRef idx="1">
            <a:schemeClr val="accent5"/>
          </a:lnRef>
          <a:fillRef idx="2">
            <a:schemeClr val="accent5"/>
          </a:fillRef>
          <a:effectRef idx="1">
            <a:schemeClr val="accent5"/>
          </a:effectRef>
          <a:fontRef idx="minor">
            <a:schemeClr val="dk1"/>
          </a:fontRef>
        </p:style>
        <p:txBody>
          <a:bodyPr>
            <a:normAutofit/>
          </a:bodyPr>
          <a:lstStyle/>
          <a:p>
            <a:pPr algn="l"/>
            <a:r>
              <a:rPr lang="tr-TR" b="1" dirty="0" smtClean="0">
                <a:solidFill>
                  <a:schemeClr val="tx1"/>
                </a:solidFill>
              </a:rPr>
              <a:t>Çünkü insanlar, bir peygamberin olağanüstü özelliklere sahip, gelecekten haber veren veya meleklere benzeyen biri olması gerektiğine inanıyorlardı. Onların bu düşünceleri Kur'an-ı Kerim'de şöyle dile getirilmiştir</a:t>
            </a:r>
            <a:r>
              <a:rPr lang="tr-TR" b="1" dirty="0" smtClean="0">
                <a:solidFill>
                  <a:schemeClr val="tx1"/>
                </a:solidFill>
              </a:rPr>
              <a:t>:</a:t>
            </a:r>
            <a:endParaRPr lang="tr-TR" b="1" dirty="0">
              <a:solidFill>
                <a:schemeClr val="tx1"/>
              </a:solidFill>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17410" name="Picture 2" descr="http://sonpeygamber.info/images/upload/kademiserif-m.jpg"/>
          <p:cNvPicPr>
            <a:picLocks noChangeAspect="1" noChangeArrowheads="1"/>
          </p:cNvPicPr>
          <p:nvPr/>
        </p:nvPicPr>
        <p:blipFill>
          <a:blip r:embed="rId3"/>
          <a:srcRect/>
          <a:stretch>
            <a:fillRect/>
          </a:stretch>
        </p:blipFill>
        <p:spPr bwMode="auto">
          <a:xfrm>
            <a:off x="1285852" y="1928802"/>
            <a:ext cx="7031949" cy="4143404"/>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box(in)">
                                      <p:cBhvr>
                                        <p:cTn id="7" dur="1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8196" name="Picture 4" descr="http://www.hanimlar.com/sites/default/files/hzmuhammed0.jpg"/>
          <p:cNvPicPr>
            <a:picLocks noChangeAspect="1" noChangeArrowheads="1"/>
          </p:cNvPicPr>
          <p:nvPr/>
        </p:nvPicPr>
        <p:blipFill>
          <a:blip r:embed="rId3"/>
          <a:srcRect/>
          <a:stretch>
            <a:fillRect/>
          </a:stretch>
        </p:blipFill>
        <p:spPr bwMode="auto">
          <a:xfrm>
            <a:off x="1142976" y="1785926"/>
            <a:ext cx="7286676" cy="4429156"/>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diamond(in)">
                                      <p:cBhvr>
                                        <p:cTn id="7" dur="20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785786" y="1928802"/>
            <a:ext cx="7643866" cy="4143404"/>
          </a:xfrm>
        </p:spPr>
        <p:style>
          <a:lnRef idx="1">
            <a:schemeClr val="accent3"/>
          </a:lnRef>
          <a:fillRef idx="2">
            <a:schemeClr val="accent3"/>
          </a:fillRef>
          <a:effectRef idx="1">
            <a:schemeClr val="accent3"/>
          </a:effectRef>
          <a:fontRef idx="minor">
            <a:schemeClr val="dk1"/>
          </a:fontRef>
        </p:style>
        <p:txBody>
          <a:bodyPr>
            <a:noAutofit/>
          </a:bodyPr>
          <a:lstStyle/>
          <a:p>
            <a:pPr algn="l"/>
            <a:r>
              <a:rPr lang="tr-TR" b="1" dirty="0" smtClean="0">
                <a:solidFill>
                  <a:schemeClr val="tx1"/>
                </a:solidFill>
              </a:rPr>
              <a:t>"Onlar şöyle dediler. Bu ne biçim peygamber; (bizler gibi) yemek yiyor, çarşılarda dolaşıyor. Ona bir melek indirilmeli, kendisiyle birlikte o da uyarıcı olmalıydı. Yahut kendisine bir hazine verilmeli veya içinden yiyip (zahmetsizce geçimini sağlayacağı) bir bahçesi olmalıydı..." </a:t>
            </a:r>
            <a:r>
              <a:rPr lang="tr-TR" dirty="0" smtClean="0">
                <a:solidFill>
                  <a:schemeClr val="tx1"/>
                </a:solidFill>
              </a:rPr>
              <a:t>(Furkan suresi, 7.-8. ayetler)</a:t>
            </a:r>
            <a:endParaRPr lang="tr-TR" dirty="0">
              <a:solidFill>
                <a:schemeClr val="tx1"/>
              </a:solidFill>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1000"/>
                                        <p:tgtEl>
                                          <p:spTgt spid="3">
                                            <p:bg/>
                                          </p:spTgt>
                                        </p:tgtEl>
                                      </p:cBhvr>
                                    </p:animEffect>
                                  </p:childTnLst>
                                </p:cTn>
                              </p:par>
                            </p:childTnLst>
                          </p:cTn>
                        </p:par>
                        <p:par>
                          <p:cTn id="8" fill="hold">
                            <p:stCondLst>
                              <p:cond delay="1000"/>
                            </p:stCondLst>
                            <p:childTnLst>
                              <p:par>
                                <p:cTn id="9" presetID="5" presetClass="entr" presetSubtype="1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checkerboard(across)">
                                      <p:cBhvr>
                                        <p:cTn id="11"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54274" name="Picture 2" descr="http://www.alulbeyt.com.tr/resimler/haberler/1063.jpg"/>
          <p:cNvPicPr>
            <a:picLocks noChangeAspect="1" noChangeArrowheads="1"/>
          </p:cNvPicPr>
          <p:nvPr/>
        </p:nvPicPr>
        <p:blipFill>
          <a:blip r:embed="rId3"/>
          <a:srcRect/>
          <a:stretch>
            <a:fillRect/>
          </a:stretch>
        </p:blipFill>
        <p:spPr bwMode="auto">
          <a:xfrm>
            <a:off x="1785918" y="2000240"/>
            <a:ext cx="6379511" cy="4143404"/>
          </a:xfrm>
          <a:prstGeom prst="rect">
            <a:avLst/>
          </a:prstGeom>
          <a:noFill/>
        </p:spPr>
      </p:pic>
    </p:spTree>
  </p:cSld>
  <p:clrMapOvr>
    <a:masterClrMapping/>
  </p:clrMapOvr>
  <p:transition advClick="0"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4274"/>
                                        </p:tgtEl>
                                        <p:attrNameLst>
                                          <p:attrName>style.visibility</p:attrName>
                                        </p:attrNameLst>
                                      </p:cBhvr>
                                      <p:to>
                                        <p:strVal val="visible"/>
                                      </p:to>
                                    </p:set>
                                    <p:anim calcmode="lin" valueType="num">
                                      <p:cBhvr additive="base">
                                        <p:cTn id="7" dur="1000" fill="hold"/>
                                        <p:tgtEl>
                                          <p:spTgt spid="54274"/>
                                        </p:tgtEl>
                                        <p:attrNameLst>
                                          <p:attrName>ppt_x</p:attrName>
                                        </p:attrNameLst>
                                      </p:cBhvr>
                                      <p:tavLst>
                                        <p:tav tm="0">
                                          <p:val>
                                            <p:strVal val="#ppt_x"/>
                                          </p:val>
                                        </p:tav>
                                        <p:tav tm="100000">
                                          <p:val>
                                            <p:strVal val="#ppt_x"/>
                                          </p:val>
                                        </p:tav>
                                      </p:tavLst>
                                    </p:anim>
                                    <p:anim calcmode="lin" valueType="num">
                                      <p:cBhvr additive="base">
                                        <p:cTn id="8" dur="1000" fill="hold"/>
                                        <p:tgtEl>
                                          <p:spTgt spid="542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928662" y="2214554"/>
            <a:ext cx="7429552" cy="4031873"/>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tr-TR" sz="3200" dirty="0" smtClean="0"/>
              <a:t>Kur'an-ı Kerim, onların bu iddialarına Peygamberimizin şu şekilde cevap vermesini istemiştir: </a:t>
            </a:r>
            <a:r>
              <a:rPr lang="tr-TR" sz="3200" b="1" dirty="0" smtClean="0"/>
              <a:t>"De ki: Ben size 'Allah'ın hazineleri benim yanımdadır' demiyorum. Ben </a:t>
            </a:r>
            <a:r>
              <a:rPr lang="tr-TR" sz="3200" b="1" dirty="0" err="1" smtClean="0"/>
              <a:t>gaybı</a:t>
            </a:r>
            <a:r>
              <a:rPr lang="tr-TR" sz="3200" b="1" dirty="0" smtClean="0"/>
              <a:t> (geleceği) da bilmem. Size 'Ben bir meleğim' de demiyorum. Ben sadece bana gönderilen vahye uyarım..."</a:t>
            </a:r>
            <a:r>
              <a:rPr lang="tr-TR" sz="3200" dirty="0" smtClean="0"/>
              <a:t> (</a:t>
            </a:r>
            <a:r>
              <a:rPr lang="tr-TR" sz="3200" dirty="0" err="1" smtClean="0"/>
              <a:t>En'am</a:t>
            </a:r>
            <a:r>
              <a:rPr lang="tr-TR" sz="3200" dirty="0" smtClean="0"/>
              <a:t> suresi, 50. ayet)</a:t>
            </a:r>
            <a:endParaRPr lang="tr-TR" sz="3200" dirty="0"/>
          </a:p>
        </p:txBody>
      </p:sp>
    </p:spTree>
  </p:cSld>
  <p:clrMapOvr>
    <a:masterClrMapping/>
  </p:clrMapOvr>
  <p:transition advTm="15000"/>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785786" y="2000240"/>
            <a:ext cx="4572032" cy="4357718"/>
          </a:xfrm>
        </p:spPr>
        <p:style>
          <a:lnRef idx="1">
            <a:schemeClr val="accent2"/>
          </a:lnRef>
          <a:fillRef idx="2">
            <a:schemeClr val="accent2"/>
          </a:fillRef>
          <a:effectRef idx="1">
            <a:schemeClr val="accent2"/>
          </a:effectRef>
          <a:fontRef idx="minor">
            <a:schemeClr val="dk1"/>
          </a:fontRef>
        </p:style>
        <p:txBody>
          <a:bodyPr>
            <a:normAutofit/>
          </a:bodyPr>
          <a:lstStyle/>
          <a:p>
            <a:pPr algn="l"/>
            <a:r>
              <a:rPr lang="tr-TR" dirty="0" smtClean="0">
                <a:solidFill>
                  <a:schemeClr val="tx1"/>
                </a:solidFill>
              </a:rPr>
              <a:t/>
            </a:r>
            <a:br>
              <a:rPr lang="tr-TR" dirty="0" smtClean="0">
                <a:solidFill>
                  <a:schemeClr val="tx1"/>
                </a:solidFill>
              </a:rPr>
            </a:br>
            <a:r>
              <a:rPr lang="tr-TR" b="1" dirty="0" smtClean="0">
                <a:solidFill>
                  <a:schemeClr val="tx1"/>
                </a:solidFill>
              </a:rPr>
              <a:t>"Ben ruhbanlıkla </a:t>
            </a:r>
            <a:r>
              <a:rPr lang="tr-TR" b="1" dirty="0" err="1" smtClean="0">
                <a:solidFill>
                  <a:schemeClr val="tx1"/>
                </a:solidFill>
              </a:rPr>
              <a:t>emrolunmadım</a:t>
            </a:r>
            <a:r>
              <a:rPr lang="tr-TR" b="1" dirty="0" smtClean="0">
                <a:solidFill>
                  <a:schemeClr val="tx1"/>
                </a:solidFill>
              </a:rPr>
              <a:t>, evlenirim, uyurum, uyanık da kalırım. Oruç tuttuğum gibi (Ramazan ayı dışında) tutmadığım da olur."</a:t>
            </a:r>
            <a:r>
              <a:rPr lang="tr-TR" dirty="0" smtClean="0">
                <a:solidFill>
                  <a:schemeClr val="tx1"/>
                </a:solidFill>
              </a:rPr>
              <a:t>  Hadis-i Şerif</a:t>
            </a:r>
            <a:endParaRPr lang="tr-TR" dirty="0">
              <a:solidFill>
                <a:schemeClr val="tx1"/>
              </a:solidFill>
            </a:endParaRPr>
          </a:p>
        </p:txBody>
      </p:sp>
      <p:pic>
        <p:nvPicPr>
          <p:cNvPr id="4" name="Picture 2" descr="http://4.bp.blogspot.com/-lja5vP0p9NY/Uh5aTq6gMbI/AAAAAAAAM8c/qKaKFrzp6Og/s1600/m%C3%BCh%C3%BCr+Allah+Rasul%C3%BC+Muhammed.png"/>
          <p:cNvPicPr>
            <a:picLocks noChangeAspect="1" noChangeArrowheads="1"/>
          </p:cNvPicPr>
          <p:nvPr/>
        </p:nvPicPr>
        <p:blipFill>
          <a:blip r:embed="rId3" cstate="print"/>
          <a:srcRect/>
          <a:stretch>
            <a:fillRect/>
          </a:stretch>
        </p:blipFill>
        <p:spPr bwMode="auto">
          <a:xfrm>
            <a:off x="5072066" y="1714488"/>
            <a:ext cx="3515525" cy="4619343"/>
          </a:xfrm>
          <a:prstGeom prst="rect">
            <a:avLst/>
          </a:prstGeom>
          <a:noFill/>
        </p:spPr>
      </p:pic>
    </p:spTree>
  </p:cSld>
  <p:clrMapOvr>
    <a:masterClrMapping/>
  </p:clrMapOvr>
  <p:transition advTm="15000"/>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050" name="Picture 2" descr="http://www.forumlordum.net/attachments/4946d1357680501/hz.-muhammed-in-aile-k-t-.jpg"/>
          <p:cNvPicPr>
            <a:picLocks noChangeAspect="1" noChangeArrowheads="1"/>
          </p:cNvPicPr>
          <p:nvPr/>
        </p:nvPicPr>
        <p:blipFill>
          <a:blip r:embed="rId3"/>
          <a:srcRect/>
          <a:stretch>
            <a:fillRect/>
          </a:stretch>
        </p:blipFill>
        <p:spPr bwMode="auto">
          <a:xfrm>
            <a:off x="1643042" y="500042"/>
            <a:ext cx="6838562" cy="5429288"/>
          </a:xfrm>
          <a:prstGeom prst="rect">
            <a:avLst/>
          </a:prstGeom>
          <a:noFill/>
        </p:spPr>
      </p:pic>
    </p:spTree>
  </p:cSld>
  <p:clrMapOvr>
    <a:masterClrMapping/>
  </p:clrMapOvr>
  <p:transition advTm="15000"/>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9218" name="Picture 2" descr="http://www.hzmuhammedinhayati.gen.tr/images/hz-muhammedin-esleri-ve-cocuklari.jpg"/>
          <p:cNvPicPr>
            <a:picLocks noChangeAspect="1" noChangeArrowheads="1"/>
          </p:cNvPicPr>
          <p:nvPr/>
        </p:nvPicPr>
        <p:blipFill>
          <a:blip r:embed="rId3"/>
          <a:srcRect/>
          <a:stretch>
            <a:fillRect/>
          </a:stretch>
        </p:blipFill>
        <p:spPr bwMode="auto">
          <a:xfrm>
            <a:off x="785786" y="500042"/>
            <a:ext cx="7786742" cy="5715040"/>
          </a:xfrm>
          <a:prstGeom prst="rect">
            <a:avLst/>
          </a:prstGeom>
          <a:noFill/>
        </p:spPr>
      </p:pic>
    </p:spTree>
  </p:cSld>
  <p:clrMapOvr>
    <a:masterClrMapping/>
  </p:clrMapOvr>
  <p:transition advTm="15000"/>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1026" name="Picture 2" descr="http://www.izlevideo.net/video/fbookimage/img-birinsanolarakhzmuhammedsav-399.jpg"/>
          <p:cNvPicPr>
            <a:picLocks noChangeAspect="1" noChangeArrowheads="1"/>
          </p:cNvPicPr>
          <p:nvPr/>
        </p:nvPicPr>
        <p:blipFill>
          <a:blip r:embed="rId3"/>
          <a:srcRect/>
          <a:stretch>
            <a:fillRect/>
          </a:stretch>
        </p:blipFill>
        <p:spPr bwMode="auto">
          <a:xfrm>
            <a:off x="1142976" y="2000240"/>
            <a:ext cx="7286676" cy="4102813"/>
          </a:xfrm>
          <a:prstGeom prst="rect">
            <a:avLst/>
          </a:prstGeom>
          <a:noFill/>
        </p:spPr>
      </p:pic>
    </p:spTree>
  </p:cSld>
  <p:clrMapOvr>
    <a:masterClrMapping/>
  </p:clrMapOvr>
  <p:transition advTm="15000"/>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41988" name="Picture 4" descr="http://img03.blogcu.com/images/y/a/v/yavuz44/215e0ca56d4c0db42ff5e1ff0a6afdd4_1304096749.jpg"/>
          <p:cNvPicPr>
            <a:picLocks noChangeAspect="1" noChangeArrowheads="1"/>
          </p:cNvPicPr>
          <p:nvPr/>
        </p:nvPicPr>
        <p:blipFill>
          <a:blip r:embed="rId3"/>
          <a:srcRect/>
          <a:stretch>
            <a:fillRect/>
          </a:stretch>
        </p:blipFill>
        <p:spPr bwMode="auto">
          <a:xfrm>
            <a:off x="714348" y="428603"/>
            <a:ext cx="7858180" cy="5893635"/>
          </a:xfrm>
          <a:prstGeom prst="rect">
            <a:avLst/>
          </a:prstGeom>
          <a:noFill/>
        </p:spPr>
      </p:pic>
    </p:spTree>
  </p:cSld>
  <p:clrMapOvr>
    <a:masterClrMapping/>
  </p:clrMapOvr>
  <p:transition advTm="15000"/>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13314" name="Picture 2" descr="http://img.internethaber.com/gallery/9318/1.jpg"/>
          <p:cNvPicPr>
            <a:picLocks noChangeAspect="1" noChangeArrowheads="1"/>
          </p:cNvPicPr>
          <p:nvPr/>
        </p:nvPicPr>
        <p:blipFill>
          <a:blip r:embed="rId3"/>
          <a:srcRect/>
          <a:stretch>
            <a:fillRect/>
          </a:stretch>
        </p:blipFill>
        <p:spPr bwMode="auto">
          <a:xfrm>
            <a:off x="1071538" y="1928802"/>
            <a:ext cx="7215238" cy="4508248"/>
          </a:xfrm>
          <a:prstGeom prst="rect">
            <a:avLst/>
          </a:prstGeom>
          <a:noFill/>
        </p:spPr>
      </p:pic>
    </p:spTree>
  </p:cSld>
  <p:clrMapOvr>
    <a:masterClrMapping/>
  </p:clrMapOvr>
  <p:transition advTm="15000"/>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2143108" y="785795"/>
            <a:ext cx="6357982" cy="857256"/>
          </a:xfrm>
        </p:spPr>
        <p:txBody>
          <a:bodyPr>
            <a:normAutofit fontScale="90000"/>
          </a:bodyPr>
          <a:lstStyle/>
          <a:p>
            <a:r>
              <a:rPr lang="tr-TR" dirty="0" smtClean="0">
                <a:solidFill>
                  <a:schemeClr val="bg1"/>
                </a:solidFill>
              </a:rPr>
              <a:t>Ömrü sona erince de vefat etti</a:t>
            </a:r>
            <a:endParaRPr lang="tr-TR" dirty="0">
              <a:solidFill>
                <a:schemeClr val="bg1"/>
              </a:solidFill>
            </a:endParaRPr>
          </a:p>
        </p:txBody>
      </p:sp>
      <p:sp>
        <p:nvSpPr>
          <p:cNvPr id="3" name="2 Alt Başlık"/>
          <p:cNvSpPr>
            <a:spLocks noGrp="1"/>
          </p:cNvSpPr>
          <p:nvPr>
            <p:ph type="subTitle" idx="1"/>
          </p:nvPr>
        </p:nvSpPr>
        <p:spPr>
          <a:xfrm>
            <a:off x="1142976" y="4572008"/>
            <a:ext cx="7143800" cy="1752600"/>
          </a:xfrm>
        </p:spPr>
        <p:style>
          <a:lnRef idx="1">
            <a:schemeClr val="accent4"/>
          </a:lnRef>
          <a:fillRef idx="2">
            <a:schemeClr val="accent4"/>
          </a:fillRef>
          <a:effectRef idx="1">
            <a:schemeClr val="accent4"/>
          </a:effectRef>
          <a:fontRef idx="minor">
            <a:schemeClr val="dk1"/>
          </a:fontRef>
        </p:style>
        <p:txBody>
          <a:bodyPr>
            <a:normAutofit/>
          </a:bodyPr>
          <a:lstStyle/>
          <a:p>
            <a:pPr algn="l"/>
            <a:r>
              <a:rPr lang="tr-TR" b="1" dirty="0" smtClean="0">
                <a:solidFill>
                  <a:schemeClr val="tx1"/>
                </a:solidFill>
              </a:rPr>
              <a:t>"(Ey Muhammed) Şüphesiz sen öleceksin ve şüphesiz onlar da öleceklerdir."</a:t>
            </a:r>
            <a:r>
              <a:rPr lang="tr-TR" dirty="0" smtClean="0">
                <a:solidFill>
                  <a:schemeClr val="tx1"/>
                </a:solidFill>
              </a:rPr>
              <a:t> (Zümer suresi, 30. ayet)</a:t>
            </a:r>
          </a:p>
          <a:p>
            <a:pPr algn="l"/>
            <a:endParaRPr lang="tr-TR" dirty="0">
              <a:solidFill>
                <a:schemeClr val="tx1"/>
              </a:solidFill>
            </a:endParaRPr>
          </a:p>
        </p:txBody>
      </p:sp>
      <p:pic>
        <p:nvPicPr>
          <p:cNvPr id="12290" name="Picture 2" descr="http://3.bp.blogspot.com/-fuNkaZvigWs/T2ABRa07mSI/AAAAAAAAADk/7Bt4ClY-XhA/s1600/hz_muhammed_dogusyildizi.jpg"/>
          <p:cNvPicPr>
            <a:picLocks noChangeAspect="1" noChangeArrowheads="1"/>
          </p:cNvPicPr>
          <p:nvPr/>
        </p:nvPicPr>
        <p:blipFill>
          <a:blip r:embed="rId3"/>
          <a:srcRect/>
          <a:stretch>
            <a:fillRect/>
          </a:stretch>
        </p:blipFill>
        <p:spPr bwMode="auto">
          <a:xfrm>
            <a:off x="2500298" y="1785926"/>
            <a:ext cx="3333750" cy="2419351"/>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grpId="0" nodeType="after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10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1000" fill="hold"/>
                                        <p:tgtEl>
                                          <p:spTgt spid="3">
                                            <p:bg/>
                                          </p:spTgt>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3000"/>
                            </p:stCondLst>
                            <p:childTnLst>
                              <p:par>
                                <p:cTn id="20" presetID="2" presetClass="entr" presetSubtype="4" fill="hold" nodeType="afterEffect">
                                  <p:stCondLst>
                                    <p:cond delay="0"/>
                                  </p:stCondLst>
                                  <p:childTnLst>
                                    <p:set>
                                      <p:cBhvr>
                                        <p:cTn id="21" dur="1" fill="hold">
                                          <p:stCondLst>
                                            <p:cond delay="0"/>
                                          </p:stCondLst>
                                        </p:cTn>
                                        <p:tgtEl>
                                          <p:spTgt spid="12290"/>
                                        </p:tgtEl>
                                        <p:attrNameLst>
                                          <p:attrName>style.visibility</p:attrName>
                                        </p:attrNameLst>
                                      </p:cBhvr>
                                      <p:to>
                                        <p:strVal val="visible"/>
                                      </p:to>
                                    </p:set>
                                    <p:anim calcmode="lin" valueType="num">
                                      <p:cBhvr additive="base">
                                        <p:cTn id="22" dur="1000" fill="hold"/>
                                        <p:tgtEl>
                                          <p:spTgt spid="12290"/>
                                        </p:tgtEl>
                                        <p:attrNameLst>
                                          <p:attrName>ppt_x</p:attrName>
                                        </p:attrNameLst>
                                      </p:cBhvr>
                                      <p:tavLst>
                                        <p:tav tm="0">
                                          <p:val>
                                            <p:strVal val="#ppt_x"/>
                                          </p:val>
                                        </p:tav>
                                        <p:tav tm="100000">
                                          <p:val>
                                            <p:strVal val="#ppt_x"/>
                                          </p:val>
                                        </p:tav>
                                      </p:tavLst>
                                    </p:anim>
                                    <p:anim calcmode="lin" valueType="num">
                                      <p:cBhvr additive="base">
                                        <p:cTn id="23" dur="10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1928794" y="785794"/>
            <a:ext cx="6215106" cy="1077218"/>
          </a:xfrm>
          <a:prstGeom prst="rect">
            <a:avLst/>
          </a:prstGeom>
        </p:spPr>
        <p:txBody>
          <a:bodyPr wrap="square">
            <a:spAutoFit/>
          </a:bodyPr>
          <a:lstStyle/>
          <a:p>
            <a:pPr algn="ctr"/>
            <a:r>
              <a:rPr lang="tr-TR" sz="3200" dirty="0" smtClean="0">
                <a:solidFill>
                  <a:schemeClr val="bg1"/>
                </a:solidFill>
              </a:rPr>
              <a:t>Mekke'de bir anne ve babadan dünyaya geldi. </a:t>
            </a:r>
            <a:endParaRPr lang="tr-TR" sz="3200" dirty="0">
              <a:solidFill>
                <a:schemeClr val="bg1"/>
              </a:solidFill>
            </a:endParaRPr>
          </a:p>
        </p:txBody>
      </p:sp>
      <p:pic>
        <p:nvPicPr>
          <p:cNvPr id="5" name="4 Resim" descr="mekke.jpg"/>
          <p:cNvPicPr>
            <a:picLocks noChangeAspect="1"/>
          </p:cNvPicPr>
          <p:nvPr/>
        </p:nvPicPr>
        <p:blipFill>
          <a:blip r:embed="rId3" cstate="print"/>
          <a:stretch>
            <a:fillRect/>
          </a:stretch>
        </p:blipFill>
        <p:spPr>
          <a:xfrm>
            <a:off x="1000100" y="2000240"/>
            <a:ext cx="7286676" cy="4143404"/>
          </a:xfrm>
          <a:prstGeom prst="rect">
            <a:avLst/>
          </a:prstGeom>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childTnLst>
                          </p:cTn>
                        </p:par>
                        <p:par>
                          <p:cTn id="8" fill="hold">
                            <p:stCondLst>
                              <p:cond delay="1000"/>
                            </p:stCondLst>
                            <p:childTnLst>
                              <p:par>
                                <p:cTn id="9" presetID="4"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dirty="0"/>
          </a:p>
        </p:txBody>
      </p:sp>
      <p:pic>
        <p:nvPicPr>
          <p:cNvPr id="4" name="3 Resim" descr="000000LOGOM.jpg"/>
          <p:cNvPicPr>
            <a:picLocks noChangeAspect="1"/>
          </p:cNvPicPr>
          <p:nvPr/>
        </p:nvPicPr>
        <p:blipFill>
          <a:blip r:embed="rId3"/>
          <a:stretch>
            <a:fillRect/>
          </a:stretch>
        </p:blipFill>
        <p:spPr>
          <a:xfrm>
            <a:off x="0" y="0"/>
            <a:ext cx="9144000" cy="6858000"/>
          </a:xfrm>
          <a:prstGeom prst="rect">
            <a:avLst/>
          </a:prstGeom>
        </p:spPr>
      </p:pic>
    </p:spTree>
  </p:cSld>
  <p:clrMapOvr>
    <a:masterClrMapping/>
  </p:clrMapOvr>
  <p:transition advTm="15000"/>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1928794" y="785794"/>
            <a:ext cx="6429420" cy="1077218"/>
          </a:xfrm>
          <a:prstGeom prst="rect">
            <a:avLst/>
          </a:prstGeom>
        </p:spPr>
        <p:txBody>
          <a:bodyPr wrap="square">
            <a:spAutoFit/>
          </a:bodyPr>
          <a:lstStyle/>
          <a:p>
            <a:pPr algn="ctr"/>
            <a:r>
              <a:rPr lang="tr-TR" sz="3200" dirty="0" smtClean="0">
                <a:solidFill>
                  <a:schemeClr val="bg1"/>
                </a:solidFill>
              </a:rPr>
              <a:t>Hz. Muhammed (s.a.v.) de bizim gibi bir insandı</a:t>
            </a:r>
            <a:endParaRPr lang="tr-TR" sz="3200" dirty="0">
              <a:solidFill>
                <a:schemeClr val="bg1"/>
              </a:solidFill>
            </a:endParaRPr>
          </a:p>
        </p:txBody>
      </p:sp>
      <p:pic>
        <p:nvPicPr>
          <p:cNvPr id="22530" name="Picture 2" descr="http://sonpeygamber.info/images/upload/enebeserun(1).jpg"/>
          <p:cNvPicPr>
            <a:picLocks noChangeAspect="1" noChangeArrowheads="1"/>
          </p:cNvPicPr>
          <p:nvPr/>
        </p:nvPicPr>
        <p:blipFill>
          <a:blip r:embed="rId3"/>
          <a:srcRect/>
          <a:stretch>
            <a:fillRect/>
          </a:stretch>
        </p:blipFill>
        <p:spPr bwMode="auto">
          <a:xfrm>
            <a:off x="1071538" y="2143116"/>
            <a:ext cx="7358114" cy="3929090"/>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2530"/>
                                        </p:tgtEl>
                                        <p:attrNameLst>
                                          <p:attrName>style.visibility</p:attrName>
                                        </p:attrNameLst>
                                      </p:cBhvr>
                                      <p:to>
                                        <p:strVal val="visible"/>
                                      </p:to>
                                    </p:set>
                                    <p:animEffect transition="in" filter="blinds(horizontal)">
                                      <p:cBhvr>
                                        <p:cTn id="11" dur="10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4" name="3 Dikdörtgen"/>
          <p:cNvSpPr/>
          <p:nvPr/>
        </p:nvSpPr>
        <p:spPr>
          <a:xfrm>
            <a:off x="1643042" y="785794"/>
            <a:ext cx="6682407" cy="584775"/>
          </a:xfrm>
          <a:prstGeom prst="rect">
            <a:avLst/>
          </a:prstGeom>
        </p:spPr>
        <p:txBody>
          <a:bodyPr wrap="none">
            <a:spAutoFit/>
          </a:bodyPr>
          <a:lstStyle/>
          <a:p>
            <a:r>
              <a:rPr lang="tr-TR" sz="3200" dirty="0" smtClean="0">
                <a:solidFill>
                  <a:schemeClr val="bg1"/>
                </a:solidFill>
              </a:rPr>
              <a:t>Çocukluk ve gençlik dönemlerini yaşadı</a:t>
            </a:r>
            <a:endParaRPr lang="tr-TR" sz="3200" dirty="0">
              <a:solidFill>
                <a:schemeClr val="bg1"/>
              </a:solidFill>
            </a:endParaRPr>
          </a:p>
        </p:txBody>
      </p:sp>
      <p:pic>
        <p:nvPicPr>
          <p:cNvPr id="5122" name="Picture 2" descr="http://img9.imageshack.us/img9/4821/peygamberefendimizinevi.jpg"/>
          <p:cNvPicPr>
            <a:picLocks noChangeAspect="1" noChangeArrowheads="1"/>
          </p:cNvPicPr>
          <p:nvPr/>
        </p:nvPicPr>
        <p:blipFill>
          <a:blip r:embed="rId3"/>
          <a:srcRect/>
          <a:stretch>
            <a:fillRect/>
          </a:stretch>
        </p:blipFill>
        <p:spPr bwMode="auto">
          <a:xfrm>
            <a:off x="2143108" y="1785926"/>
            <a:ext cx="5486400" cy="4114801"/>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1000"/>
                                        <p:tgtEl>
                                          <p:spTgt spid="4"/>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randombar(horizontal)">
                                      <p:cBhvr>
                                        <p:cTn id="11"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5" name="4 Dikdörtgen"/>
          <p:cNvSpPr/>
          <p:nvPr/>
        </p:nvSpPr>
        <p:spPr>
          <a:xfrm>
            <a:off x="2285984" y="857232"/>
            <a:ext cx="5626477" cy="584775"/>
          </a:xfrm>
          <a:prstGeom prst="rect">
            <a:avLst/>
          </a:prstGeom>
        </p:spPr>
        <p:txBody>
          <a:bodyPr wrap="none">
            <a:spAutoFit/>
          </a:bodyPr>
          <a:lstStyle/>
          <a:p>
            <a:r>
              <a:rPr lang="tr-TR" sz="3200" dirty="0" smtClean="0">
                <a:solidFill>
                  <a:schemeClr val="bg1"/>
                </a:solidFill>
              </a:rPr>
              <a:t>Evlendi, çoluk çocuk sahibi oldu. </a:t>
            </a:r>
            <a:endParaRPr lang="tr-TR" sz="3200" dirty="0">
              <a:solidFill>
                <a:schemeClr val="bg1"/>
              </a:solidFill>
            </a:endParaRPr>
          </a:p>
        </p:txBody>
      </p:sp>
      <p:pic>
        <p:nvPicPr>
          <p:cNvPr id="21506" name="Picture 2" descr="http://4.bp.blogspot.com/-G4SNnHfRmiI/Uta6Yr2GIhI/AAAAAAAABEQ/xk6bQWq3oRk/s1600/hz_muhammed_sifatlari.jpg"/>
          <p:cNvPicPr>
            <a:picLocks noChangeAspect="1" noChangeArrowheads="1"/>
          </p:cNvPicPr>
          <p:nvPr/>
        </p:nvPicPr>
        <p:blipFill>
          <a:blip r:embed="rId3"/>
          <a:srcRect/>
          <a:stretch>
            <a:fillRect/>
          </a:stretch>
        </p:blipFill>
        <p:spPr bwMode="auto">
          <a:xfrm>
            <a:off x="1357290" y="2071678"/>
            <a:ext cx="6680773" cy="3571900"/>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1000"/>
                                        <p:tgtEl>
                                          <p:spTgt spid="5"/>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1506"/>
                                        </p:tgtEl>
                                        <p:attrNameLst>
                                          <p:attrName>style.visibility</p:attrName>
                                        </p:attrNameLst>
                                      </p:cBhvr>
                                      <p:to>
                                        <p:strVal val="visible"/>
                                      </p:to>
                                    </p:set>
                                    <p:animEffect transition="in" filter="wipe(down)">
                                      <p:cBhvr>
                                        <p:cTn id="11" dur="10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36866" name="Picture 2" descr="http://t3.gstatic.com/images?q=tbn:ANd9GcQ0KQyakzDy-O_NHRP6vGdk0K9J158jDK6mrYdImFctw9sJnaTuRw"/>
          <p:cNvPicPr>
            <a:picLocks noChangeAspect="1" noChangeArrowheads="1"/>
          </p:cNvPicPr>
          <p:nvPr/>
        </p:nvPicPr>
        <p:blipFill>
          <a:blip r:embed="rId3"/>
          <a:srcRect/>
          <a:stretch>
            <a:fillRect/>
          </a:stretch>
        </p:blipFill>
        <p:spPr bwMode="auto">
          <a:xfrm>
            <a:off x="928662" y="2285992"/>
            <a:ext cx="7572428" cy="3929090"/>
          </a:xfrm>
          <a:prstGeom prst="rect">
            <a:avLst/>
          </a:prstGeom>
          <a:noFill/>
        </p:spPr>
      </p:pic>
      <p:sp>
        <p:nvSpPr>
          <p:cNvPr id="5" name="4 Dikdörtgen"/>
          <p:cNvSpPr/>
          <p:nvPr/>
        </p:nvSpPr>
        <p:spPr>
          <a:xfrm>
            <a:off x="2285984" y="857232"/>
            <a:ext cx="4235711" cy="584775"/>
          </a:xfrm>
          <a:prstGeom prst="rect">
            <a:avLst/>
          </a:prstGeom>
        </p:spPr>
        <p:txBody>
          <a:bodyPr wrap="none">
            <a:spAutoFit/>
          </a:bodyPr>
          <a:lstStyle/>
          <a:p>
            <a:r>
              <a:rPr lang="tr-TR" sz="3200" dirty="0" smtClean="0">
                <a:solidFill>
                  <a:schemeClr val="bg1"/>
                </a:solidFill>
              </a:rPr>
              <a:t>Ticaret ile meşgul oldu. </a:t>
            </a:r>
            <a:endParaRPr lang="tr-TR" sz="3200" dirty="0">
              <a:solidFill>
                <a:schemeClr val="bg1"/>
              </a:solidFill>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1000"/>
                                        <p:tgtEl>
                                          <p:spTgt spid="5"/>
                                        </p:tgtEl>
                                      </p:cBhvr>
                                    </p:animEffect>
                                  </p:childTnLst>
                                </p:cTn>
                              </p:par>
                            </p:childTnLst>
                          </p:cTn>
                        </p:par>
                        <p:par>
                          <p:cTn id="8" fill="hold">
                            <p:stCondLst>
                              <p:cond delay="1000"/>
                            </p:stCondLst>
                            <p:childTnLst>
                              <p:par>
                                <p:cTn id="9" presetID="18" presetClass="entr" presetSubtype="12" fill="hold" nodeType="afterEffect">
                                  <p:stCondLst>
                                    <p:cond delay="0"/>
                                  </p:stCondLst>
                                  <p:childTnLst>
                                    <p:set>
                                      <p:cBhvr>
                                        <p:cTn id="10" dur="1" fill="hold">
                                          <p:stCondLst>
                                            <p:cond delay="0"/>
                                          </p:stCondLst>
                                        </p:cTn>
                                        <p:tgtEl>
                                          <p:spTgt spid="36866"/>
                                        </p:tgtEl>
                                        <p:attrNameLst>
                                          <p:attrName>style.visibility</p:attrName>
                                        </p:attrNameLst>
                                      </p:cBhvr>
                                      <p:to>
                                        <p:strVal val="visible"/>
                                      </p:to>
                                    </p:set>
                                    <p:animEffect transition="in" filter="strips(downLeft)">
                                      <p:cBhvr>
                                        <p:cTn id="11" dur="10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857224" y="5143512"/>
            <a:ext cx="7500990" cy="1143008"/>
          </a:xfrm>
        </p:spPr>
        <p:style>
          <a:lnRef idx="1">
            <a:schemeClr val="accent1"/>
          </a:lnRef>
          <a:fillRef idx="2">
            <a:schemeClr val="accent1"/>
          </a:fillRef>
          <a:effectRef idx="1">
            <a:schemeClr val="accent1"/>
          </a:effectRef>
          <a:fontRef idx="minor">
            <a:schemeClr val="dk1"/>
          </a:fontRef>
        </p:style>
        <p:txBody>
          <a:bodyPr/>
          <a:lstStyle/>
          <a:p>
            <a:r>
              <a:rPr lang="tr-TR" dirty="0" smtClean="0">
                <a:solidFill>
                  <a:schemeClr val="tx1"/>
                </a:solidFill>
              </a:rPr>
              <a:t>Rızkını kazanmak için çalıştı, çobanlık yaptı, ticaretle uğraştı.</a:t>
            </a:r>
            <a:endParaRPr lang="tr-TR" dirty="0">
              <a:solidFill>
                <a:schemeClr val="tx1"/>
              </a:solidFill>
            </a:endParaRPr>
          </a:p>
        </p:txBody>
      </p:sp>
      <p:pic>
        <p:nvPicPr>
          <p:cNvPr id="37890" name="Picture 2" descr="http://www.hzmuhammedinhayati.gen.tr/images/hz-muhammedin-amcalari.jpg"/>
          <p:cNvPicPr>
            <a:picLocks noChangeAspect="1" noChangeArrowheads="1"/>
          </p:cNvPicPr>
          <p:nvPr/>
        </p:nvPicPr>
        <p:blipFill>
          <a:blip r:embed="rId3"/>
          <a:srcRect/>
          <a:stretch>
            <a:fillRect/>
          </a:stretch>
        </p:blipFill>
        <p:spPr bwMode="auto">
          <a:xfrm>
            <a:off x="1928794" y="1785926"/>
            <a:ext cx="5191125" cy="3286148"/>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strips(downLeft)">
                                      <p:cBhvr>
                                        <p:cTn id="7" dur="1000"/>
                                        <p:tgtEl>
                                          <p:spTgt spid="37890"/>
                                        </p:tgtEl>
                                      </p:cBhvr>
                                    </p:animEffect>
                                  </p:childTnLst>
                                </p:cTn>
                              </p:par>
                            </p:childTnLst>
                          </p:cTn>
                        </p:par>
                        <p:par>
                          <p:cTn id="8" fill="hold">
                            <p:stCondLst>
                              <p:cond delay="1000"/>
                            </p:stCondLst>
                            <p:childTnLst>
                              <p:par>
                                <p:cTn id="9" presetID="18" presetClass="entr" presetSubtype="12" fill="hold" grpId="0" nodeType="afterEffect">
                                  <p:stCondLst>
                                    <p:cond delay="0"/>
                                  </p:stCondLst>
                                  <p:childTnLst>
                                    <p:set>
                                      <p:cBhvr>
                                        <p:cTn id="10" dur="1" fill="hold">
                                          <p:stCondLst>
                                            <p:cond delay="0"/>
                                          </p:stCondLst>
                                        </p:cTn>
                                        <p:tgtEl>
                                          <p:spTgt spid="3">
                                            <p:bg/>
                                          </p:spTgt>
                                        </p:tgtEl>
                                        <p:attrNameLst>
                                          <p:attrName>style.visibility</p:attrName>
                                        </p:attrNameLst>
                                      </p:cBhvr>
                                      <p:to>
                                        <p:strVal val="visible"/>
                                      </p:to>
                                    </p:set>
                                    <p:animEffect transition="in" filter="strips(downLeft)">
                                      <p:cBhvr>
                                        <p:cTn id="11" dur="1000"/>
                                        <p:tgtEl>
                                          <p:spTgt spid="3">
                                            <p:bg/>
                                          </p:spTgt>
                                        </p:tgtEl>
                                      </p:cBhvr>
                                    </p:animEffect>
                                  </p:childTnLst>
                                </p:cTn>
                              </p:par>
                            </p:childTnLst>
                          </p:cTn>
                        </p:par>
                        <p:par>
                          <p:cTn id="12" fill="hold">
                            <p:stCondLst>
                              <p:cond delay="2000"/>
                            </p:stCondLst>
                            <p:childTnLst>
                              <p:par>
                                <p:cTn id="13" presetID="18" presetClass="entr" presetSubtype="12"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strips(downLeft)">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7170" name="Picture 2" descr="hz.muhammed ile ilgili görsel sonucu"/>
          <p:cNvPicPr>
            <a:picLocks noChangeAspect="1" noChangeArrowheads="1"/>
          </p:cNvPicPr>
          <p:nvPr/>
        </p:nvPicPr>
        <p:blipFill>
          <a:blip r:embed="rId3"/>
          <a:srcRect/>
          <a:stretch>
            <a:fillRect/>
          </a:stretch>
        </p:blipFill>
        <p:spPr bwMode="auto">
          <a:xfrm>
            <a:off x="928662" y="2143116"/>
            <a:ext cx="7500990" cy="3786214"/>
          </a:xfrm>
          <a:prstGeom prst="rect">
            <a:avLst/>
          </a:prstGeom>
          <a:noFill/>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300</Words>
  <Application>Microsoft Office PowerPoint</Application>
  <PresentationFormat>Ekran Gösterisi (4:3)</PresentationFormat>
  <Paragraphs>19</Paragraphs>
  <Slides>30</Slides>
  <Notes>0</Notes>
  <HiddenSlides>0</HiddenSlides>
  <MMClips>0</MMClips>
  <ScaleCrop>false</ScaleCrop>
  <HeadingPairs>
    <vt:vector size="4" baseType="variant">
      <vt:variant>
        <vt:lpstr>Tema</vt:lpstr>
      </vt:variant>
      <vt:variant>
        <vt:i4>1</vt:i4>
      </vt:variant>
      <vt:variant>
        <vt:lpstr>Slayt Başlıkları</vt:lpstr>
      </vt:variant>
      <vt:variant>
        <vt:i4>30</vt:i4>
      </vt:variant>
    </vt:vector>
  </HeadingPairs>
  <TitlesOfParts>
    <vt:vector size="31" baseType="lpstr">
      <vt:lpstr>Ofis Teması</vt:lpstr>
      <vt:lpstr>Bir İnsan ve Peygamber Olarak Hz. Muhammed (s.a.v.)</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Ömrü sona erince de vefat etti</vt:lpstr>
      <vt:lpstr>Slayt 30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bilal</dc:creator>
  <cp:lastModifiedBy>bilal</cp:lastModifiedBy>
  <cp:revision>19</cp:revision>
  <dcterms:created xsi:type="dcterms:W3CDTF">2015-05-01T20:11:40Z</dcterms:created>
  <dcterms:modified xsi:type="dcterms:W3CDTF">2015-06-15T07:05:24Z</dcterms:modified>
</cp:coreProperties>
</file>