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07.01.2021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i="1" dirty="0" smtClean="0"/>
              <a:t>MEDD-İ LAZIM (MEDD-İ VACİB)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Lazımî</a:t>
            </a:r>
            <a:r>
              <a:rPr lang="tr-TR" i="1" dirty="0" smtClean="0"/>
              <a:t> </a:t>
            </a:r>
            <a:r>
              <a:rPr lang="tr-TR" i="1" dirty="0" err="1" smtClean="0"/>
              <a:t>Sükun:Bir</a:t>
            </a:r>
            <a:r>
              <a:rPr lang="tr-TR" i="1" dirty="0" smtClean="0"/>
              <a:t> kelimede durulduğunda da geçildiğinde de </a:t>
            </a:r>
            <a:r>
              <a:rPr lang="tr-TR" i="1" dirty="0" err="1" smtClean="0"/>
              <a:t>varolan</a:t>
            </a:r>
            <a:r>
              <a:rPr lang="tr-TR" i="1" dirty="0" smtClean="0"/>
              <a:t> sükuna </a:t>
            </a:r>
            <a:r>
              <a:rPr lang="tr-TR" i="1" dirty="0" err="1" smtClean="0"/>
              <a:t>lazım</a:t>
            </a:r>
            <a:r>
              <a:rPr lang="tr-TR" i="1" dirty="0" err="1"/>
              <a:t>î</a:t>
            </a:r>
            <a:r>
              <a:rPr lang="tr-TR" i="1" dirty="0"/>
              <a:t> </a:t>
            </a:r>
            <a:r>
              <a:rPr lang="tr-TR" i="1" dirty="0" smtClean="0"/>
              <a:t> sükun adı verilir.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smtClean="0"/>
              <a:t>Bir harfin üzerinde </a:t>
            </a:r>
            <a:r>
              <a:rPr lang="tr-TR" i="1" dirty="0" err="1" smtClean="0"/>
              <a:t>cezim</a:t>
            </a:r>
            <a:r>
              <a:rPr lang="tr-TR" i="1" dirty="0" smtClean="0"/>
              <a:t> veya şeddenin bulunması bu kelimede </a:t>
            </a:r>
            <a:r>
              <a:rPr lang="tr-TR" i="1" dirty="0" err="1" smtClean="0"/>
              <a:t>lazım</a:t>
            </a:r>
            <a:r>
              <a:rPr lang="tr-TR" i="1" dirty="0" err="1"/>
              <a:t>î</a:t>
            </a:r>
            <a:r>
              <a:rPr lang="tr-TR" i="1" dirty="0"/>
              <a:t> </a:t>
            </a:r>
            <a:r>
              <a:rPr lang="tr-TR" i="1" dirty="0" smtClean="0"/>
              <a:t> sükun olduğunu gösterir.</a:t>
            </a:r>
          </a:p>
          <a:p>
            <a:endParaRPr lang="tr-TR" i="1" dirty="0"/>
          </a:p>
          <a:p>
            <a:r>
              <a:rPr lang="tr-TR" i="1" dirty="0" smtClean="0"/>
              <a:t>Şeddeli olan harflerin ilkinde bulunan sükun, </a:t>
            </a:r>
            <a:r>
              <a:rPr lang="tr-TR" i="1" dirty="0" err="1" smtClean="0"/>
              <a:t>lazım</a:t>
            </a:r>
            <a:r>
              <a:rPr lang="tr-TR" i="1" dirty="0" err="1"/>
              <a:t>î</a:t>
            </a:r>
            <a:r>
              <a:rPr lang="tr-TR" i="1" dirty="0"/>
              <a:t> </a:t>
            </a:r>
            <a:r>
              <a:rPr lang="tr-TR" i="1" dirty="0" smtClean="0"/>
              <a:t> sükundur.</a:t>
            </a:r>
          </a:p>
        </p:txBody>
      </p:sp>
    </p:spTree>
    <p:extLst>
      <p:ext uri="{BB962C8B-B14F-4D97-AF65-F5344CB8AC3E}">
        <p14:creationId xmlns:p14="http://schemas.microsoft.com/office/powerpoint/2010/main" val="85700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/>
          </a:bodyPr>
          <a:lstStyle/>
          <a:p>
            <a:r>
              <a:rPr lang="tr-TR" b="1" i="1" dirty="0"/>
              <a:t>Meddi Lazım </a:t>
            </a:r>
            <a:r>
              <a:rPr lang="tr-TR" b="1" i="1" dirty="0" smtClean="0"/>
              <a:t>: </a:t>
            </a:r>
            <a:r>
              <a:rPr lang="tr-TR" i="1" dirty="0" err="1" smtClean="0"/>
              <a:t>Med</a:t>
            </a:r>
            <a:r>
              <a:rPr lang="tr-TR" i="1" dirty="0" smtClean="0"/>
              <a:t> harflerinden </a:t>
            </a:r>
            <a:r>
              <a:rPr lang="tr-TR" i="1" dirty="0"/>
              <a:t>(uzatma harfleri)</a:t>
            </a:r>
            <a:r>
              <a:rPr lang="tr-TR" i="1" dirty="0" smtClean="0"/>
              <a:t> sonra sebebi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sebebi)</a:t>
            </a:r>
            <a:r>
              <a:rPr lang="tr-TR" i="1" dirty="0" smtClean="0"/>
              <a:t> olan </a:t>
            </a:r>
            <a:r>
              <a:rPr lang="tr-TR" i="1" dirty="0" err="1" smtClean="0"/>
              <a:t>lazım</a:t>
            </a:r>
            <a:r>
              <a:rPr lang="tr-TR" i="1" dirty="0" err="1"/>
              <a:t>î</a:t>
            </a:r>
            <a:r>
              <a:rPr lang="tr-TR" i="1" dirty="0"/>
              <a:t> </a:t>
            </a:r>
            <a:r>
              <a:rPr lang="tr-TR" i="1" dirty="0" smtClean="0"/>
              <a:t> sükun gelirse meddi lazım olur.</a:t>
            </a:r>
          </a:p>
          <a:p>
            <a:endParaRPr lang="tr-TR" i="1" dirty="0"/>
          </a:p>
          <a:p>
            <a:r>
              <a:rPr lang="tr-TR" i="1" dirty="0" smtClean="0"/>
              <a:t>Meddi </a:t>
            </a:r>
            <a:r>
              <a:rPr lang="tr-TR" i="1" dirty="0"/>
              <a:t>Lazım kelimede de olabilir, harfte de </a:t>
            </a:r>
            <a:r>
              <a:rPr lang="tr-TR" i="1" dirty="0" smtClean="0"/>
              <a:t>olabilir.</a:t>
            </a:r>
            <a:r>
              <a:rPr lang="tr-TR" i="1" dirty="0"/>
              <a:t> Harften maksat Kur’an-ı Kerim’deki 29 surenin başında bulunan  </a:t>
            </a:r>
            <a:r>
              <a:rPr lang="tr-TR" i="1" dirty="0" err="1" smtClean="0"/>
              <a:t>Huruf</a:t>
            </a:r>
            <a:r>
              <a:rPr lang="tr-TR" i="1" dirty="0" smtClean="0"/>
              <a:t>-u </a:t>
            </a:r>
            <a:r>
              <a:rPr lang="tr-TR" i="1" dirty="0" err="1"/>
              <a:t>Mukatta’a</a:t>
            </a:r>
            <a:r>
              <a:rPr lang="tr-TR" i="1" dirty="0"/>
              <a:t> harfleridir.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Kelimedeki </a:t>
            </a:r>
            <a:r>
              <a:rPr lang="tr-TR" i="1" dirty="0" err="1"/>
              <a:t>Medd</a:t>
            </a:r>
            <a:r>
              <a:rPr lang="tr-TR" i="1" dirty="0"/>
              <a:t>-i </a:t>
            </a:r>
            <a:r>
              <a:rPr lang="tr-TR" i="1" dirty="0" err="1" smtClean="0"/>
              <a:t>Lâzım’da</a:t>
            </a:r>
            <a:r>
              <a:rPr lang="tr-TR" i="1" dirty="0" smtClean="0"/>
              <a:t> </a:t>
            </a:r>
            <a:r>
              <a:rPr lang="tr-TR" i="1" dirty="0"/>
              <a:t> </a:t>
            </a:r>
            <a:r>
              <a:rPr lang="tr-TR" i="1" dirty="0" err="1"/>
              <a:t>med</a:t>
            </a:r>
            <a:r>
              <a:rPr lang="tr-TR" i="1" dirty="0"/>
              <a:t> harfinden sonra </a:t>
            </a:r>
            <a:r>
              <a:rPr lang="tr-TR" i="1" dirty="0" smtClean="0"/>
              <a:t>gelen şedde veya </a:t>
            </a:r>
            <a:r>
              <a:rPr lang="tr-TR" i="1" dirty="0" err="1" smtClean="0"/>
              <a:t>cezim</a:t>
            </a:r>
            <a:r>
              <a:rPr lang="tr-TR" i="1" dirty="0" smtClean="0"/>
              <a:t> işaretleri </a:t>
            </a:r>
            <a:r>
              <a:rPr lang="tr-TR" i="1" dirty="0"/>
              <a:t>harf üzerinde </a:t>
            </a:r>
            <a:r>
              <a:rPr lang="tr-TR" i="1" dirty="0" smtClean="0"/>
              <a:t>açık bir şekilde </a:t>
            </a:r>
            <a:r>
              <a:rPr lang="tr-TR" i="1" dirty="0"/>
              <a:t>yer alırken, </a:t>
            </a:r>
            <a:r>
              <a:rPr lang="tr-TR" i="1" dirty="0" err="1" smtClean="0"/>
              <a:t>huruf</a:t>
            </a:r>
            <a:r>
              <a:rPr lang="tr-TR" i="1" dirty="0" smtClean="0"/>
              <a:t>-u </a:t>
            </a:r>
            <a:r>
              <a:rPr lang="tr-TR" i="1" dirty="0" err="1" smtClean="0"/>
              <a:t>mukatta’a</a:t>
            </a:r>
            <a:r>
              <a:rPr lang="tr-TR" i="1" dirty="0" smtClean="0"/>
              <a:t> da bulunan </a:t>
            </a:r>
            <a:r>
              <a:rPr lang="tr-TR" i="1" dirty="0" err="1"/>
              <a:t>Medd</a:t>
            </a:r>
            <a:r>
              <a:rPr lang="tr-TR" i="1" dirty="0"/>
              <a:t>-i </a:t>
            </a:r>
            <a:r>
              <a:rPr lang="tr-TR" i="1" dirty="0" err="1" smtClean="0"/>
              <a:t>Lâzım’da</a:t>
            </a:r>
            <a:r>
              <a:rPr lang="tr-TR" i="1" dirty="0" smtClean="0"/>
              <a:t> </a:t>
            </a:r>
            <a:r>
              <a:rPr lang="tr-TR" i="1" dirty="0"/>
              <a:t>bu işaretler bulunmaz fakat </a:t>
            </a:r>
            <a:r>
              <a:rPr lang="tr-TR" i="1" dirty="0" smtClean="0"/>
              <a:t>okunurken anlaşılır.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830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i="1" dirty="0" smtClean="0"/>
              <a:t>Meddi Lazım dört kısma ayrılır: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1.  </a:t>
            </a:r>
            <a:r>
              <a:rPr lang="tr-TR" i="1" dirty="0"/>
              <a:t>Kelime-i </a:t>
            </a:r>
            <a:r>
              <a:rPr lang="tr-TR" i="1" dirty="0" err="1" smtClean="0"/>
              <a:t>Müsakkale</a:t>
            </a:r>
            <a:r>
              <a:rPr lang="tr-TR" i="1" dirty="0" smtClean="0"/>
              <a:t> </a:t>
            </a:r>
          </a:p>
          <a:p>
            <a:r>
              <a:rPr lang="tr-TR" i="1" dirty="0" smtClean="0"/>
              <a:t>2.</a:t>
            </a:r>
            <a:r>
              <a:rPr lang="tr-TR" i="1" dirty="0"/>
              <a:t> Kelime-i </a:t>
            </a:r>
            <a:r>
              <a:rPr lang="tr-TR" i="1" dirty="0" err="1" smtClean="0"/>
              <a:t>Muhaffefe</a:t>
            </a:r>
            <a:r>
              <a:rPr lang="tr-TR" i="1" dirty="0" smtClean="0"/>
              <a:t> </a:t>
            </a:r>
          </a:p>
          <a:p>
            <a:r>
              <a:rPr lang="tr-TR" i="1" dirty="0" smtClean="0"/>
              <a:t>3. Harf-i </a:t>
            </a:r>
            <a:r>
              <a:rPr lang="tr-TR" i="1" dirty="0" err="1" smtClean="0"/>
              <a:t>Müsakkale</a:t>
            </a:r>
            <a:r>
              <a:rPr lang="tr-TR" i="1" dirty="0" smtClean="0"/>
              <a:t> </a:t>
            </a:r>
            <a:endParaRPr lang="tr-TR" i="1" dirty="0"/>
          </a:p>
          <a:p>
            <a:r>
              <a:rPr lang="tr-TR" i="1" dirty="0" smtClean="0"/>
              <a:t>4.</a:t>
            </a:r>
            <a:r>
              <a:rPr lang="tr-TR" i="1" dirty="0"/>
              <a:t> Harf-i </a:t>
            </a:r>
            <a:r>
              <a:rPr lang="tr-TR" i="1" dirty="0" err="1" smtClean="0"/>
              <a:t>Muhaffefe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87906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 smtClean="0"/>
              <a:t>1. </a:t>
            </a:r>
            <a:r>
              <a:rPr lang="tr-TR" b="1" i="1" dirty="0" err="1" smtClean="0"/>
              <a:t>Medd</a:t>
            </a:r>
            <a:r>
              <a:rPr lang="tr-TR" b="1" i="1" dirty="0" smtClean="0"/>
              <a:t>-i </a:t>
            </a:r>
            <a:r>
              <a:rPr lang="tr-TR" b="1" i="1" dirty="0"/>
              <a:t>lazım kelime-i </a:t>
            </a:r>
            <a:r>
              <a:rPr lang="tr-TR" b="1" i="1" dirty="0" err="1"/>
              <a:t>müsakkale</a:t>
            </a:r>
            <a:r>
              <a:rPr lang="tr-TR" b="1" i="1" dirty="0"/>
              <a:t> : </a:t>
            </a:r>
            <a:endParaRPr lang="tr-TR" b="1" i="1" dirty="0" smtClean="0"/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harflerinden (uzatma harfleri) </a:t>
            </a:r>
            <a:r>
              <a:rPr lang="tr-TR" i="1" dirty="0"/>
              <a:t>sonra, </a:t>
            </a:r>
            <a:r>
              <a:rPr lang="tr-TR" i="1" dirty="0" err="1"/>
              <a:t>sebeb</a:t>
            </a:r>
            <a:r>
              <a:rPr lang="tr-TR" i="1" dirty="0"/>
              <a:t>-i </a:t>
            </a:r>
            <a:r>
              <a:rPr lang="tr-TR" i="1" dirty="0" err="1"/>
              <a:t>med</a:t>
            </a:r>
            <a:r>
              <a:rPr lang="tr-TR" i="1" dirty="0"/>
              <a:t> </a:t>
            </a:r>
            <a:r>
              <a:rPr lang="tr-TR" i="1" dirty="0" smtClean="0"/>
              <a:t>(uzatma sebebi) olan </a:t>
            </a:r>
            <a:r>
              <a:rPr lang="tr-TR" i="1" dirty="0" err="1" smtClean="0"/>
              <a:t>lazımî</a:t>
            </a:r>
            <a:r>
              <a:rPr lang="tr-TR" i="1" dirty="0" smtClean="0"/>
              <a:t> </a:t>
            </a:r>
            <a:r>
              <a:rPr lang="tr-TR" i="1" dirty="0" err="1" smtClean="0"/>
              <a:t>sükun,bir</a:t>
            </a:r>
            <a:r>
              <a:rPr lang="tr-TR" i="1" dirty="0" smtClean="0"/>
              <a:t> kelimede </a:t>
            </a:r>
            <a:r>
              <a:rPr lang="tr-TR" i="1" dirty="0"/>
              <a:t>şeddeli </a:t>
            </a:r>
            <a:r>
              <a:rPr lang="tr-TR" i="1" dirty="0" smtClean="0"/>
              <a:t>olarak gelirse </a:t>
            </a:r>
            <a:r>
              <a:rPr lang="tr-TR" i="1" dirty="0"/>
              <a:t>buna "</a:t>
            </a:r>
            <a:r>
              <a:rPr lang="tr-TR" i="1" dirty="0" err="1"/>
              <a:t>Medd</a:t>
            </a:r>
            <a:r>
              <a:rPr lang="tr-TR" i="1" dirty="0"/>
              <a:t>-i lazım kelime-i </a:t>
            </a:r>
            <a:r>
              <a:rPr lang="tr-TR" i="1" dirty="0" err="1"/>
              <a:t>müsakkale</a:t>
            </a:r>
            <a:r>
              <a:rPr lang="tr-TR" i="1" dirty="0"/>
              <a:t> ” </a:t>
            </a:r>
            <a:r>
              <a:rPr lang="tr-TR" i="1" dirty="0" smtClean="0"/>
              <a:t>denir.</a:t>
            </a:r>
          </a:p>
          <a:p>
            <a:endParaRPr lang="tr-TR" i="1" dirty="0" smtClean="0"/>
          </a:p>
          <a:p>
            <a:r>
              <a:rPr lang="tr-TR" i="1" dirty="0" smtClean="0"/>
              <a:t>Örnekler:</a:t>
            </a:r>
          </a:p>
          <a:p>
            <a:r>
              <a:rPr lang="tr-TR" dirty="0" err="1" smtClean="0"/>
              <a:t>وَلاَالضَّالِّينَ</a:t>
            </a:r>
            <a:endParaRPr lang="tr-TR" dirty="0" smtClean="0"/>
          </a:p>
          <a:p>
            <a:r>
              <a:rPr lang="ar-AE" dirty="0"/>
              <a:t>اَلْحَٓاقَّةُۙ </a:t>
            </a:r>
            <a:endParaRPr lang="tr-TR" dirty="0" smtClean="0"/>
          </a:p>
          <a:p>
            <a:r>
              <a:rPr lang="ar-AE" dirty="0"/>
              <a:t>لاَ </a:t>
            </a:r>
            <a:r>
              <a:rPr lang="ar-AE" dirty="0" smtClean="0"/>
              <a:t>تُضَارُّ</a:t>
            </a:r>
            <a:r>
              <a:rPr lang="ar-AE" dirty="0"/>
              <a:t/>
            </a:r>
            <a:br>
              <a:rPr lang="ar-AE" dirty="0"/>
            </a:br>
            <a:r>
              <a:rPr lang="ar-AE" dirty="0"/>
              <a:t/>
            </a:r>
            <a:br>
              <a:rPr lang="ar-AE" dirty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580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tr-TR" b="1" i="1" dirty="0" smtClean="0"/>
              <a:t>2.</a:t>
            </a:r>
            <a:r>
              <a:rPr lang="tr-TR" b="1" i="1" dirty="0"/>
              <a:t> </a:t>
            </a:r>
            <a:r>
              <a:rPr lang="tr-TR" b="1" i="1" dirty="0" err="1"/>
              <a:t>Medd</a:t>
            </a:r>
            <a:r>
              <a:rPr lang="tr-TR" b="1" i="1" dirty="0"/>
              <a:t>-i lazım kelime-i </a:t>
            </a:r>
            <a:r>
              <a:rPr lang="tr-TR" b="1" i="1" dirty="0" err="1"/>
              <a:t>muhaffefe</a:t>
            </a:r>
            <a:r>
              <a:rPr lang="tr-TR" b="1" i="1" dirty="0"/>
              <a:t>: </a:t>
            </a:r>
            <a:endParaRPr lang="tr-TR" b="1" i="1" dirty="0" smtClean="0"/>
          </a:p>
          <a:p>
            <a:endParaRPr lang="tr-TR" i="1" dirty="0"/>
          </a:p>
          <a:p>
            <a:r>
              <a:rPr lang="tr-TR" i="1" dirty="0" smtClean="0"/>
              <a:t> </a:t>
            </a:r>
            <a:r>
              <a:rPr lang="tr-TR" i="1" dirty="0" err="1" smtClean="0"/>
              <a:t>Med</a:t>
            </a:r>
            <a:r>
              <a:rPr lang="tr-TR" i="1" dirty="0" smtClean="0"/>
              <a:t> harflerinden </a:t>
            </a:r>
            <a:r>
              <a:rPr lang="tr-TR" i="1" dirty="0"/>
              <a:t>(uzatma harfleri)</a:t>
            </a:r>
            <a:r>
              <a:rPr lang="tr-TR" i="1" dirty="0" smtClean="0"/>
              <a:t> </a:t>
            </a:r>
            <a:r>
              <a:rPr lang="tr-TR" i="1" dirty="0"/>
              <a:t>sonra, </a:t>
            </a:r>
            <a:r>
              <a:rPr lang="tr-TR" i="1" dirty="0" err="1"/>
              <a:t>sebeb</a:t>
            </a:r>
            <a:r>
              <a:rPr lang="tr-TR" i="1" dirty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sebebi)</a:t>
            </a:r>
            <a:r>
              <a:rPr lang="tr-TR" i="1" dirty="0" smtClean="0"/>
              <a:t> </a:t>
            </a:r>
            <a:r>
              <a:rPr lang="tr-TR" i="1" dirty="0"/>
              <a:t>olan </a:t>
            </a:r>
            <a:r>
              <a:rPr lang="tr-TR" i="1" dirty="0" err="1" smtClean="0"/>
              <a:t>lazım</a:t>
            </a:r>
            <a:r>
              <a:rPr lang="tr-TR" i="1" dirty="0" err="1"/>
              <a:t>î</a:t>
            </a:r>
            <a:r>
              <a:rPr lang="tr-TR" i="1" dirty="0"/>
              <a:t> </a:t>
            </a:r>
            <a:r>
              <a:rPr lang="tr-TR" i="1" dirty="0" smtClean="0"/>
              <a:t> sükun, </a:t>
            </a:r>
            <a:r>
              <a:rPr lang="tr-TR" i="1" dirty="0" err="1" smtClean="0"/>
              <a:t>cezimli</a:t>
            </a:r>
            <a:r>
              <a:rPr lang="tr-TR" i="1" dirty="0" smtClean="0"/>
              <a:t> olarak kelimede gelirse </a:t>
            </a:r>
            <a:r>
              <a:rPr lang="tr-TR" i="1" dirty="0"/>
              <a:t>buna "</a:t>
            </a:r>
            <a:r>
              <a:rPr lang="tr-TR" i="1" dirty="0" err="1"/>
              <a:t>Medd</a:t>
            </a:r>
            <a:r>
              <a:rPr lang="tr-TR" i="1" dirty="0"/>
              <a:t>-i lazım kelime-i </a:t>
            </a:r>
            <a:r>
              <a:rPr lang="tr-TR" i="1" dirty="0" err="1"/>
              <a:t>muhaffefe</a:t>
            </a:r>
            <a:r>
              <a:rPr lang="tr-TR" i="1" dirty="0"/>
              <a:t>” denir. </a:t>
            </a:r>
            <a:endParaRPr lang="tr-TR" i="1" dirty="0" smtClean="0"/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Sadece </a:t>
            </a:r>
            <a:r>
              <a:rPr lang="tr-TR" i="1" dirty="0"/>
              <a:t>Y</a:t>
            </a:r>
            <a:r>
              <a:rPr lang="tr-TR" i="1" dirty="0" smtClean="0"/>
              <a:t>unus </a:t>
            </a:r>
            <a:r>
              <a:rPr lang="tr-TR" i="1" dirty="0"/>
              <a:t>S</a:t>
            </a:r>
            <a:r>
              <a:rPr lang="tr-TR" i="1" dirty="0" smtClean="0"/>
              <a:t>uresi </a:t>
            </a:r>
            <a:r>
              <a:rPr lang="tr-TR" i="1" dirty="0"/>
              <a:t>51 ve 91. ayetlerde vardır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Örnek:</a:t>
            </a:r>
          </a:p>
          <a:p>
            <a:r>
              <a:rPr lang="tr-TR" dirty="0" err="1"/>
              <a:t>آلْئنَ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51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85000" lnSpcReduction="20000"/>
          </a:bodyPr>
          <a:lstStyle/>
          <a:p>
            <a:r>
              <a:rPr lang="tr-TR" b="1" i="1" dirty="0" smtClean="0"/>
              <a:t>3. </a:t>
            </a:r>
            <a:r>
              <a:rPr lang="tr-TR" b="1" i="1" dirty="0" err="1" smtClean="0"/>
              <a:t>Medd</a:t>
            </a:r>
            <a:r>
              <a:rPr lang="tr-TR" b="1" i="1" dirty="0" smtClean="0"/>
              <a:t>-i </a:t>
            </a:r>
            <a:r>
              <a:rPr lang="tr-TR" b="1" i="1" dirty="0"/>
              <a:t>lazım harf-i </a:t>
            </a:r>
            <a:r>
              <a:rPr lang="tr-TR" b="1" i="1" dirty="0" err="1"/>
              <a:t>müsakkale</a:t>
            </a:r>
            <a:r>
              <a:rPr lang="tr-TR" b="1" i="1" dirty="0"/>
              <a:t>: </a:t>
            </a:r>
            <a:endParaRPr lang="tr-TR" b="1" i="1" dirty="0" smtClean="0"/>
          </a:p>
          <a:p>
            <a:endParaRPr lang="tr-TR" i="1" dirty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harflerinden </a:t>
            </a:r>
            <a:r>
              <a:rPr lang="tr-TR" i="1" dirty="0"/>
              <a:t>(uzatma harfleri)</a:t>
            </a:r>
            <a:r>
              <a:rPr lang="tr-TR" i="1" dirty="0" smtClean="0"/>
              <a:t> </a:t>
            </a:r>
            <a:r>
              <a:rPr lang="tr-TR" i="1" dirty="0"/>
              <a:t>sonra, </a:t>
            </a:r>
            <a:r>
              <a:rPr lang="tr-TR" i="1" dirty="0" err="1"/>
              <a:t>sebeb</a:t>
            </a:r>
            <a:r>
              <a:rPr lang="tr-TR" i="1" dirty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sebebi)</a:t>
            </a:r>
            <a:r>
              <a:rPr lang="tr-TR" i="1" dirty="0" smtClean="0"/>
              <a:t> </a:t>
            </a:r>
            <a:r>
              <a:rPr lang="tr-TR" i="1" dirty="0"/>
              <a:t>olan </a:t>
            </a:r>
            <a:r>
              <a:rPr lang="tr-TR" i="1" dirty="0" err="1" smtClean="0"/>
              <a:t>lazımî</a:t>
            </a:r>
            <a:r>
              <a:rPr lang="tr-TR" i="1" dirty="0" smtClean="0"/>
              <a:t> sükun, </a:t>
            </a:r>
            <a:r>
              <a:rPr lang="tr-TR" i="1" dirty="0" err="1" smtClean="0"/>
              <a:t>Hurufu</a:t>
            </a:r>
            <a:r>
              <a:rPr lang="tr-TR" i="1" dirty="0" smtClean="0"/>
              <a:t> </a:t>
            </a:r>
            <a:r>
              <a:rPr lang="tr-TR" i="1" dirty="0" err="1" smtClean="0"/>
              <a:t>Mukatta’a</a:t>
            </a:r>
            <a:r>
              <a:rPr lang="tr-TR" i="1" dirty="0" smtClean="0"/>
              <a:t> da şeddeli olarak gelirse </a:t>
            </a:r>
            <a:r>
              <a:rPr lang="tr-TR" i="1" dirty="0"/>
              <a:t>buna "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/>
              <a:t>müsakkale</a:t>
            </a:r>
            <a:r>
              <a:rPr lang="tr-TR" i="1" dirty="0"/>
              <a:t>” denir. Sadece </a:t>
            </a:r>
            <a:r>
              <a:rPr lang="tr-TR" i="1" dirty="0" err="1" smtClean="0"/>
              <a:t>huruf</a:t>
            </a:r>
            <a:r>
              <a:rPr lang="tr-TR" i="1" dirty="0" smtClean="0"/>
              <a:t>-u </a:t>
            </a:r>
            <a:r>
              <a:rPr lang="tr-TR" i="1" dirty="0"/>
              <a:t>mukataalarda olur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Örnekler: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ar-AE" dirty="0"/>
              <a:t>الٓمٓۚ </a:t>
            </a:r>
            <a:r>
              <a:rPr lang="tr-TR" dirty="0" smtClean="0"/>
              <a:t> </a:t>
            </a:r>
            <a:r>
              <a:rPr lang="ar-AE" dirty="0"/>
              <a:t>(أَلِفْ لآمِّيمْ </a:t>
            </a:r>
            <a:r>
              <a:rPr lang="ar-AE" dirty="0" smtClean="0"/>
              <a:t>)</a:t>
            </a:r>
            <a:r>
              <a:rPr lang="tr-TR" dirty="0" smtClean="0"/>
              <a:t> </a:t>
            </a:r>
            <a:r>
              <a:rPr lang="tr-TR" i="1" dirty="0" smtClean="0"/>
              <a:t>Burada Lâm harfinde 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 smtClean="0"/>
              <a:t>müsakkale</a:t>
            </a:r>
            <a:r>
              <a:rPr lang="tr-TR" i="1" dirty="0" smtClean="0"/>
              <a:t> vardır.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ar-AE" dirty="0"/>
              <a:t>طٰسٓمٓۜ </a:t>
            </a:r>
            <a:r>
              <a:rPr lang="tr-TR" dirty="0" smtClean="0"/>
              <a:t> (</a:t>
            </a:r>
            <a:r>
              <a:rPr lang="tr-TR" dirty="0" err="1" smtClean="0"/>
              <a:t>طسِينْ</a:t>
            </a:r>
            <a:r>
              <a:rPr lang="tr-TR" dirty="0" smtClean="0"/>
              <a:t> </a:t>
            </a:r>
            <a:r>
              <a:rPr lang="tr-TR" dirty="0" err="1"/>
              <a:t>مِيمْ</a:t>
            </a:r>
            <a:r>
              <a:rPr lang="tr-TR" dirty="0" smtClean="0"/>
              <a:t> </a:t>
            </a:r>
            <a:r>
              <a:rPr lang="tr-TR" dirty="0"/>
              <a:t>)</a:t>
            </a:r>
            <a:r>
              <a:rPr lang="tr-TR" dirty="0" smtClean="0"/>
              <a:t> : </a:t>
            </a:r>
            <a:r>
              <a:rPr lang="tr-TR" i="1" dirty="0" smtClean="0"/>
              <a:t>Burada </a:t>
            </a:r>
            <a:r>
              <a:rPr lang="tr-TR" i="1" dirty="0" err="1" smtClean="0"/>
              <a:t>sîn</a:t>
            </a:r>
            <a:r>
              <a:rPr lang="tr-TR" i="1" dirty="0" smtClean="0"/>
              <a:t> harfinde 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/>
              <a:t>müsakkale</a:t>
            </a:r>
            <a:r>
              <a:rPr lang="tr-TR" i="1" dirty="0"/>
              <a:t> vardır.</a:t>
            </a:r>
            <a:r>
              <a:rPr lang="ar-AE" i="1" dirty="0"/>
              <a:t/>
            </a:r>
            <a:br>
              <a:rPr lang="ar-AE" i="1" dirty="0"/>
            </a:br>
            <a:r>
              <a:rPr lang="ar-AE" dirty="0"/>
              <a:t/>
            </a:r>
            <a:br>
              <a:rPr lang="ar-AE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496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tr-TR" b="1" i="1" dirty="0" smtClean="0"/>
              <a:t>4. </a:t>
            </a:r>
            <a:r>
              <a:rPr lang="tr-TR" b="1" i="1" dirty="0" err="1" smtClean="0"/>
              <a:t>Medd</a:t>
            </a:r>
            <a:r>
              <a:rPr lang="tr-TR" b="1" i="1" dirty="0" smtClean="0"/>
              <a:t>-i </a:t>
            </a:r>
            <a:r>
              <a:rPr lang="tr-TR" b="1" i="1" dirty="0"/>
              <a:t>lazım harf-i </a:t>
            </a:r>
            <a:r>
              <a:rPr lang="tr-TR" b="1" i="1" dirty="0" err="1"/>
              <a:t>muhaffefe</a:t>
            </a:r>
            <a:r>
              <a:rPr lang="tr-TR" b="1" i="1" dirty="0"/>
              <a:t>: </a:t>
            </a:r>
            <a:endParaRPr lang="tr-TR" i="1" dirty="0"/>
          </a:p>
          <a:p>
            <a:r>
              <a:rPr lang="tr-TR" i="1" dirty="0" err="1" smtClean="0"/>
              <a:t>Med</a:t>
            </a:r>
            <a:r>
              <a:rPr lang="tr-TR" i="1" dirty="0" smtClean="0"/>
              <a:t> harflerinden </a:t>
            </a:r>
            <a:r>
              <a:rPr lang="tr-TR" i="1" dirty="0"/>
              <a:t>(uzatma harfleri)</a:t>
            </a:r>
            <a:r>
              <a:rPr lang="tr-TR" i="1" dirty="0" smtClean="0"/>
              <a:t> sonra</a:t>
            </a:r>
            <a:r>
              <a:rPr lang="tr-TR" i="1" dirty="0"/>
              <a:t>, </a:t>
            </a:r>
            <a:r>
              <a:rPr lang="tr-TR" i="1" dirty="0" err="1"/>
              <a:t>sebeb</a:t>
            </a:r>
            <a:r>
              <a:rPr lang="tr-TR" i="1" dirty="0"/>
              <a:t>-i </a:t>
            </a:r>
            <a:r>
              <a:rPr lang="tr-TR" i="1" dirty="0" err="1" smtClean="0"/>
              <a:t>med</a:t>
            </a:r>
            <a:r>
              <a:rPr lang="tr-TR" i="1" dirty="0" smtClean="0"/>
              <a:t> </a:t>
            </a:r>
            <a:r>
              <a:rPr lang="tr-TR" i="1" dirty="0"/>
              <a:t>(uzatma sebebi)</a:t>
            </a:r>
            <a:r>
              <a:rPr lang="tr-TR" i="1" dirty="0" smtClean="0"/>
              <a:t> </a:t>
            </a:r>
            <a:r>
              <a:rPr lang="tr-TR" i="1" dirty="0"/>
              <a:t>olan </a:t>
            </a:r>
            <a:r>
              <a:rPr lang="tr-TR" i="1" dirty="0" err="1" smtClean="0"/>
              <a:t>lazımî</a:t>
            </a:r>
            <a:r>
              <a:rPr lang="tr-TR" i="1" dirty="0" smtClean="0"/>
              <a:t> sükun, </a:t>
            </a:r>
            <a:r>
              <a:rPr lang="tr-TR" i="1" dirty="0" err="1" smtClean="0"/>
              <a:t>cezimli</a:t>
            </a:r>
            <a:r>
              <a:rPr lang="tr-TR" i="1" dirty="0" smtClean="0"/>
              <a:t> olarak </a:t>
            </a:r>
            <a:r>
              <a:rPr lang="tr-TR" i="1" dirty="0" err="1" smtClean="0"/>
              <a:t>Hurufu</a:t>
            </a:r>
            <a:r>
              <a:rPr lang="tr-TR" i="1" dirty="0" smtClean="0"/>
              <a:t> </a:t>
            </a:r>
            <a:r>
              <a:rPr lang="tr-TR" i="1" dirty="0" err="1" smtClean="0"/>
              <a:t>Mukatta’a</a:t>
            </a:r>
            <a:r>
              <a:rPr lang="tr-TR" i="1" dirty="0" smtClean="0"/>
              <a:t> da gelirse buna </a:t>
            </a:r>
            <a:r>
              <a:rPr lang="tr-TR" i="1" dirty="0"/>
              <a:t>"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/>
              <a:t>muhaffefe</a:t>
            </a:r>
            <a:r>
              <a:rPr lang="tr-TR" i="1" dirty="0"/>
              <a:t>” denir. Sadece </a:t>
            </a:r>
            <a:r>
              <a:rPr lang="tr-TR" i="1" dirty="0" err="1"/>
              <a:t>huruf</a:t>
            </a:r>
            <a:r>
              <a:rPr lang="tr-TR" i="1" dirty="0"/>
              <a:t>-i mukataalarda olur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smtClean="0"/>
              <a:t>Örnekler:</a:t>
            </a:r>
          </a:p>
          <a:p>
            <a:r>
              <a:rPr lang="ar-AE" dirty="0" smtClean="0"/>
              <a:t>يٰسٓۜ</a:t>
            </a:r>
            <a:r>
              <a:rPr lang="tr-TR" dirty="0" smtClean="0"/>
              <a:t> : </a:t>
            </a:r>
            <a:r>
              <a:rPr lang="tr-TR" i="1" dirty="0" smtClean="0"/>
              <a:t>Burada sin harfinde 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 smtClean="0"/>
              <a:t>muhaffefe</a:t>
            </a:r>
            <a:r>
              <a:rPr lang="tr-TR" i="1" dirty="0" smtClean="0"/>
              <a:t> vardır. Aynı şekilde aşağıdaki örneklerde de </a:t>
            </a:r>
            <a:r>
              <a:rPr lang="tr-TR" i="1" dirty="0" err="1"/>
              <a:t>Medd</a:t>
            </a:r>
            <a:r>
              <a:rPr lang="tr-TR" i="1" dirty="0"/>
              <a:t>-i lazım harf-i </a:t>
            </a:r>
            <a:r>
              <a:rPr lang="tr-TR" i="1" dirty="0" err="1" smtClean="0"/>
              <a:t>muhaffefe</a:t>
            </a:r>
            <a:r>
              <a:rPr lang="tr-TR" i="1" dirty="0" smtClean="0"/>
              <a:t> vardır.</a:t>
            </a:r>
          </a:p>
          <a:p>
            <a:r>
              <a:rPr lang="ar-AE" dirty="0" smtClean="0"/>
              <a:t>نٓ</a:t>
            </a:r>
            <a:r>
              <a:rPr lang="tr-TR" dirty="0" smtClean="0"/>
              <a:t> - </a:t>
            </a:r>
            <a:r>
              <a:rPr lang="ar-AE" dirty="0" smtClean="0"/>
              <a:t>طٰسٓ۠</a:t>
            </a:r>
            <a:r>
              <a:rPr lang="tr-TR" dirty="0" smtClean="0"/>
              <a:t>  - </a:t>
            </a:r>
            <a:r>
              <a:rPr lang="ar-AE" dirty="0" smtClean="0"/>
              <a:t>صٓ</a:t>
            </a:r>
            <a:r>
              <a:rPr lang="tr-TR" dirty="0" smtClean="0"/>
              <a:t> - </a:t>
            </a:r>
            <a:r>
              <a:rPr lang="ar-AE" dirty="0" smtClean="0"/>
              <a:t>الٓـرٰ۠</a:t>
            </a:r>
            <a:r>
              <a:rPr lang="tr-TR" dirty="0" smtClean="0"/>
              <a:t> - </a:t>
            </a:r>
            <a:r>
              <a:rPr lang="ar-AE" dirty="0"/>
              <a:t>حٰمٓۜ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665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pPr algn="ctr"/>
            <a:r>
              <a:rPr lang="tr-TR" b="1" i="1" dirty="0" err="1" smtClean="0"/>
              <a:t>Medd</a:t>
            </a:r>
            <a:r>
              <a:rPr lang="tr-TR" b="1" i="1" dirty="0" smtClean="0"/>
              <a:t>-i </a:t>
            </a:r>
            <a:r>
              <a:rPr lang="tr-TR" b="1" i="1" dirty="0" err="1" smtClean="0"/>
              <a:t>Lazım’ın</a:t>
            </a:r>
            <a:r>
              <a:rPr lang="tr-TR" b="1" i="1" dirty="0" smtClean="0"/>
              <a:t> Hükmü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92500" lnSpcReduction="10000"/>
          </a:bodyPr>
          <a:lstStyle/>
          <a:p>
            <a:r>
              <a:rPr lang="tr-TR" i="1" dirty="0" smtClean="0"/>
              <a:t>Bütün Kıraat imamları </a:t>
            </a:r>
            <a:r>
              <a:rPr lang="tr-TR" i="1" dirty="0" err="1" smtClean="0"/>
              <a:t>Medd</a:t>
            </a:r>
            <a:r>
              <a:rPr lang="tr-TR" i="1" dirty="0" smtClean="0"/>
              <a:t>-i </a:t>
            </a:r>
            <a:r>
              <a:rPr lang="tr-TR" i="1" dirty="0" err="1" smtClean="0"/>
              <a:t>Lazım’ı</a:t>
            </a:r>
            <a:r>
              <a:rPr lang="tr-TR" i="1" dirty="0" smtClean="0"/>
              <a:t> 4 elif miktarı uzatarak okumuşlardır.</a:t>
            </a:r>
          </a:p>
          <a:p>
            <a:pPr marL="0" indent="0">
              <a:buNone/>
            </a:pPr>
            <a:endParaRPr lang="tr-TR" i="1" dirty="0" smtClean="0"/>
          </a:p>
          <a:p>
            <a:r>
              <a:rPr lang="tr-TR" i="1" dirty="0" err="1" smtClean="0"/>
              <a:t>Kasr</a:t>
            </a:r>
            <a:r>
              <a:rPr lang="tr-TR" i="1" dirty="0" smtClean="0"/>
              <a:t> ile okunması caiz değildir. </a:t>
            </a:r>
            <a:r>
              <a:rPr lang="tr-TR" i="1" dirty="0" err="1" smtClean="0"/>
              <a:t>Kasr</a:t>
            </a:r>
            <a:r>
              <a:rPr lang="tr-TR" i="1" dirty="0" smtClean="0"/>
              <a:t> ile uzatmadan okunursa </a:t>
            </a:r>
            <a:r>
              <a:rPr lang="tr-TR" i="1" dirty="0" err="1" smtClean="0"/>
              <a:t>lahn</a:t>
            </a:r>
            <a:r>
              <a:rPr lang="tr-TR" i="1" smtClean="0"/>
              <a:t>-ı celî </a:t>
            </a:r>
            <a:r>
              <a:rPr lang="tr-TR" i="1" dirty="0" smtClean="0"/>
              <a:t>(</a:t>
            </a:r>
            <a:r>
              <a:rPr lang="tr-TR" i="1" dirty="0"/>
              <a:t> anlamı bozacak şekilde kelimeleri yanlış okuma</a:t>
            </a:r>
            <a:r>
              <a:rPr lang="tr-TR" i="1" dirty="0" smtClean="0"/>
              <a:t>) olur.</a:t>
            </a:r>
          </a:p>
          <a:p>
            <a:endParaRPr lang="tr-TR" i="1" dirty="0" smtClean="0"/>
          </a:p>
          <a:p>
            <a:r>
              <a:rPr lang="tr-TR" i="1" dirty="0" smtClean="0"/>
              <a:t>Hükmü </a:t>
            </a:r>
            <a:r>
              <a:rPr lang="tr-TR" i="1" dirty="0" err="1" smtClean="0"/>
              <a:t>vacibtir.En</a:t>
            </a:r>
            <a:r>
              <a:rPr lang="tr-TR" i="1" dirty="0" smtClean="0"/>
              <a:t> kuvvetli </a:t>
            </a:r>
            <a:r>
              <a:rPr lang="tr-TR" i="1" dirty="0" err="1" smtClean="0"/>
              <a:t>meddir</a:t>
            </a:r>
            <a:r>
              <a:rPr lang="tr-TR" i="1" dirty="0" smtClean="0"/>
              <a:t>.</a:t>
            </a:r>
          </a:p>
          <a:p>
            <a:endParaRPr lang="tr-TR" i="1" dirty="0" smtClean="0"/>
          </a:p>
          <a:p>
            <a:r>
              <a:rPr lang="tr-TR" i="1" dirty="0" err="1" smtClean="0"/>
              <a:t>Hadr</a:t>
            </a:r>
            <a:r>
              <a:rPr lang="tr-TR" i="1" dirty="0" smtClean="0"/>
              <a:t> usulü (hızlı okuyuş ) okuyuşlarda 3 elif miktarı uzatılarak okunabilir.3 elif miktarından daha az uzatılmamalıdır.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330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</TotalTime>
  <Words>390</Words>
  <Application>Microsoft Office PowerPoint</Application>
  <PresentationFormat>Ekran Gösterisi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Akış</vt:lpstr>
      <vt:lpstr>MEDD-İ LAZIM (MEDD-İ VACİB)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Medd-i Lazım’ın Hükmü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MEDDİ LAZIM</dc:title>
  <dc:creator>ilyas</dc:creator>
  <cp:lastModifiedBy>ilyas</cp:lastModifiedBy>
  <cp:revision>11</cp:revision>
  <dcterms:created xsi:type="dcterms:W3CDTF">2021-01-07T13:35:59Z</dcterms:created>
  <dcterms:modified xsi:type="dcterms:W3CDTF">2021-01-07T21:15:31Z</dcterms:modified>
</cp:coreProperties>
</file>