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92" r:id="rId4"/>
    <p:sldId id="294" r:id="rId5"/>
    <p:sldId id="263" r:id="rId6"/>
    <p:sldId id="293" r:id="rId7"/>
    <p:sldId id="272" r:id="rId8"/>
    <p:sldId id="285" r:id="rId9"/>
    <p:sldId id="286" r:id="rId10"/>
    <p:sldId id="266" r:id="rId11"/>
    <p:sldId id="287" r:id="rId12"/>
    <p:sldId id="289" r:id="rId13"/>
    <p:sldId id="290" r:id="rId14"/>
    <p:sldId id="273" r:id="rId15"/>
    <p:sldId id="260" r:id="rId16"/>
    <p:sldId id="261" r:id="rId17"/>
    <p:sldId id="267" r:id="rId18"/>
    <p:sldId id="284" r:id="rId19"/>
    <p:sldId id="282" r:id="rId20"/>
    <p:sldId id="268" r:id="rId21"/>
    <p:sldId id="270" r:id="rId22"/>
    <p:sldId id="288" r:id="rId23"/>
    <p:sldId id="291" r:id="rId24"/>
    <p:sldId id="271" r:id="rId25"/>
    <p:sldId id="283" r:id="rId26"/>
    <p:sldId id="295" r:id="rId27"/>
    <p:sldId id="264" r:id="rId28"/>
    <p:sldId id="265" r:id="rId29"/>
    <p:sldId id="258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142852"/>
            <a:ext cx="6143668" cy="1000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EZAN</a:t>
            </a:r>
            <a:endParaRPr kumimoji="0" lang="tr-TR" sz="44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362" name="Picture 2" descr="http://www.muhammed.gen.tr/wp-content/uploads/2013/03/ez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85860"/>
            <a:ext cx="7865914" cy="53578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85918" y="5316561"/>
            <a:ext cx="6143668" cy="147002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4400" dirty="0" smtClean="0"/>
              <a:t>Bayrak dikme teklifi de gece görünmeyeceği için kabul edilmedi.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482" name="AutoShape 2" descr="http://dailynewvideos.com/YUZBASI-EZAN-OKUYOR-cuma-ezan-saati_75_752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84" name="AutoShape 4" descr="http://dailynewvideos.com/YUZBASI-EZAN-OKUYOR-cuma-ezan-saati_75_752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86" name="AutoShape 6" descr="http://dailynewvideos.com/YUZBASI-EZAN-OKUYOR-cuma-ezan-saati_75_752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88" name="AutoShape 8" descr="http://dailynewvideos.com/YUZBASI-EZAN-OKUYOR-cuma-ezan-saati_75_752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90" name="AutoShape 10" descr="http://dailynewvideos.com/YUZBASI-EZAN-OKUYOR-cuma-ezan-saati_75_752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7 Resim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143000"/>
            <a:ext cx="6477024" cy="4071950"/>
          </a:xfrm>
          <a:prstGeom prst="rect">
            <a:avLst/>
          </a:prstGeom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000232" y="5214950"/>
            <a:ext cx="6286544" cy="14700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3200" dirty="0" smtClean="0"/>
              <a:t>O gece sahabeden Abdullah bin </a:t>
            </a:r>
            <a:r>
              <a:rPr lang="tr-TR" sz="3200" dirty="0" err="1" smtClean="0"/>
              <a:t>Zeyd'e</a:t>
            </a:r>
            <a:r>
              <a:rPr lang="tr-TR" sz="3200" dirty="0" smtClean="0"/>
              <a:t> rüyasında melek tarafından ezan öğretildi.</a:t>
            </a:r>
            <a:endParaRPr lang="tr-TR" sz="3200" dirty="0"/>
          </a:p>
        </p:txBody>
      </p:sp>
      <p:pic>
        <p:nvPicPr>
          <p:cNvPr id="19458" name="Picture 2" descr="http://img.haberler.com/haber/908/anadolu-imam-hatip-liseleri-arasinda-ezan-oku-7105908_x_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142984"/>
            <a:ext cx="6929486" cy="39290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1643042" y="5214950"/>
            <a:ext cx="6715172" cy="1470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4400" dirty="0" smtClean="0"/>
              <a:t>Aynı rüyayı veya benzerini Hz. Ömer ve diğer bazı sahabeler de gördüler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 descr="http://cdn.internethaber.com/gallery/24102/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85728"/>
            <a:ext cx="7358114" cy="492922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1214414" y="4643446"/>
            <a:ext cx="7715272" cy="200026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3200" dirty="0" smtClean="0"/>
              <a:t>Durum Peygamberimize anlatıldı. Peygamberimiz Abdullah bin </a:t>
            </a:r>
            <a:r>
              <a:rPr lang="tr-TR" sz="3200" dirty="0" err="1" smtClean="0"/>
              <a:t>Zeyd'e</a:t>
            </a:r>
            <a:r>
              <a:rPr lang="tr-TR" sz="3200" dirty="0" smtClean="0"/>
              <a:t> "Gördüğünü </a:t>
            </a:r>
            <a:r>
              <a:rPr lang="tr-TR" sz="3200" dirty="0" err="1" smtClean="0"/>
              <a:t>Bilal'e</a:t>
            </a:r>
            <a:r>
              <a:rPr lang="tr-TR" sz="3200" dirty="0" smtClean="0"/>
              <a:t> öğret. Ezanı o okusun. Onun sesi seninkinden gürdür." buyurdu</a:t>
            </a: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410" name="Picture 2" descr="http://blog.ihvangiyim.com/wp-content/uploads/2014/02/%C3%A7ocu%C4%9Fun-kula%C4%9F%C4%B1na-ezan-okuma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85728"/>
            <a:ext cx="7643866" cy="428627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 txBox="1">
            <a:spLocks/>
          </p:cNvSpPr>
          <p:nvPr/>
        </p:nvSpPr>
        <p:spPr>
          <a:xfrm>
            <a:off x="1571604" y="4857760"/>
            <a:ext cx="7143800" cy="17859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3200" dirty="0" smtClean="0"/>
              <a:t> Namaz vakti gelince Hz. Bilal Medine'nin en yüksek noktasına çıkarak gür sesiyle ilk ezanı okudu.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386" name="Picture 2" descr="http://img01.imgfotokritik.com/fk_new/lowres/2/3/5/235551/1471506-ezan-ve-bayrak-2.jpg"/>
          <p:cNvPicPr>
            <a:picLocks noChangeAspect="1" noChangeArrowheads="1"/>
          </p:cNvPicPr>
          <p:nvPr/>
        </p:nvPicPr>
        <p:blipFill>
          <a:blip r:embed="rId3"/>
          <a:srcRect t="2679" b="8928"/>
          <a:stretch>
            <a:fillRect/>
          </a:stretch>
        </p:blipFill>
        <p:spPr bwMode="auto">
          <a:xfrm>
            <a:off x="1428728" y="357166"/>
            <a:ext cx="7429552" cy="442915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4" name="Picture 2" descr="http://www.eskipazarmuftulugu.gov.tr/FileUpload/ds27353/File/ezan_ikam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14290"/>
            <a:ext cx="8001024" cy="664371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0" name="Picture 2" descr="http://www.mumsema.org/attachments/6076d1407259012/ezan-s-zleri-turkce.jpg"/>
          <p:cNvPicPr>
            <a:picLocks noChangeAspect="1" noChangeArrowheads="1"/>
          </p:cNvPicPr>
          <p:nvPr/>
        </p:nvPicPr>
        <p:blipFill>
          <a:blip r:embed="rId3"/>
          <a:srcRect t="7595"/>
          <a:stretch>
            <a:fillRect/>
          </a:stretch>
        </p:blipFill>
        <p:spPr bwMode="auto">
          <a:xfrm>
            <a:off x="1142976" y="214290"/>
            <a:ext cx="7858180" cy="664371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https://www.okubil.com/resim/ezandan_sonra_okunan_du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" name="23 Yuvarlatılmış Dikdörtgen"/>
          <p:cNvSpPr/>
          <p:nvPr/>
        </p:nvSpPr>
        <p:spPr>
          <a:xfrm>
            <a:off x="2375248" y="1285860"/>
            <a:ext cx="6768752" cy="504056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solidFill>
                  <a:schemeClr val="tx1"/>
                </a:solidFill>
              </a:rPr>
              <a:t>Allahu</a:t>
            </a:r>
            <a:r>
              <a:rPr lang="tr-TR" sz="2800" b="1" dirty="0" smtClean="0">
                <a:solidFill>
                  <a:schemeClr val="tx1"/>
                </a:solidFill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</a:rPr>
              <a:t>ekber</a:t>
            </a:r>
            <a:r>
              <a:rPr lang="tr-TR" sz="2800" b="1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5" name="24 Yuvarlatılmış Dikdörtgen"/>
          <p:cNvSpPr/>
          <p:nvPr/>
        </p:nvSpPr>
        <p:spPr>
          <a:xfrm>
            <a:off x="2375248" y="3878148"/>
            <a:ext cx="6768752" cy="504056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solidFill>
                  <a:schemeClr val="tx1"/>
                </a:solidFill>
              </a:rPr>
              <a:t>Hayye</a:t>
            </a:r>
            <a:r>
              <a:rPr lang="tr-TR" sz="2800" b="1" dirty="0" smtClean="0">
                <a:solidFill>
                  <a:schemeClr val="tx1"/>
                </a:solidFill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</a:rPr>
              <a:t>ale’l</a:t>
            </a:r>
            <a:r>
              <a:rPr lang="tr-TR" sz="2800" b="1" dirty="0" smtClean="0">
                <a:solidFill>
                  <a:schemeClr val="tx1"/>
                </a:solidFill>
              </a:rPr>
              <a:t>-felâh.</a:t>
            </a:r>
          </a:p>
        </p:txBody>
      </p:sp>
      <p:sp>
        <p:nvSpPr>
          <p:cNvPr id="26" name="25 Yuvarlatılmış Dikdörtgen"/>
          <p:cNvSpPr/>
          <p:nvPr/>
        </p:nvSpPr>
        <p:spPr>
          <a:xfrm>
            <a:off x="2375248" y="1933932"/>
            <a:ext cx="6768752" cy="504056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solidFill>
                  <a:schemeClr val="tx1"/>
                </a:solidFill>
              </a:rPr>
              <a:t>Eşhedü</a:t>
            </a:r>
            <a:r>
              <a:rPr lang="tr-TR" sz="2800" b="1" dirty="0" smtClean="0">
                <a:solidFill>
                  <a:schemeClr val="tx1"/>
                </a:solidFill>
              </a:rPr>
              <a:t> en lâ ilâhe illâllah</a:t>
            </a:r>
            <a:r>
              <a:rPr lang="tr-TR" sz="3600" b="1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7" name="26 Yuvarlatılmış Dikdörtgen"/>
          <p:cNvSpPr/>
          <p:nvPr/>
        </p:nvSpPr>
        <p:spPr>
          <a:xfrm>
            <a:off x="2375248" y="3230076"/>
            <a:ext cx="6768752" cy="504056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solidFill>
                  <a:schemeClr val="tx1"/>
                </a:solidFill>
              </a:rPr>
              <a:t>Hayye</a:t>
            </a:r>
            <a:r>
              <a:rPr lang="tr-TR" sz="2800" b="1" dirty="0" smtClean="0">
                <a:solidFill>
                  <a:schemeClr val="tx1"/>
                </a:solidFill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</a:rPr>
              <a:t>ale’s</a:t>
            </a:r>
            <a:r>
              <a:rPr lang="tr-TR" sz="2800" b="1" dirty="0" smtClean="0">
                <a:solidFill>
                  <a:schemeClr val="tx1"/>
                </a:solidFill>
              </a:rPr>
              <a:t>-salâh.</a:t>
            </a:r>
          </a:p>
        </p:txBody>
      </p:sp>
      <p:sp>
        <p:nvSpPr>
          <p:cNvPr id="28" name="27 Yuvarlatılmış Dikdörtgen"/>
          <p:cNvSpPr/>
          <p:nvPr/>
        </p:nvSpPr>
        <p:spPr>
          <a:xfrm>
            <a:off x="2375248" y="2582004"/>
            <a:ext cx="6768752" cy="504056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600" b="1" dirty="0" smtClean="0">
                <a:solidFill>
                  <a:schemeClr val="tx1"/>
                </a:solidFill>
              </a:rPr>
              <a:t>           </a:t>
            </a:r>
            <a:r>
              <a:rPr lang="tr-TR" sz="2600" b="1" dirty="0" err="1" smtClean="0">
                <a:solidFill>
                  <a:schemeClr val="tx1"/>
                </a:solidFill>
              </a:rPr>
              <a:t>Eşhedü</a:t>
            </a:r>
            <a:r>
              <a:rPr lang="tr-TR" sz="2600" b="1" dirty="0" smtClean="0">
                <a:solidFill>
                  <a:schemeClr val="tx1"/>
                </a:solidFill>
              </a:rPr>
              <a:t> </a:t>
            </a:r>
            <a:r>
              <a:rPr lang="tr-TR" sz="2600" b="1" dirty="0" err="1" smtClean="0">
                <a:solidFill>
                  <a:schemeClr val="tx1"/>
                </a:solidFill>
              </a:rPr>
              <a:t>enne</a:t>
            </a:r>
            <a:r>
              <a:rPr lang="tr-TR" sz="2600" b="1" dirty="0" smtClean="0">
                <a:solidFill>
                  <a:schemeClr val="tx1"/>
                </a:solidFill>
              </a:rPr>
              <a:t> </a:t>
            </a:r>
            <a:r>
              <a:rPr lang="tr-TR" sz="2600" b="1" dirty="0" err="1" smtClean="0">
                <a:solidFill>
                  <a:schemeClr val="tx1"/>
                </a:solidFill>
              </a:rPr>
              <a:t>Muhammeden</a:t>
            </a:r>
            <a:r>
              <a:rPr lang="tr-TR" sz="2600" b="1" dirty="0" smtClean="0">
                <a:solidFill>
                  <a:schemeClr val="tx1"/>
                </a:solidFill>
              </a:rPr>
              <a:t> </a:t>
            </a:r>
            <a:r>
              <a:rPr lang="tr-TR" sz="2600" b="1" dirty="0" err="1" smtClean="0">
                <a:solidFill>
                  <a:schemeClr val="tx1"/>
                </a:solidFill>
              </a:rPr>
              <a:t>Resurullah</a:t>
            </a:r>
            <a:endParaRPr lang="tr-TR" sz="2600" b="1" dirty="0" smtClean="0">
              <a:solidFill>
                <a:schemeClr val="tx1"/>
              </a:solidFill>
            </a:endParaRPr>
          </a:p>
        </p:txBody>
      </p:sp>
      <p:sp>
        <p:nvSpPr>
          <p:cNvPr id="29" name="28 Akış Çizelgesi: Hazırlık"/>
          <p:cNvSpPr/>
          <p:nvPr/>
        </p:nvSpPr>
        <p:spPr>
          <a:xfrm>
            <a:off x="1142976" y="1285860"/>
            <a:ext cx="1331640" cy="504056"/>
          </a:xfrm>
          <a:prstGeom prst="flowChartPreparation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4 Defa</a:t>
            </a:r>
          </a:p>
        </p:txBody>
      </p:sp>
      <p:sp>
        <p:nvSpPr>
          <p:cNvPr id="30" name="29 Akış Çizelgesi: Hazırlık"/>
          <p:cNvSpPr/>
          <p:nvPr/>
        </p:nvSpPr>
        <p:spPr>
          <a:xfrm>
            <a:off x="1142976" y="1928802"/>
            <a:ext cx="1331640" cy="504056"/>
          </a:xfrm>
          <a:prstGeom prst="flowChartPrepar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2 Defa</a:t>
            </a:r>
          </a:p>
        </p:txBody>
      </p:sp>
      <p:sp>
        <p:nvSpPr>
          <p:cNvPr id="31" name="30 Akış Çizelgesi: Hazırlık"/>
          <p:cNvSpPr/>
          <p:nvPr/>
        </p:nvSpPr>
        <p:spPr>
          <a:xfrm>
            <a:off x="1071538" y="2500306"/>
            <a:ext cx="1331640" cy="504056"/>
          </a:xfrm>
          <a:prstGeom prst="flowChartPrepar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2 Defa</a:t>
            </a:r>
          </a:p>
        </p:txBody>
      </p:sp>
      <p:sp>
        <p:nvSpPr>
          <p:cNvPr id="32" name="31 Akış Çizelgesi: Hazırlık"/>
          <p:cNvSpPr/>
          <p:nvPr/>
        </p:nvSpPr>
        <p:spPr>
          <a:xfrm>
            <a:off x="1071538" y="3214686"/>
            <a:ext cx="1331640" cy="504056"/>
          </a:xfrm>
          <a:prstGeom prst="flowChartPrepar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2 Defa</a:t>
            </a:r>
          </a:p>
        </p:txBody>
      </p:sp>
      <p:sp>
        <p:nvSpPr>
          <p:cNvPr id="33" name="32 Akış Çizelgesi: Hazırlık"/>
          <p:cNvSpPr/>
          <p:nvPr/>
        </p:nvSpPr>
        <p:spPr>
          <a:xfrm>
            <a:off x="1142976" y="3929066"/>
            <a:ext cx="1331640" cy="504056"/>
          </a:xfrm>
          <a:prstGeom prst="flowChartPrepar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2 Defa</a:t>
            </a:r>
          </a:p>
        </p:txBody>
      </p:sp>
      <p:sp>
        <p:nvSpPr>
          <p:cNvPr id="34" name="33 Yuvarlatılmış Dikdörtgen"/>
          <p:cNvSpPr/>
          <p:nvPr/>
        </p:nvSpPr>
        <p:spPr>
          <a:xfrm>
            <a:off x="2375248" y="4526220"/>
            <a:ext cx="6768752" cy="504056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Es </a:t>
            </a:r>
            <a:r>
              <a:rPr lang="tr-TR" sz="2800" b="1" dirty="0" err="1" smtClean="0">
                <a:solidFill>
                  <a:schemeClr val="tx1"/>
                </a:solidFill>
              </a:rPr>
              <a:t>salâtü</a:t>
            </a:r>
            <a:r>
              <a:rPr lang="tr-TR" sz="2800" b="1" dirty="0" smtClean="0">
                <a:solidFill>
                  <a:schemeClr val="tx1"/>
                </a:solidFill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</a:rPr>
              <a:t>hayrün</a:t>
            </a:r>
            <a:r>
              <a:rPr lang="tr-TR" sz="2800" b="1" dirty="0" smtClean="0">
                <a:solidFill>
                  <a:schemeClr val="tx1"/>
                </a:solidFill>
              </a:rPr>
              <a:t> mine’n-</a:t>
            </a:r>
            <a:r>
              <a:rPr lang="tr-TR" sz="2800" b="1" dirty="0" err="1" smtClean="0">
                <a:solidFill>
                  <a:schemeClr val="tx1"/>
                </a:solidFill>
              </a:rPr>
              <a:t>nevm</a:t>
            </a:r>
            <a:r>
              <a:rPr lang="tr-TR" sz="2800" b="1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5" name="34 Yuvarlatılmış Dikdörtgen"/>
          <p:cNvSpPr/>
          <p:nvPr/>
        </p:nvSpPr>
        <p:spPr>
          <a:xfrm>
            <a:off x="2375248" y="5174292"/>
            <a:ext cx="6768752" cy="504056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solidFill>
                  <a:schemeClr val="tx1"/>
                </a:solidFill>
              </a:rPr>
              <a:t>Allahu</a:t>
            </a:r>
            <a:r>
              <a:rPr lang="tr-TR" sz="2800" b="1" dirty="0" smtClean="0">
                <a:solidFill>
                  <a:schemeClr val="tx1"/>
                </a:solidFill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</a:rPr>
              <a:t>ekber</a:t>
            </a:r>
            <a:r>
              <a:rPr lang="tr-TR" sz="2800" b="1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6" name="35 Yuvarlatılmış Dikdörtgen"/>
          <p:cNvSpPr/>
          <p:nvPr/>
        </p:nvSpPr>
        <p:spPr>
          <a:xfrm>
            <a:off x="2375248" y="5822364"/>
            <a:ext cx="6768752" cy="504056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Lâ ilâhe illâllah.</a:t>
            </a:r>
          </a:p>
        </p:txBody>
      </p:sp>
      <p:sp>
        <p:nvSpPr>
          <p:cNvPr id="37" name="36 Akış Çizelgesi: Hazırlık"/>
          <p:cNvSpPr/>
          <p:nvPr/>
        </p:nvSpPr>
        <p:spPr>
          <a:xfrm>
            <a:off x="1142976" y="4500570"/>
            <a:ext cx="1331640" cy="504056"/>
          </a:xfrm>
          <a:prstGeom prst="flowChartPrepar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2 Defa</a:t>
            </a:r>
          </a:p>
        </p:txBody>
      </p:sp>
      <p:sp>
        <p:nvSpPr>
          <p:cNvPr id="38" name="37 Akış Çizelgesi: Hazırlık"/>
          <p:cNvSpPr/>
          <p:nvPr/>
        </p:nvSpPr>
        <p:spPr>
          <a:xfrm>
            <a:off x="1142976" y="5143512"/>
            <a:ext cx="1331640" cy="504056"/>
          </a:xfrm>
          <a:prstGeom prst="flowChartPrepar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2 Defa</a:t>
            </a:r>
          </a:p>
        </p:txBody>
      </p:sp>
      <p:sp>
        <p:nvSpPr>
          <p:cNvPr id="39" name="38 Akış Çizelgesi: Hazırlık"/>
          <p:cNvSpPr/>
          <p:nvPr/>
        </p:nvSpPr>
        <p:spPr>
          <a:xfrm>
            <a:off x="1142976" y="5786454"/>
            <a:ext cx="1331640" cy="504056"/>
          </a:xfrm>
          <a:prstGeom prst="flowChartPrepar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 Defa</a:t>
            </a:r>
          </a:p>
        </p:txBody>
      </p:sp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4" name="AutoShape 2" descr="https://www.okubil.com/resim/ezandan_sonra_okunan_du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196" name="Picture 4" descr="https://www.okubil.com/resim/ezandan_sonra_okunan_du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338" name="Picture 2" descr="http://images.slideplayer.biz.tr/8/2025819/slides/slide_8.jpg"/>
          <p:cNvPicPr>
            <a:picLocks noChangeAspect="1" noChangeArrowheads="1"/>
          </p:cNvPicPr>
          <p:nvPr/>
        </p:nvPicPr>
        <p:blipFill>
          <a:blip r:embed="rId2"/>
          <a:srcRect t="9375" b="166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428728" y="5387975"/>
            <a:ext cx="7000924" cy="1470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4400" b="1" dirty="0" smtClean="0"/>
              <a:t>Ezan:</a:t>
            </a:r>
            <a:r>
              <a:rPr lang="tr-TR" sz="4400" dirty="0" smtClean="0"/>
              <a:t> Namaz vakitlerinin girdiğini Müslümanlara duyurmak için yapılan çağrıya ezan denir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674" name="Picture 2" descr="http://img-s1.onedio.com/id-5560638c57a98f751da91186/rev-0/raw/s-4729e97431ed7967ed781cc298bbc70899aeff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214422"/>
            <a:ext cx="6000750" cy="414340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 descr="https://scontent.cdninstagram.com/hphotos-xta1/t51.2885-15/s306x306/e15/11117086_841688995904486_1600340039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7786742" cy="54292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142976" y="5387975"/>
            <a:ext cx="8001024" cy="1470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4400" b="1" dirty="0" smtClean="0"/>
              <a:t>Kamet:</a:t>
            </a:r>
            <a:r>
              <a:rPr lang="tr-TR" sz="4400" dirty="0" smtClean="0"/>
              <a:t> Tek başımıza veya cemaatle namaz kılarken farz namazlardan önce okunan kamet, bir kaç fark dışında ezan gibidir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6" name="Picture 4" descr="http://www.islamask.com/wp-content/uploads/2014/02/kamet-nedir-ne-demek-pray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071546"/>
            <a:ext cx="7929586" cy="414340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1571604" y="5387999"/>
            <a:ext cx="6143668" cy="147002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tr-TR" sz="4400" dirty="0" smtClean="0"/>
              <a:t>Kamet ezana göre daha hızlı okunur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 descr="http://i.ytimg.com/vi/TEr3pLHAqEM/maxresdefault.jpg"/>
          <p:cNvPicPr>
            <a:picLocks noChangeAspect="1" noChangeArrowheads="1"/>
          </p:cNvPicPr>
          <p:nvPr/>
        </p:nvPicPr>
        <p:blipFill>
          <a:blip r:embed="rId3"/>
          <a:srcRect l="41016" t="5728" r="10644" b="8334"/>
          <a:stretch>
            <a:fillRect/>
          </a:stretch>
        </p:blipFill>
        <p:spPr bwMode="auto">
          <a:xfrm>
            <a:off x="2500298" y="285728"/>
            <a:ext cx="5143536" cy="507209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1214414" y="5072074"/>
            <a:ext cx="7500990" cy="147002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4400" dirty="0" smtClean="0"/>
              <a:t>Ayrıca ezandaki "</a:t>
            </a:r>
            <a:r>
              <a:rPr lang="tr-TR" sz="4400" dirty="0" err="1" smtClean="0"/>
              <a:t>hayye</a:t>
            </a:r>
            <a:r>
              <a:rPr lang="tr-TR" sz="4400" dirty="0" smtClean="0"/>
              <a:t> </a:t>
            </a:r>
            <a:r>
              <a:rPr lang="tr-TR" sz="4400" dirty="0" err="1" smtClean="0"/>
              <a:t>alel</a:t>
            </a:r>
            <a:r>
              <a:rPr lang="tr-TR" sz="4400" dirty="0" smtClean="0"/>
              <a:t> felah" cümlesinden sonra iki kez "</a:t>
            </a:r>
            <a:r>
              <a:rPr lang="tr-TR" sz="4400" dirty="0" err="1" smtClean="0"/>
              <a:t>kad</a:t>
            </a:r>
            <a:r>
              <a:rPr lang="tr-TR" sz="4400" dirty="0" smtClean="0"/>
              <a:t> </a:t>
            </a:r>
            <a:r>
              <a:rPr lang="tr-TR" sz="4400" dirty="0" err="1" smtClean="0"/>
              <a:t>kâmetis</a:t>
            </a:r>
            <a:r>
              <a:rPr lang="tr-TR" sz="4400" dirty="0" smtClean="0"/>
              <a:t> salâh (namaz başladı)" ifadesi eklenir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 descr="http://i.ytimg.com/vi/IEw-dzUYWo0/hq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57166"/>
            <a:ext cx="6786610" cy="45720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 txBox="1">
            <a:spLocks/>
          </p:cNvSpPr>
          <p:nvPr/>
        </p:nvSpPr>
        <p:spPr>
          <a:xfrm>
            <a:off x="1714480" y="5387975"/>
            <a:ext cx="6643734" cy="147002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4400" dirty="0" smtClean="0">
                <a:solidFill>
                  <a:schemeClr val="tx1"/>
                </a:solidFill>
              </a:rPr>
              <a:t>Bu farklar dışında kametin metni aynı ezan gibidir. Cemaatle kılınan namazlarda kameti müezzin okur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 descr="http://img.youtube.com/vi/JynQksErP8o/hqdefault.jpg"/>
          <p:cNvPicPr>
            <a:picLocks noChangeAspect="1" noChangeArrowheads="1"/>
          </p:cNvPicPr>
          <p:nvPr/>
        </p:nvPicPr>
        <p:blipFill>
          <a:blip r:embed="rId3"/>
          <a:srcRect t="14583" b="8333"/>
          <a:stretch>
            <a:fillRect/>
          </a:stretch>
        </p:blipFill>
        <p:spPr bwMode="auto">
          <a:xfrm>
            <a:off x="1500166" y="1285860"/>
            <a:ext cx="7286676" cy="407196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4034" name="Picture 2" descr="http://www.bilgizenginleri.org/attachments/6833d1332380166/kam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14290"/>
            <a:ext cx="7858148" cy="64294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ww.mumsema.org/attachments/5108d1397346717/safii-mezhebi-kamet-sozleri.png"/>
          <p:cNvPicPr>
            <a:picLocks noChangeAspect="1" noChangeArrowheads="1"/>
          </p:cNvPicPr>
          <p:nvPr/>
        </p:nvPicPr>
        <p:blipFill>
          <a:blip r:embed="rId3"/>
          <a:srcRect l="36865" b="27160"/>
          <a:stretch>
            <a:fillRect/>
          </a:stretch>
        </p:blipFill>
        <p:spPr bwMode="auto">
          <a:xfrm>
            <a:off x="1214413" y="1071546"/>
            <a:ext cx="7715305" cy="578645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http://images.slideplayer.biz.tr/7/1889801/slides/slide_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http://1.bp.blogspot.com/-_1eHmg-1_Qk/UVP3mrm-bQI/AAAAAAAAAcc/7sv0IOhB-nE/s1600/17900_539781189395555_907724409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0"/>
            <a:ext cx="8001024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14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500166" y="5387975"/>
            <a:ext cx="6858048" cy="14700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600" b="1" dirty="0" smtClean="0"/>
              <a:t>Müezzin:</a:t>
            </a:r>
            <a:r>
              <a:rPr lang="tr-TR" sz="3600" dirty="0" smtClean="0"/>
              <a:t> Günde beş vakit ezan okuyan cami görevlisine denir.</a:t>
            </a:r>
            <a:endParaRPr lang="tr-TR" sz="3600" dirty="0"/>
          </a:p>
        </p:txBody>
      </p:sp>
      <p:pic>
        <p:nvPicPr>
          <p:cNvPr id="27650" name="Picture 2" descr="http://www.manisahabergazetesi.com.tr/v2/images_up/ezan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142984"/>
            <a:ext cx="6786610" cy="435771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142976" y="1285860"/>
            <a:ext cx="3714776" cy="52149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3600" b="1" dirty="0" smtClean="0"/>
              <a:t>İlk ezan:</a:t>
            </a:r>
            <a:r>
              <a:rPr lang="tr-TR" sz="3600" dirty="0" smtClean="0"/>
              <a:t> </a:t>
            </a:r>
            <a:endParaRPr lang="tr-TR" sz="3600" dirty="0" smtClean="0"/>
          </a:p>
          <a:p>
            <a:pPr lvl="0">
              <a:spcBef>
                <a:spcPct val="0"/>
              </a:spcBef>
              <a:defRPr/>
            </a:pPr>
            <a:r>
              <a:rPr lang="tr-TR" sz="3600" dirty="0" smtClean="0"/>
              <a:t>Medine'ye </a:t>
            </a:r>
            <a:r>
              <a:rPr lang="tr-TR" sz="3600" dirty="0" smtClean="0"/>
              <a:t>hicretten sonra Müslümanlar ibadetlerini daha kolay ve rahat yapmaya başladılar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6626" name="Picture 2" descr="http://img685.imageshack.us/img685/8461/ezanilimrehber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4290"/>
            <a:ext cx="4214810" cy="63987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500166" y="5387975"/>
            <a:ext cx="7072362" cy="1470025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600" dirty="0" smtClean="0">
                <a:latin typeface="+mn-lt"/>
              </a:rPr>
              <a:t>Müslüman olanların sayısı da gittikçe çoğaldı.</a:t>
            </a:r>
            <a:endParaRPr lang="tr-TR" sz="3600" dirty="0">
              <a:latin typeface="+mn-lt"/>
            </a:endParaRPr>
          </a:p>
        </p:txBody>
      </p:sp>
      <p:pic>
        <p:nvPicPr>
          <p:cNvPr id="25602" name="Picture 2" descr="http://herrenk.com/userfiles/image/ezan.jpg"/>
          <p:cNvPicPr>
            <a:picLocks noChangeAspect="1" noChangeArrowheads="1"/>
          </p:cNvPicPr>
          <p:nvPr/>
        </p:nvPicPr>
        <p:blipFill>
          <a:blip r:embed="rId3"/>
          <a:srcRect t="8929" b="8929"/>
          <a:stretch>
            <a:fillRect/>
          </a:stretch>
        </p:blipFill>
        <p:spPr bwMode="auto">
          <a:xfrm>
            <a:off x="1857356" y="285728"/>
            <a:ext cx="6572296" cy="500066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 txBox="1">
            <a:spLocks/>
          </p:cNvSpPr>
          <p:nvPr/>
        </p:nvSpPr>
        <p:spPr>
          <a:xfrm>
            <a:off x="1500166" y="5072074"/>
            <a:ext cx="7215238" cy="17859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tr-TR" sz="3600" dirty="0" smtClean="0"/>
              <a:t>Namaz vakitlerinde Müslümanları mescide çağırmakta sıkıntı yaşanıyordu.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4578" name="Picture 2" descr="http://www.dhaber.com.tr/files/news/default/f300e32ac0d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7929586" cy="385765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428728" y="5387975"/>
            <a:ext cx="7000924" cy="14700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4400" dirty="0" smtClean="0"/>
              <a:t>Bunun üzerine Peygamber Efendimiz sahabelerini toplayarak bu konuyu istişare etti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3554" name="Picture 2" descr="http://i.ytimg.com/vi/eaB2QYmxzjo/hqdefault.jpg"/>
          <p:cNvPicPr>
            <a:picLocks noChangeAspect="1" noChangeArrowheads="1"/>
          </p:cNvPicPr>
          <p:nvPr/>
        </p:nvPicPr>
        <p:blipFill>
          <a:blip r:embed="rId3"/>
          <a:srcRect l="6250" r="6249"/>
          <a:stretch>
            <a:fillRect/>
          </a:stretch>
        </p:blipFill>
        <p:spPr bwMode="auto">
          <a:xfrm>
            <a:off x="2571736" y="1285860"/>
            <a:ext cx="4572032" cy="407196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ctrTitle"/>
          </p:nvPr>
        </p:nvSpPr>
        <p:spPr>
          <a:xfrm>
            <a:off x="1785918" y="5286389"/>
            <a:ext cx="6572296" cy="15716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sz="3200" b="1" dirty="0" smtClean="0"/>
              <a:t>Bazı sahabeler çan çalınmasını, bazıları boru öttürülmesini, bazıları da ateş yakılmasını teklif ettiler.</a:t>
            </a:r>
            <a:endParaRPr lang="tr-TR" sz="3200" b="1" dirty="0"/>
          </a:p>
        </p:txBody>
      </p:sp>
      <p:pic>
        <p:nvPicPr>
          <p:cNvPr id="22530" name="Picture 2" descr="http://pbs.twimg.com/media/BCQok5zCQAA56ls.jpg:lar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214422"/>
            <a:ext cx="7215238" cy="407196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1428728" y="5387975"/>
            <a:ext cx="6715172" cy="147002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4400" dirty="0" smtClean="0"/>
              <a:t>Ancak Peygamberimiz "Hıristiyan, Yahudi ve Mecusi adetidir" diyerek bu tekliflere karşı geldi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1506" name="Picture 2" descr="http://www.arastiralim.net/wp-content/uploads/2012/03/Yahudi-Borus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14290"/>
            <a:ext cx="3571900" cy="5000660"/>
          </a:xfrm>
          <a:prstGeom prst="rect">
            <a:avLst/>
          </a:prstGeom>
          <a:noFill/>
        </p:spPr>
      </p:pic>
      <p:pic>
        <p:nvPicPr>
          <p:cNvPr id="21508" name="Picture 4" descr="http://oodegr.co/tourkika/ieroi_xwroi/eikones/antakya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285728"/>
            <a:ext cx="3643338" cy="485778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264</Words>
  <Application>Microsoft Office PowerPoint</Application>
  <PresentationFormat>Ekran Gösterisi (4:3)</PresentationFormat>
  <Paragraphs>60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Ofis Teması</vt:lpstr>
      <vt:lpstr>.</vt:lpstr>
      <vt:lpstr>Slayt 2</vt:lpstr>
      <vt:lpstr>Müezzin: Günde beş vakit ezan okuyan cami görevlisine denir.</vt:lpstr>
      <vt:lpstr>Slayt 4</vt:lpstr>
      <vt:lpstr>Müslüman olanların sayısı da gittikçe çoğaldı.</vt:lpstr>
      <vt:lpstr>Slayt 6</vt:lpstr>
      <vt:lpstr>Slayt 7</vt:lpstr>
      <vt:lpstr>Bazı sahabeler çan çalınmasını, bazıları boru öttürülmesini, bazıları da ateş yakılmasını teklif ettiler.</vt:lpstr>
      <vt:lpstr>Slayt 9</vt:lpstr>
      <vt:lpstr>Slayt 10</vt:lpstr>
      <vt:lpstr>O gece sahabeden Abdullah bin Zeyd'e rüyasında melek tarafından ezan öğretildi.</vt:lpstr>
      <vt:lpstr>Slayt 12</vt:lpstr>
      <vt:lpstr>Slayt 13</vt:lpstr>
      <vt:lpstr>Slayt 14</vt:lpstr>
      <vt:lpstr>.</vt:lpstr>
      <vt:lpstr>.</vt:lpstr>
      <vt:lpstr>Slayt 17</vt:lpstr>
      <vt:lpstr>.</vt:lpstr>
      <vt:lpstr>.</vt:lpstr>
      <vt:lpstr>.</vt:lpstr>
      <vt:lpstr>Slayt 21</vt:lpstr>
      <vt:lpstr>Slayt 22</vt:lpstr>
      <vt:lpstr>Slayt 23</vt:lpstr>
      <vt:lpstr>Slayt 24</vt:lpstr>
      <vt:lpstr>.</vt:lpstr>
      <vt:lpstr>Slayt 26</vt:lpstr>
      <vt:lpstr>.</vt:lpstr>
      <vt:lpstr>.</vt:lpstr>
      <vt:lpstr>Slayt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20</cp:revision>
  <dcterms:created xsi:type="dcterms:W3CDTF">2015-05-01T20:11:40Z</dcterms:created>
  <dcterms:modified xsi:type="dcterms:W3CDTF">2015-06-10T15:08:20Z</dcterms:modified>
</cp:coreProperties>
</file>