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sldIdLst>
    <p:sldId id="256" r:id="rId2"/>
    <p:sldId id="277" r:id="rId3"/>
    <p:sldId id="278" r:id="rId4"/>
    <p:sldId id="270" r:id="rId5"/>
    <p:sldId id="257" r:id="rId6"/>
    <p:sldId id="259" r:id="rId7"/>
    <p:sldId id="260" r:id="rId8"/>
    <p:sldId id="261" r:id="rId9"/>
    <p:sldId id="283" r:id="rId10"/>
    <p:sldId id="284" r:id="rId11"/>
    <p:sldId id="269" r:id="rId12"/>
    <p:sldId id="258" r:id="rId13"/>
    <p:sldId id="273" r:id="rId14"/>
    <p:sldId id="281" r:id="rId15"/>
    <p:sldId id="274" r:id="rId16"/>
    <p:sldId id="262" r:id="rId17"/>
    <p:sldId id="263" r:id="rId18"/>
    <p:sldId id="264" r:id="rId19"/>
    <p:sldId id="265" r:id="rId20"/>
    <p:sldId id="272" r:id="rId21"/>
    <p:sldId id="276" r:id="rId22"/>
    <p:sldId id="282" r:id="rId23"/>
    <p:sldId id="286" r:id="rId24"/>
    <p:sldId id="287" r:id="rId25"/>
    <p:sldId id="288" r:id="rId26"/>
    <p:sldId id="266" r:id="rId27"/>
    <p:sldId id="297" r:id="rId28"/>
    <p:sldId id="298" r:id="rId29"/>
    <p:sldId id="305" r:id="rId30"/>
    <p:sldId id="289" r:id="rId31"/>
    <p:sldId id="290" r:id="rId32"/>
    <p:sldId id="306" r:id="rId33"/>
    <p:sldId id="291" r:id="rId34"/>
    <p:sldId id="292" r:id="rId35"/>
    <p:sldId id="309" r:id="rId36"/>
    <p:sldId id="293" r:id="rId37"/>
    <p:sldId id="294" r:id="rId38"/>
    <p:sldId id="307" r:id="rId39"/>
    <p:sldId id="308" r:id="rId40"/>
    <p:sldId id="295" r:id="rId41"/>
    <p:sldId id="296" r:id="rId42"/>
    <p:sldId id="299" r:id="rId43"/>
    <p:sldId id="267" r:id="rId44"/>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1" d="100"/>
          <a:sy n="61" d="100"/>
        </p:scale>
        <p:origin x="-90"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9AF8587-E175-4EED-BBAD-C6D881F115CD}" type="datetimeFigureOut">
              <a:rPr lang="tr-TR" smtClean="0"/>
              <a:pPr/>
              <a:t>04.06.2015</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040F2F6-6954-444A-86FC-1492A5D2D97E}"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534DF02-6C49-4E75-B1C6-7F400D37E211}" type="slidenum">
              <a:rPr lang="tr-TR"/>
              <a:pPr/>
              <a:t>11</a:t>
            </a:fld>
            <a:endParaRPr lang="tr-TR"/>
          </a:p>
        </p:txBody>
      </p:sp>
      <p:sp>
        <p:nvSpPr>
          <p:cNvPr id="84994" name="Rectangle 2"/>
          <p:cNvSpPr>
            <a:spLocks noGrp="1" noRot="1" noChangeAspect="1" noChangeArrowheads="1" noTextEdit="1"/>
          </p:cNvSpPr>
          <p:nvPr>
            <p:ph type="sldImg"/>
          </p:nvPr>
        </p:nvSpPr>
        <p:spPr>
          <a:ln/>
        </p:spPr>
      </p:sp>
      <p:sp>
        <p:nvSpPr>
          <p:cNvPr id="84995" name="Rectangle 3"/>
          <p:cNvSpPr>
            <a:spLocks noGrp="1" noChangeArrowheads="1"/>
          </p:cNvSpPr>
          <p:nvPr>
            <p:ph type="body" idx="1"/>
          </p:nvPr>
        </p:nvSpPr>
        <p:spPr/>
        <p:txBody>
          <a:bodyPr/>
          <a:lstStyle/>
          <a:p>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7BC7CAF3-5EC0-40E5-8935-E21E6E8255DC}" type="datetimeFigureOut">
              <a:rPr lang="tr-TR" smtClean="0"/>
              <a:pPr/>
              <a:t>04.06.2015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D38A9705-F673-440D-9F93-0FDF4B77C1DB}"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7BC7CAF3-5EC0-40E5-8935-E21E6E8255DC}" type="datetimeFigureOut">
              <a:rPr lang="tr-TR" smtClean="0"/>
              <a:pPr/>
              <a:t>04.06.2015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D38A9705-F673-440D-9F93-0FDF4B77C1DB}"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7BC7CAF3-5EC0-40E5-8935-E21E6E8255DC}" type="datetimeFigureOut">
              <a:rPr lang="tr-TR" smtClean="0"/>
              <a:pPr/>
              <a:t>04.06.2015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D38A9705-F673-440D-9F93-0FDF4B77C1DB}"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7BC7CAF3-5EC0-40E5-8935-E21E6E8255DC}" type="datetimeFigureOut">
              <a:rPr lang="tr-TR" smtClean="0"/>
              <a:pPr/>
              <a:t>04.06.2015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D38A9705-F673-440D-9F93-0FDF4B77C1DB}"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7BC7CAF3-5EC0-40E5-8935-E21E6E8255DC}" type="datetimeFigureOut">
              <a:rPr lang="tr-TR" smtClean="0"/>
              <a:pPr/>
              <a:t>04.06.2015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D38A9705-F673-440D-9F93-0FDF4B77C1DB}"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7BC7CAF3-5EC0-40E5-8935-E21E6E8255DC}" type="datetimeFigureOut">
              <a:rPr lang="tr-TR" smtClean="0"/>
              <a:pPr/>
              <a:t>04.06.2015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D38A9705-F673-440D-9F93-0FDF4B77C1DB}"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7BC7CAF3-5EC0-40E5-8935-E21E6E8255DC}" type="datetimeFigureOut">
              <a:rPr lang="tr-TR" smtClean="0"/>
              <a:pPr/>
              <a:t>04.06.2015</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D38A9705-F673-440D-9F93-0FDF4B77C1DB}"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7BC7CAF3-5EC0-40E5-8935-E21E6E8255DC}" type="datetimeFigureOut">
              <a:rPr lang="tr-TR" smtClean="0"/>
              <a:pPr/>
              <a:t>04.06.2015</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D38A9705-F673-440D-9F93-0FDF4B77C1DB}"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7BC7CAF3-5EC0-40E5-8935-E21E6E8255DC}" type="datetimeFigureOut">
              <a:rPr lang="tr-TR" smtClean="0"/>
              <a:pPr/>
              <a:t>04.06.2015</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D38A9705-F673-440D-9F93-0FDF4B77C1DB}"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7BC7CAF3-5EC0-40E5-8935-E21E6E8255DC}" type="datetimeFigureOut">
              <a:rPr lang="tr-TR" smtClean="0"/>
              <a:pPr/>
              <a:t>04.06.2015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D38A9705-F673-440D-9F93-0FDF4B77C1DB}"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7BC7CAF3-5EC0-40E5-8935-E21E6E8255DC}" type="datetimeFigureOut">
              <a:rPr lang="tr-TR" smtClean="0"/>
              <a:pPr/>
              <a:t>04.06.2015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D38A9705-F673-440D-9F93-0FDF4B77C1DB}"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BC7CAF3-5EC0-40E5-8935-E21E6E8255DC}" type="datetimeFigureOut">
              <a:rPr lang="tr-TR" smtClean="0"/>
              <a:pPr/>
              <a:t>04.06.2015</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8A9705-F673-440D-9F93-0FDF4B77C1DB}"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slide" Target="slide16.xml"/><Relationship Id="rId3" Type="http://schemas.openxmlformats.org/officeDocument/2006/relationships/slide" Target="slide12.xml"/><Relationship Id="rId7" Type="http://schemas.openxmlformats.org/officeDocument/2006/relationships/slide" Target="slide19.xml"/><Relationship Id="rId12" Type="http://schemas.openxmlformats.org/officeDocument/2006/relationships/slide" Target="slide26.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slide" Target="slide8.xml"/><Relationship Id="rId11" Type="http://schemas.openxmlformats.org/officeDocument/2006/relationships/slide" Target="slide17.xml"/><Relationship Id="rId5" Type="http://schemas.openxmlformats.org/officeDocument/2006/relationships/slide" Target="slide7.xml"/><Relationship Id="rId10" Type="http://schemas.openxmlformats.org/officeDocument/2006/relationships/slide" Target="slide11.xml"/><Relationship Id="rId4" Type="http://schemas.openxmlformats.org/officeDocument/2006/relationships/slide" Target="slide6.xml"/><Relationship Id="rId9" Type="http://schemas.openxmlformats.org/officeDocument/2006/relationships/slide" Target="slide18.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24578" name="Picture 2" descr="http://www.dhaber.com.tr/files/news/default/f9024ec72d24.png"/>
          <p:cNvPicPr>
            <a:picLocks noChangeAspect="1" noChangeArrowheads="1"/>
          </p:cNvPicPr>
          <p:nvPr/>
        </p:nvPicPr>
        <p:blipFill>
          <a:blip r:embed="rId3"/>
          <a:srcRect/>
          <a:stretch>
            <a:fillRect/>
          </a:stretch>
        </p:blipFill>
        <p:spPr bwMode="auto">
          <a:xfrm>
            <a:off x="0" y="0"/>
            <a:ext cx="9226006" cy="6858000"/>
          </a:xfrm>
          <a:prstGeom prst="rect">
            <a:avLst/>
          </a:prstGeom>
          <a:noFill/>
        </p:spPr>
      </p:pic>
    </p:spTree>
  </p:cSld>
  <p:clrMapOvr>
    <a:masterClrMapping/>
  </p:clrMapOvr>
  <p:transition advClick="0" advTm="2000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4" name="Metin kutusu 6"/>
          <p:cNvSpPr txBox="1"/>
          <p:nvPr/>
        </p:nvSpPr>
        <p:spPr>
          <a:xfrm>
            <a:off x="214282" y="1285860"/>
            <a:ext cx="7320876" cy="5078313"/>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tr-TR" sz="3600" b="1" i="1" dirty="0"/>
              <a:t>Muhammed, ancak bir peygamberdir. Ondan önce de peygamberler gelip geçmiştir. Şimdi o ölür veya öldürülürse gerisingeriye (eski dininize) mi döneceksiniz? Kim gerisingeriye dönerse, Allah’a hiçbir zarar veremez. Allah, şükredenleri mükâfatlandıracaktır. </a:t>
            </a:r>
            <a:endParaRPr lang="tr-TR" sz="3600" b="1" i="1" dirty="0" smtClean="0"/>
          </a:p>
          <a:p>
            <a:r>
              <a:rPr lang="tr-TR" sz="3600" b="1" i="1" dirty="0" smtClean="0"/>
              <a:t>(</a:t>
            </a:r>
            <a:r>
              <a:rPr lang="tr-TR" sz="3600" b="1" i="1" dirty="0"/>
              <a:t>Al-i İmran 3/144)</a:t>
            </a:r>
            <a:endParaRPr lang="tr-TR" sz="3600" b="1" dirty="0"/>
          </a:p>
        </p:txBody>
      </p:sp>
    </p:spTree>
  </p:cSld>
  <p:clrMapOvr>
    <a:masterClrMapping/>
  </p:clrMapOvr>
  <p:transition advClick="0"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AutoShape 2">
            <a:hlinkClick r:id="rId3" action="ppaction://hlinksldjump"/>
          </p:cNvPr>
          <p:cNvSpPr>
            <a:spLocks noChangeArrowheads="1"/>
          </p:cNvSpPr>
          <p:nvPr/>
        </p:nvSpPr>
        <p:spPr bwMode="auto">
          <a:xfrm>
            <a:off x="212725" y="857232"/>
            <a:ext cx="2703513" cy="452438"/>
          </a:xfrm>
          <a:prstGeom prst="flowChartAlternateProcess">
            <a:avLst/>
          </a:prstGeom>
          <a:ln>
            <a:headEnd/>
            <a:tailEnd/>
          </a:ln>
        </p:spPr>
        <p:style>
          <a:lnRef idx="1">
            <a:schemeClr val="accent2"/>
          </a:lnRef>
          <a:fillRef idx="2">
            <a:schemeClr val="accent2"/>
          </a:fillRef>
          <a:effectRef idx="1">
            <a:schemeClr val="accent2"/>
          </a:effectRef>
          <a:fontRef idx="minor">
            <a:schemeClr val="dk1"/>
          </a:fontRef>
        </p:style>
        <p:txBody>
          <a:bodyPr wrap="none" anchor="ctr"/>
          <a:lstStyle/>
          <a:p>
            <a:pPr algn="ctr"/>
            <a:r>
              <a:rPr lang="tr-TR" sz="2400" b="1" dirty="0">
                <a:solidFill>
                  <a:schemeClr val="tx1"/>
                </a:solidFill>
                <a:cs typeface="Times New Roman" pitchFamily="18" charset="0"/>
              </a:rPr>
              <a:t>Hz. İdris (a.s)</a:t>
            </a:r>
          </a:p>
        </p:txBody>
      </p:sp>
      <p:sp>
        <p:nvSpPr>
          <p:cNvPr id="83971" name="AutoShape 3">
            <a:hlinkClick r:id="rId4" action="ppaction://hlinksldjump"/>
          </p:cNvPr>
          <p:cNvSpPr>
            <a:spLocks noChangeArrowheads="1"/>
          </p:cNvSpPr>
          <p:nvPr/>
        </p:nvSpPr>
        <p:spPr bwMode="auto">
          <a:xfrm>
            <a:off x="212725" y="1500174"/>
            <a:ext cx="2703513" cy="452438"/>
          </a:xfrm>
          <a:prstGeom prst="flowChartAlternateProcess">
            <a:avLst/>
          </a:prstGeom>
          <a:ln>
            <a:headEnd/>
            <a:tailEnd/>
          </a:ln>
        </p:spPr>
        <p:style>
          <a:lnRef idx="1">
            <a:schemeClr val="accent2"/>
          </a:lnRef>
          <a:fillRef idx="2">
            <a:schemeClr val="accent2"/>
          </a:fillRef>
          <a:effectRef idx="1">
            <a:schemeClr val="accent2"/>
          </a:effectRef>
          <a:fontRef idx="minor">
            <a:schemeClr val="dk1"/>
          </a:fontRef>
        </p:style>
        <p:txBody>
          <a:bodyPr wrap="none" anchor="ctr"/>
          <a:lstStyle/>
          <a:p>
            <a:pPr algn="ctr"/>
            <a:r>
              <a:rPr lang="tr-TR" sz="2400" b="1" dirty="0">
                <a:solidFill>
                  <a:schemeClr val="tx1"/>
                </a:solidFill>
                <a:cs typeface="Times New Roman" pitchFamily="18" charset="0"/>
              </a:rPr>
              <a:t>Hz. Nuh (a.s)</a:t>
            </a:r>
          </a:p>
        </p:txBody>
      </p:sp>
      <p:sp>
        <p:nvSpPr>
          <p:cNvPr id="83972" name="AutoShape 4">
            <a:hlinkClick r:id="rId5" action="ppaction://hlinksldjump"/>
          </p:cNvPr>
          <p:cNvSpPr>
            <a:spLocks noChangeArrowheads="1"/>
          </p:cNvSpPr>
          <p:nvPr/>
        </p:nvSpPr>
        <p:spPr bwMode="auto">
          <a:xfrm>
            <a:off x="212725" y="2143116"/>
            <a:ext cx="2703513" cy="452438"/>
          </a:xfrm>
          <a:prstGeom prst="flowChartAlternateProcess">
            <a:avLst/>
          </a:prstGeom>
          <a:ln>
            <a:headEnd/>
            <a:tailEnd/>
          </a:ln>
        </p:spPr>
        <p:style>
          <a:lnRef idx="1">
            <a:schemeClr val="accent2"/>
          </a:lnRef>
          <a:fillRef idx="2">
            <a:schemeClr val="accent2"/>
          </a:fillRef>
          <a:effectRef idx="1">
            <a:schemeClr val="accent2"/>
          </a:effectRef>
          <a:fontRef idx="minor">
            <a:schemeClr val="dk1"/>
          </a:fontRef>
        </p:style>
        <p:txBody>
          <a:bodyPr wrap="none" anchor="ctr"/>
          <a:lstStyle/>
          <a:p>
            <a:pPr algn="ctr"/>
            <a:r>
              <a:rPr lang="tr-TR" sz="2400" b="1">
                <a:solidFill>
                  <a:schemeClr val="tx1"/>
                </a:solidFill>
                <a:cs typeface="Times New Roman" pitchFamily="18" charset="0"/>
              </a:rPr>
              <a:t>Hz. Hûd (a.s)</a:t>
            </a:r>
          </a:p>
        </p:txBody>
      </p:sp>
      <p:sp>
        <p:nvSpPr>
          <p:cNvPr id="83973" name="AutoShape 5">
            <a:hlinkClick r:id="rId6" action="ppaction://hlinksldjump"/>
          </p:cNvPr>
          <p:cNvSpPr>
            <a:spLocks noChangeArrowheads="1"/>
          </p:cNvSpPr>
          <p:nvPr/>
        </p:nvSpPr>
        <p:spPr bwMode="auto">
          <a:xfrm>
            <a:off x="179388" y="2786058"/>
            <a:ext cx="2703512" cy="452438"/>
          </a:xfrm>
          <a:prstGeom prst="flowChartAlternateProcess">
            <a:avLst/>
          </a:prstGeom>
          <a:ln>
            <a:headEnd/>
            <a:tailEnd/>
          </a:ln>
        </p:spPr>
        <p:style>
          <a:lnRef idx="1">
            <a:schemeClr val="accent2"/>
          </a:lnRef>
          <a:fillRef idx="2">
            <a:schemeClr val="accent2"/>
          </a:fillRef>
          <a:effectRef idx="1">
            <a:schemeClr val="accent2"/>
          </a:effectRef>
          <a:fontRef idx="minor">
            <a:schemeClr val="dk1"/>
          </a:fontRef>
        </p:style>
        <p:txBody>
          <a:bodyPr wrap="none" anchor="ctr"/>
          <a:lstStyle/>
          <a:p>
            <a:pPr algn="ctr"/>
            <a:r>
              <a:rPr lang="tr-TR" sz="2400" b="1" dirty="0">
                <a:solidFill>
                  <a:schemeClr val="tx1"/>
                </a:solidFill>
                <a:cs typeface="Times New Roman" pitchFamily="18" charset="0"/>
              </a:rPr>
              <a:t>HZ. </a:t>
            </a:r>
            <a:r>
              <a:rPr lang="tr-TR" sz="2400" b="1" dirty="0" err="1">
                <a:solidFill>
                  <a:schemeClr val="tx1"/>
                </a:solidFill>
                <a:cs typeface="Times New Roman" pitchFamily="18" charset="0"/>
              </a:rPr>
              <a:t>Sâlih</a:t>
            </a:r>
            <a:r>
              <a:rPr lang="tr-TR" sz="2400" b="1" dirty="0">
                <a:solidFill>
                  <a:schemeClr val="tx1"/>
                </a:solidFill>
                <a:cs typeface="Times New Roman" pitchFamily="18" charset="0"/>
              </a:rPr>
              <a:t> (</a:t>
            </a:r>
            <a:r>
              <a:rPr lang="tr-TR" sz="2400" b="1" dirty="0">
                <a:solidFill>
                  <a:schemeClr val="tx1"/>
                </a:solidFill>
              </a:rPr>
              <a:t>a.s</a:t>
            </a:r>
            <a:r>
              <a:rPr lang="tr-TR" sz="2400" b="1" dirty="0">
                <a:solidFill>
                  <a:schemeClr val="tx1"/>
                </a:solidFill>
                <a:cs typeface="Times New Roman" pitchFamily="18" charset="0"/>
              </a:rPr>
              <a:t>)</a:t>
            </a:r>
          </a:p>
        </p:txBody>
      </p:sp>
      <p:sp>
        <p:nvSpPr>
          <p:cNvPr id="83974" name="AutoShape 6">
            <a:hlinkClick r:id="rId7" action="ppaction://hlinksldjump"/>
          </p:cNvPr>
          <p:cNvSpPr>
            <a:spLocks noChangeArrowheads="1"/>
          </p:cNvSpPr>
          <p:nvPr/>
        </p:nvSpPr>
        <p:spPr bwMode="auto">
          <a:xfrm>
            <a:off x="179388" y="4786322"/>
            <a:ext cx="2703512" cy="452437"/>
          </a:xfrm>
          <a:prstGeom prst="flowChartAlternateProcess">
            <a:avLst/>
          </a:prstGeom>
          <a:ln>
            <a:headEnd/>
            <a:tailEnd/>
          </a:ln>
        </p:spPr>
        <p:style>
          <a:lnRef idx="1">
            <a:schemeClr val="accent2"/>
          </a:lnRef>
          <a:fillRef idx="2">
            <a:schemeClr val="accent2"/>
          </a:fillRef>
          <a:effectRef idx="1">
            <a:schemeClr val="accent2"/>
          </a:effectRef>
          <a:fontRef idx="minor">
            <a:schemeClr val="dk1"/>
          </a:fontRef>
        </p:style>
        <p:txBody>
          <a:bodyPr wrap="none" anchor="ctr"/>
          <a:lstStyle/>
          <a:p>
            <a:pPr algn="ctr"/>
            <a:r>
              <a:rPr lang="tr-TR" sz="2400" b="1" dirty="0">
                <a:solidFill>
                  <a:schemeClr val="tx1"/>
                </a:solidFill>
                <a:cs typeface="Times New Roman" pitchFamily="18" charset="0"/>
              </a:rPr>
              <a:t>Hz. İshak (a.s)</a:t>
            </a:r>
          </a:p>
        </p:txBody>
      </p:sp>
      <p:sp>
        <p:nvSpPr>
          <p:cNvPr id="83975" name="AutoShape 7">
            <a:hlinkClick r:id="rId8" action="ppaction://hlinksldjump"/>
          </p:cNvPr>
          <p:cNvSpPr>
            <a:spLocks noChangeArrowheads="1"/>
          </p:cNvSpPr>
          <p:nvPr/>
        </p:nvSpPr>
        <p:spPr bwMode="auto">
          <a:xfrm>
            <a:off x="179388" y="3429000"/>
            <a:ext cx="2703512" cy="452437"/>
          </a:xfrm>
          <a:prstGeom prst="flowChartAlternateProcess">
            <a:avLst/>
          </a:prstGeom>
          <a:ln>
            <a:headEnd/>
            <a:tailEnd/>
          </a:ln>
        </p:spPr>
        <p:style>
          <a:lnRef idx="1">
            <a:schemeClr val="accent2"/>
          </a:lnRef>
          <a:fillRef idx="2">
            <a:schemeClr val="accent2"/>
          </a:fillRef>
          <a:effectRef idx="1">
            <a:schemeClr val="accent2"/>
          </a:effectRef>
          <a:fontRef idx="minor">
            <a:schemeClr val="dk1"/>
          </a:fontRef>
        </p:style>
        <p:txBody>
          <a:bodyPr wrap="none" anchor="ctr"/>
          <a:lstStyle/>
          <a:p>
            <a:pPr algn="ctr"/>
            <a:r>
              <a:rPr lang="tr-TR" sz="2400" b="1" dirty="0">
                <a:solidFill>
                  <a:schemeClr val="tx1"/>
                </a:solidFill>
                <a:cs typeface="Times New Roman" pitchFamily="18" charset="0"/>
              </a:rPr>
              <a:t>Hz. İbrahim (a.s)</a:t>
            </a:r>
          </a:p>
        </p:txBody>
      </p:sp>
      <p:sp>
        <p:nvSpPr>
          <p:cNvPr id="83976" name="AutoShape 8">
            <a:hlinkClick r:id="rId9" action="ppaction://hlinksldjump"/>
          </p:cNvPr>
          <p:cNvSpPr>
            <a:spLocks noChangeArrowheads="1"/>
          </p:cNvSpPr>
          <p:nvPr/>
        </p:nvSpPr>
        <p:spPr bwMode="auto">
          <a:xfrm>
            <a:off x="179388" y="4071942"/>
            <a:ext cx="2703512" cy="452437"/>
          </a:xfrm>
          <a:prstGeom prst="flowChartAlternateProcess">
            <a:avLst/>
          </a:prstGeom>
          <a:ln>
            <a:headEnd/>
            <a:tailEnd/>
          </a:ln>
        </p:spPr>
        <p:style>
          <a:lnRef idx="1">
            <a:schemeClr val="accent2"/>
          </a:lnRef>
          <a:fillRef idx="2">
            <a:schemeClr val="accent2"/>
          </a:fillRef>
          <a:effectRef idx="1">
            <a:schemeClr val="accent2"/>
          </a:effectRef>
          <a:fontRef idx="minor">
            <a:schemeClr val="dk1"/>
          </a:fontRef>
        </p:style>
        <p:txBody>
          <a:bodyPr wrap="none" anchor="ctr"/>
          <a:lstStyle/>
          <a:p>
            <a:pPr algn="ctr"/>
            <a:r>
              <a:rPr lang="tr-TR" sz="2400" b="1">
                <a:solidFill>
                  <a:schemeClr val="tx1"/>
                </a:solidFill>
                <a:cs typeface="Times New Roman" pitchFamily="18" charset="0"/>
              </a:rPr>
              <a:t>Hz. İsmail (a.s)</a:t>
            </a:r>
          </a:p>
        </p:txBody>
      </p:sp>
      <p:sp>
        <p:nvSpPr>
          <p:cNvPr id="83977" name="AutoShape 9">
            <a:hlinkClick r:id="rId10" action="ppaction://hlinksldjump"/>
          </p:cNvPr>
          <p:cNvSpPr>
            <a:spLocks noChangeArrowheads="1"/>
          </p:cNvSpPr>
          <p:nvPr/>
        </p:nvSpPr>
        <p:spPr bwMode="auto">
          <a:xfrm>
            <a:off x="193675" y="214290"/>
            <a:ext cx="2703513" cy="452437"/>
          </a:xfrm>
          <a:prstGeom prst="flowChartAlternateProcess">
            <a:avLst/>
          </a:prstGeom>
          <a:ln>
            <a:headEnd/>
            <a:tailEnd/>
          </a:ln>
        </p:spPr>
        <p:style>
          <a:lnRef idx="1">
            <a:schemeClr val="accent2"/>
          </a:lnRef>
          <a:fillRef idx="2">
            <a:schemeClr val="accent2"/>
          </a:fillRef>
          <a:effectRef idx="1">
            <a:schemeClr val="accent2"/>
          </a:effectRef>
          <a:fontRef idx="minor">
            <a:schemeClr val="dk1"/>
          </a:fontRef>
        </p:style>
        <p:txBody>
          <a:bodyPr wrap="none" anchor="ctr"/>
          <a:lstStyle/>
          <a:p>
            <a:pPr algn="ctr"/>
            <a:r>
              <a:rPr lang="tr-TR" sz="2400" b="1" dirty="0">
                <a:solidFill>
                  <a:schemeClr val="tx1"/>
                </a:solidFill>
                <a:cs typeface="Times New Roman" pitchFamily="18" charset="0"/>
              </a:rPr>
              <a:t>Hz. Â</a:t>
            </a:r>
            <a:r>
              <a:rPr lang="tr-TR" sz="2400" b="1" dirty="0">
                <a:solidFill>
                  <a:schemeClr val="tx1"/>
                </a:solidFill>
              </a:rPr>
              <a:t>dem</a:t>
            </a:r>
            <a:r>
              <a:rPr lang="tr-TR" sz="2400" b="1" dirty="0">
                <a:solidFill>
                  <a:schemeClr val="tx1"/>
                </a:solidFill>
                <a:cs typeface="Times New Roman" pitchFamily="18" charset="0"/>
              </a:rPr>
              <a:t> (a.s)</a:t>
            </a:r>
          </a:p>
        </p:txBody>
      </p:sp>
      <p:sp>
        <p:nvSpPr>
          <p:cNvPr id="83978" name="AutoShape 10">
            <a:hlinkClick r:id="" action="ppaction://noaction"/>
          </p:cNvPr>
          <p:cNvSpPr>
            <a:spLocks noChangeArrowheads="1"/>
          </p:cNvSpPr>
          <p:nvPr/>
        </p:nvSpPr>
        <p:spPr bwMode="auto">
          <a:xfrm>
            <a:off x="179388" y="5429264"/>
            <a:ext cx="2703512" cy="452437"/>
          </a:xfrm>
          <a:prstGeom prst="flowChartAlternateProcess">
            <a:avLst/>
          </a:prstGeom>
          <a:ln>
            <a:headEnd/>
            <a:tailEnd/>
          </a:ln>
        </p:spPr>
        <p:style>
          <a:lnRef idx="1">
            <a:schemeClr val="accent2"/>
          </a:lnRef>
          <a:fillRef idx="2">
            <a:schemeClr val="accent2"/>
          </a:fillRef>
          <a:effectRef idx="1">
            <a:schemeClr val="accent2"/>
          </a:effectRef>
          <a:fontRef idx="minor">
            <a:schemeClr val="dk1"/>
          </a:fontRef>
        </p:style>
        <p:txBody>
          <a:bodyPr wrap="none" anchor="ctr"/>
          <a:lstStyle/>
          <a:p>
            <a:pPr algn="ctr"/>
            <a:r>
              <a:rPr lang="tr-TR" sz="2400" b="1" dirty="0">
                <a:solidFill>
                  <a:schemeClr val="tx1"/>
                </a:solidFill>
                <a:cs typeface="Times New Roman" pitchFamily="18" charset="0"/>
              </a:rPr>
              <a:t>Hz. </a:t>
            </a:r>
            <a:r>
              <a:rPr lang="tr-TR" sz="2400" b="1" dirty="0" err="1">
                <a:solidFill>
                  <a:schemeClr val="tx1"/>
                </a:solidFill>
                <a:cs typeface="Times New Roman" pitchFamily="18" charset="0"/>
              </a:rPr>
              <a:t>Şuayb</a:t>
            </a:r>
            <a:r>
              <a:rPr lang="tr-TR" sz="2400" b="1" dirty="0">
                <a:solidFill>
                  <a:schemeClr val="tx1"/>
                </a:solidFill>
                <a:cs typeface="Times New Roman" pitchFamily="18" charset="0"/>
              </a:rPr>
              <a:t> (a.s)</a:t>
            </a:r>
          </a:p>
        </p:txBody>
      </p:sp>
      <p:sp>
        <p:nvSpPr>
          <p:cNvPr id="83979" name="AutoShape 11">
            <a:hlinkClick r:id="rId11" action="ppaction://hlinksldjump"/>
          </p:cNvPr>
          <p:cNvSpPr>
            <a:spLocks noChangeArrowheads="1"/>
          </p:cNvSpPr>
          <p:nvPr/>
        </p:nvSpPr>
        <p:spPr bwMode="auto">
          <a:xfrm>
            <a:off x="6189663" y="214290"/>
            <a:ext cx="2703512" cy="452437"/>
          </a:xfrm>
          <a:prstGeom prst="flowChartAlternateProcess">
            <a:avLst/>
          </a:prstGeom>
          <a:ln>
            <a:headEnd/>
            <a:tailEnd/>
          </a:ln>
        </p:spPr>
        <p:style>
          <a:lnRef idx="1">
            <a:schemeClr val="accent2"/>
          </a:lnRef>
          <a:fillRef idx="2">
            <a:schemeClr val="accent2"/>
          </a:fillRef>
          <a:effectRef idx="1">
            <a:schemeClr val="accent2"/>
          </a:effectRef>
          <a:fontRef idx="minor">
            <a:schemeClr val="dk1"/>
          </a:fontRef>
        </p:style>
        <p:txBody>
          <a:bodyPr wrap="none" anchor="ctr"/>
          <a:lstStyle/>
          <a:p>
            <a:pPr algn="ctr"/>
            <a:r>
              <a:rPr lang="tr-TR" sz="2400" b="1">
                <a:solidFill>
                  <a:schemeClr val="tx1"/>
                </a:solidFill>
                <a:cs typeface="Times New Roman" pitchFamily="18" charset="0"/>
              </a:rPr>
              <a:t>Hz. Lût (a.s)</a:t>
            </a:r>
          </a:p>
        </p:txBody>
      </p:sp>
      <p:sp>
        <p:nvSpPr>
          <p:cNvPr id="83980" name="AutoShape 12">
            <a:hlinkClick r:id="rId12" action="ppaction://hlinksldjump"/>
          </p:cNvPr>
          <p:cNvSpPr>
            <a:spLocks noChangeArrowheads="1"/>
          </p:cNvSpPr>
          <p:nvPr/>
        </p:nvSpPr>
        <p:spPr bwMode="auto">
          <a:xfrm>
            <a:off x="6189663" y="857232"/>
            <a:ext cx="2703512" cy="452438"/>
          </a:xfrm>
          <a:prstGeom prst="flowChartAlternateProcess">
            <a:avLst/>
          </a:prstGeom>
          <a:ln>
            <a:headEnd/>
            <a:tailEnd/>
          </a:ln>
        </p:spPr>
        <p:style>
          <a:lnRef idx="1">
            <a:schemeClr val="accent2"/>
          </a:lnRef>
          <a:fillRef idx="2">
            <a:schemeClr val="accent2"/>
          </a:fillRef>
          <a:effectRef idx="1">
            <a:schemeClr val="accent2"/>
          </a:effectRef>
          <a:fontRef idx="minor">
            <a:schemeClr val="dk1"/>
          </a:fontRef>
        </p:style>
        <p:txBody>
          <a:bodyPr wrap="none" anchor="ctr"/>
          <a:lstStyle/>
          <a:p>
            <a:pPr algn="ctr"/>
            <a:r>
              <a:rPr lang="tr-TR" sz="2400" b="1">
                <a:solidFill>
                  <a:schemeClr val="tx1"/>
                </a:solidFill>
                <a:cs typeface="Times New Roman" pitchFamily="18" charset="0"/>
              </a:rPr>
              <a:t>Hz. Ya'kub (a.s)</a:t>
            </a:r>
          </a:p>
        </p:txBody>
      </p:sp>
      <p:sp>
        <p:nvSpPr>
          <p:cNvPr id="83981" name="AutoShape 13">
            <a:hlinkClick r:id="" action="ppaction://noaction"/>
          </p:cNvPr>
          <p:cNvSpPr>
            <a:spLocks noChangeArrowheads="1"/>
          </p:cNvSpPr>
          <p:nvPr/>
        </p:nvSpPr>
        <p:spPr bwMode="auto">
          <a:xfrm>
            <a:off x="6189663" y="1500174"/>
            <a:ext cx="2703512" cy="452438"/>
          </a:xfrm>
          <a:prstGeom prst="flowChartAlternateProcess">
            <a:avLst/>
          </a:prstGeom>
          <a:ln>
            <a:headEnd/>
            <a:tailEnd/>
          </a:ln>
        </p:spPr>
        <p:style>
          <a:lnRef idx="1">
            <a:schemeClr val="accent2"/>
          </a:lnRef>
          <a:fillRef idx="2">
            <a:schemeClr val="accent2"/>
          </a:fillRef>
          <a:effectRef idx="1">
            <a:schemeClr val="accent2"/>
          </a:effectRef>
          <a:fontRef idx="minor">
            <a:schemeClr val="dk1"/>
          </a:fontRef>
        </p:style>
        <p:txBody>
          <a:bodyPr wrap="none" anchor="ctr"/>
          <a:lstStyle/>
          <a:p>
            <a:pPr algn="ctr"/>
            <a:r>
              <a:rPr lang="tr-TR" sz="2400" b="1" dirty="0">
                <a:solidFill>
                  <a:schemeClr val="tx1"/>
                </a:solidFill>
                <a:cs typeface="Times New Roman" pitchFamily="18" charset="0"/>
              </a:rPr>
              <a:t>Hz. Yusuf (a.s)</a:t>
            </a:r>
          </a:p>
        </p:txBody>
      </p:sp>
      <p:sp>
        <p:nvSpPr>
          <p:cNvPr id="83982" name="AutoShape 14">
            <a:hlinkClick r:id="" action="ppaction://noaction"/>
          </p:cNvPr>
          <p:cNvSpPr>
            <a:spLocks noChangeArrowheads="1"/>
          </p:cNvSpPr>
          <p:nvPr/>
        </p:nvSpPr>
        <p:spPr bwMode="auto">
          <a:xfrm>
            <a:off x="6189663" y="2143116"/>
            <a:ext cx="2703512" cy="452438"/>
          </a:xfrm>
          <a:prstGeom prst="flowChartAlternateProcess">
            <a:avLst/>
          </a:prstGeom>
          <a:ln>
            <a:headEnd/>
            <a:tailEnd/>
          </a:ln>
        </p:spPr>
        <p:style>
          <a:lnRef idx="1">
            <a:schemeClr val="accent2"/>
          </a:lnRef>
          <a:fillRef idx="2">
            <a:schemeClr val="accent2"/>
          </a:fillRef>
          <a:effectRef idx="1">
            <a:schemeClr val="accent2"/>
          </a:effectRef>
          <a:fontRef idx="minor">
            <a:schemeClr val="dk1"/>
          </a:fontRef>
        </p:style>
        <p:txBody>
          <a:bodyPr wrap="none" anchor="ctr"/>
          <a:lstStyle/>
          <a:p>
            <a:pPr algn="ctr"/>
            <a:r>
              <a:rPr lang="tr-TR" sz="2400" b="1">
                <a:solidFill>
                  <a:schemeClr val="tx1"/>
                </a:solidFill>
                <a:cs typeface="Times New Roman" pitchFamily="18" charset="0"/>
              </a:rPr>
              <a:t>Hz. Musa (a.s)</a:t>
            </a:r>
          </a:p>
        </p:txBody>
      </p:sp>
      <p:sp>
        <p:nvSpPr>
          <p:cNvPr id="83983" name="AutoShape 15">
            <a:hlinkClick r:id="" action="ppaction://noaction"/>
          </p:cNvPr>
          <p:cNvSpPr>
            <a:spLocks noChangeArrowheads="1"/>
          </p:cNvSpPr>
          <p:nvPr/>
        </p:nvSpPr>
        <p:spPr bwMode="auto">
          <a:xfrm>
            <a:off x="6227763" y="2786058"/>
            <a:ext cx="2703512" cy="452438"/>
          </a:xfrm>
          <a:prstGeom prst="flowChartAlternateProcess">
            <a:avLst/>
          </a:prstGeom>
          <a:ln>
            <a:headEnd/>
            <a:tailEnd/>
          </a:ln>
        </p:spPr>
        <p:style>
          <a:lnRef idx="1">
            <a:schemeClr val="accent2"/>
          </a:lnRef>
          <a:fillRef idx="2">
            <a:schemeClr val="accent2"/>
          </a:fillRef>
          <a:effectRef idx="1">
            <a:schemeClr val="accent2"/>
          </a:effectRef>
          <a:fontRef idx="minor">
            <a:schemeClr val="dk1"/>
          </a:fontRef>
        </p:style>
        <p:txBody>
          <a:bodyPr wrap="none" anchor="ctr"/>
          <a:lstStyle/>
          <a:p>
            <a:pPr algn="ctr"/>
            <a:r>
              <a:rPr lang="tr-TR" sz="2400" b="1">
                <a:solidFill>
                  <a:schemeClr val="tx1"/>
                </a:solidFill>
                <a:cs typeface="Times New Roman" pitchFamily="18" charset="0"/>
              </a:rPr>
              <a:t>Hz. Harun (a.s)</a:t>
            </a:r>
          </a:p>
        </p:txBody>
      </p:sp>
      <p:sp>
        <p:nvSpPr>
          <p:cNvPr id="83984" name="AutoShape 16">
            <a:hlinkClick r:id="" action="ppaction://noaction"/>
          </p:cNvPr>
          <p:cNvSpPr>
            <a:spLocks noChangeArrowheads="1"/>
          </p:cNvSpPr>
          <p:nvPr/>
        </p:nvSpPr>
        <p:spPr bwMode="auto">
          <a:xfrm>
            <a:off x="6227763" y="3429000"/>
            <a:ext cx="2703512" cy="452437"/>
          </a:xfrm>
          <a:prstGeom prst="flowChartAlternateProcess">
            <a:avLst/>
          </a:prstGeom>
          <a:ln>
            <a:headEnd/>
            <a:tailEnd/>
          </a:ln>
        </p:spPr>
        <p:style>
          <a:lnRef idx="1">
            <a:schemeClr val="accent2"/>
          </a:lnRef>
          <a:fillRef idx="2">
            <a:schemeClr val="accent2"/>
          </a:fillRef>
          <a:effectRef idx="1">
            <a:schemeClr val="accent2"/>
          </a:effectRef>
          <a:fontRef idx="minor">
            <a:schemeClr val="dk1"/>
          </a:fontRef>
        </p:style>
        <p:txBody>
          <a:bodyPr wrap="none" anchor="ctr"/>
          <a:lstStyle/>
          <a:p>
            <a:pPr algn="ctr"/>
            <a:r>
              <a:rPr lang="tr-TR" sz="2400" b="1">
                <a:solidFill>
                  <a:schemeClr val="tx1"/>
                </a:solidFill>
                <a:cs typeface="Times New Roman" pitchFamily="18" charset="0"/>
              </a:rPr>
              <a:t>Hz. Davud (a.s)</a:t>
            </a:r>
          </a:p>
        </p:txBody>
      </p:sp>
      <p:sp>
        <p:nvSpPr>
          <p:cNvPr id="83985" name="AutoShape 17">
            <a:hlinkClick r:id="" action="ppaction://noaction"/>
          </p:cNvPr>
          <p:cNvSpPr>
            <a:spLocks noChangeArrowheads="1"/>
          </p:cNvSpPr>
          <p:nvPr/>
        </p:nvSpPr>
        <p:spPr bwMode="auto">
          <a:xfrm>
            <a:off x="6227763" y="4071942"/>
            <a:ext cx="2703512" cy="452438"/>
          </a:xfrm>
          <a:prstGeom prst="flowChartAlternateProcess">
            <a:avLst/>
          </a:prstGeom>
          <a:ln>
            <a:headEnd/>
            <a:tailEnd/>
          </a:ln>
        </p:spPr>
        <p:style>
          <a:lnRef idx="1">
            <a:schemeClr val="accent2"/>
          </a:lnRef>
          <a:fillRef idx="2">
            <a:schemeClr val="accent2"/>
          </a:fillRef>
          <a:effectRef idx="1">
            <a:schemeClr val="accent2"/>
          </a:effectRef>
          <a:fontRef idx="minor">
            <a:schemeClr val="dk1"/>
          </a:fontRef>
        </p:style>
        <p:txBody>
          <a:bodyPr wrap="none" anchor="ctr"/>
          <a:lstStyle/>
          <a:p>
            <a:pPr algn="ctr"/>
            <a:r>
              <a:rPr lang="tr-TR" sz="2400" b="1" dirty="0">
                <a:solidFill>
                  <a:schemeClr val="tx1"/>
                </a:solidFill>
                <a:cs typeface="Times New Roman" pitchFamily="18" charset="0"/>
              </a:rPr>
              <a:t>Hz. Süleyman (a.s)</a:t>
            </a:r>
          </a:p>
        </p:txBody>
      </p:sp>
      <p:sp>
        <p:nvSpPr>
          <p:cNvPr id="83986" name="AutoShape 18">
            <a:hlinkClick r:id="" action="ppaction://noaction"/>
          </p:cNvPr>
          <p:cNvSpPr>
            <a:spLocks noChangeArrowheads="1"/>
          </p:cNvSpPr>
          <p:nvPr/>
        </p:nvSpPr>
        <p:spPr bwMode="auto">
          <a:xfrm>
            <a:off x="6227763" y="4714884"/>
            <a:ext cx="2703512" cy="452438"/>
          </a:xfrm>
          <a:prstGeom prst="flowChartAlternateProcess">
            <a:avLst/>
          </a:prstGeom>
          <a:ln>
            <a:headEnd/>
            <a:tailEnd/>
          </a:ln>
        </p:spPr>
        <p:style>
          <a:lnRef idx="1">
            <a:schemeClr val="accent2"/>
          </a:lnRef>
          <a:fillRef idx="2">
            <a:schemeClr val="accent2"/>
          </a:fillRef>
          <a:effectRef idx="1">
            <a:schemeClr val="accent2"/>
          </a:effectRef>
          <a:fontRef idx="minor">
            <a:schemeClr val="dk1"/>
          </a:fontRef>
        </p:style>
        <p:txBody>
          <a:bodyPr wrap="none" anchor="ctr"/>
          <a:lstStyle/>
          <a:p>
            <a:pPr algn="ctr"/>
            <a:r>
              <a:rPr lang="tr-TR" sz="2400" b="1">
                <a:solidFill>
                  <a:schemeClr val="tx1"/>
                </a:solidFill>
                <a:cs typeface="Times New Roman" pitchFamily="18" charset="0"/>
              </a:rPr>
              <a:t>Hz. </a:t>
            </a:r>
            <a:r>
              <a:rPr lang="tr-TR" sz="2400" b="1" dirty="0" err="1">
                <a:solidFill>
                  <a:schemeClr val="tx1"/>
                </a:solidFill>
                <a:cs typeface="Times New Roman" pitchFamily="18" charset="0"/>
              </a:rPr>
              <a:t>Eyyûb</a:t>
            </a:r>
            <a:r>
              <a:rPr lang="tr-TR" sz="2400" b="1" dirty="0">
                <a:solidFill>
                  <a:schemeClr val="tx1"/>
                </a:solidFill>
                <a:cs typeface="Times New Roman" pitchFamily="18" charset="0"/>
              </a:rPr>
              <a:t> (a.s.)</a:t>
            </a:r>
          </a:p>
        </p:txBody>
      </p:sp>
      <p:sp>
        <p:nvSpPr>
          <p:cNvPr id="83987" name="AutoShape 19">
            <a:hlinkClick r:id="" action="ppaction://noaction"/>
          </p:cNvPr>
          <p:cNvSpPr>
            <a:spLocks noChangeArrowheads="1"/>
          </p:cNvSpPr>
          <p:nvPr/>
        </p:nvSpPr>
        <p:spPr bwMode="auto">
          <a:xfrm>
            <a:off x="6227763" y="5357826"/>
            <a:ext cx="2703512" cy="452437"/>
          </a:xfrm>
          <a:prstGeom prst="flowChartAlternateProcess">
            <a:avLst/>
          </a:prstGeom>
          <a:ln>
            <a:headEnd/>
            <a:tailEnd/>
          </a:ln>
        </p:spPr>
        <p:style>
          <a:lnRef idx="1">
            <a:schemeClr val="accent2"/>
          </a:lnRef>
          <a:fillRef idx="2">
            <a:schemeClr val="accent2"/>
          </a:fillRef>
          <a:effectRef idx="1">
            <a:schemeClr val="accent2"/>
          </a:effectRef>
          <a:fontRef idx="minor">
            <a:schemeClr val="dk1"/>
          </a:fontRef>
        </p:style>
        <p:txBody>
          <a:bodyPr wrap="none" anchor="ctr"/>
          <a:lstStyle/>
          <a:p>
            <a:pPr algn="ctr"/>
            <a:r>
              <a:rPr lang="tr-TR" sz="2400" b="1" dirty="0">
                <a:solidFill>
                  <a:schemeClr val="tx1"/>
                </a:solidFill>
                <a:cs typeface="Times New Roman" pitchFamily="18" charset="0"/>
              </a:rPr>
              <a:t>Hz. </a:t>
            </a:r>
            <a:r>
              <a:rPr lang="tr-TR" sz="2400" b="1" dirty="0" err="1">
                <a:solidFill>
                  <a:schemeClr val="tx1"/>
                </a:solidFill>
                <a:cs typeface="Times New Roman" pitchFamily="18" charset="0"/>
              </a:rPr>
              <a:t>Zülkifl</a:t>
            </a:r>
            <a:r>
              <a:rPr lang="tr-TR" sz="2400" b="1" dirty="0">
                <a:solidFill>
                  <a:schemeClr val="tx1"/>
                </a:solidFill>
                <a:cs typeface="Times New Roman" pitchFamily="18" charset="0"/>
              </a:rPr>
              <a:t> (a.s)</a:t>
            </a:r>
          </a:p>
        </p:txBody>
      </p:sp>
      <p:sp>
        <p:nvSpPr>
          <p:cNvPr id="83988" name="AutoShape 20">
            <a:hlinkClick r:id="" action="ppaction://noaction"/>
          </p:cNvPr>
          <p:cNvSpPr>
            <a:spLocks noChangeArrowheads="1"/>
          </p:cNvSpPr>
          <p:nvPr/>
        </p:nvSpPr>
        <p:spPr bwMode="auto">
          <a:xfrm>
            <a:off x="3214678" y="5286388"/>
            <a:ext cx="2703513" cy="452437"/>
          </a:xfrm>
          <a:prstGeom prst="flowChartAlternateProcess">
            <a:avLst/>
          </a:prstGeom>
          <a:ln>
            <a:headEnd/>
            <a:tailEnd/>
          </a:ln>
        </p:spPr>
        <p:style>
          <a:lnRef idx="1">
            <a:schemeClr val="accent2"/>
          </a:lnRef>
          <a:fillRef idx="2">
            <a:schemeClr val="accent2"/>
          </a:fillRef>
          <a:effectRef idx="1">
            <a:schemeClr val="accent2"/>
          </a:effectRef>
          <a:fontRef idx="minor">
            <a:schemeClr val="dk1"/>
          </a:fontRef>
        </p:style>
        <p:txBody>
          <a:bodyPr wrap="none" anchor="ctr"/>
          <a:lstStyle/>
          <a:p>
            <a:pPr algn="ctr"/>
            <a:r>
              <a:rPr lang="tr-TR" sz="2400" b="1" dirty="0">
                <a:solidFill>
                  <a:schemeClr val="tx1"/>
                </a:solidFill>
                <a:cs typeface="Times New Roman" pitchFamily="18" charset="0"/>
              </a:rPr>
              <a:t>Hz. İlyas (a.s)</a:t>
            </a:r>
          </a:p>
        </p:txBody>
      </p:sp>
      <p:sp>
        <p:nvSpPr>
          <p:cNvPr id="83989" name="AutoShape 21">
            <a:hlinkClick r:id="" action="ppaction://noaction"/>
          </p:cNvPr>
          <p:cNvSpPr>
            <a:spLocks noChangeArrowheads="1"/>
          </p:cNvSpPr>
          <p:nvPr/>
        </p:nvSpPr>
        <p:spPr bwMode="auto">
          <a:xfrm>
            <a:off x="3203575" y="214290"/>
            <a:ext cx="2703513" cy="452437"/>
          </a:xfrm>
          <a:prstGeom prst="flowChartAlternateProcess">
            <a:avLst/>
          </a:prstGeom>
          <a:ln>
            <a:headEnd/>
            <a:tailEnd/>
          </a:ln>
        </p:spPr>
        <p:style>
          <a:lnRef idx="1">
            <a:schemeClr val="accent2"/>
          </a:lnRef>
          <a:fillRef idx="2">
            <a:schemeClr val="accent2"/>
          </a:fillRef>
          <a:effectRef idx="1">
            <a:schemeClr val="accent2"/>
          </a:effectRef>
          <a:fontRef idx="minor">
            <a:schemeClr val="dk1"/>
          </a:fontRef>
        </p:style>
        <p:txBody>
          <a:bodyPr wrap="none" anchor="ctr"/>
          <a:lstStyle/>
          <a:p>
            <a:pPr algn="ctr"/>
            <a:r>
              <a:rPr lang="tr-TR" sz="2400" b="1" dirty="0">
                <a:solidFill>
                  <a:schemeClr val="tx1"/>
                </a:solidFill>
                <a:cs typeface="Times New Roman" pitchFamily="18" charset="0"/>
              </a:rPr>
              <a:t>Hz. </a:t>
            </a:r>
            <a:r>
              <a:rPr lang="tr-TR" sz="2400" b="1" dirty="0" err="1">
                <a:solidFill>
                  <a:schemeClr val="tx1"/>
                </a:solidFill>
                <a:cs typeface="Times New Roman" pitchFamily="18" charset="0"/>
              </a:rPr>
              <a:t>Elyesa</a:t>
            </a:r>
            <a:r>
              <a:rPr lang="tr-TR" sz="2400" b="1" dirty="0">
                <a:solidFill>
                  <a:schemeClr val="tx1"/>
                </a:solidFill>
                <a:cs typeface="Times New Roman" pitchFamily="18" charset="0"/>
              </a:rPr>
              <a:t> (A.S.)</a:t>
            </a:r>
          </a:p>
        </p:txBody>
      </p:sp>
      <p:sp>
        <p:nvSpPr>
          <p:cNvPr id="83990" name="AutoShape 22">
            <a:hlinkClick r:id="" action="ppaction://noaction"/>
          </p:cNvPr>
          <p:cNvSpPr>
            <a:spLocks noChangeArrowheads="1"/>
          </p:cNvSpPr>
          <p:nvPr/>
        </p:nvSpPr>
        <p:spPr bwMode="auto">
          <a:xfrm>
            <a:off x="3214678" y="4572008"/>
            <a:ext cx="2703513" cy="452438"/>
          </a:xfrm>
          <a:prstGeom prst="flowChartAlternateProcess">
            <a:avLst/>
          </a:prstGeom>
          <a:ln>
            <a:headEnd/>
            <a:tailEnd/>
          </a:ln>
        </p:spPr>
        <p:style>
          <a:lnRef idx="1">
            <a:schemeClr val="accent2"/>
          </a:lnRef>
          <a:fillRef idx="2">
            <a:schemeClr val="accent2"/>
          </a:fillRef>
          <a:effectRef idx="1">
            <a:schemeClr val="accent2"/>
          </a:effectRef>
          <a:fontRef idx="minor">
            <a:schemeClr val="dk1"/>
          </a:fontRef>
        </p:style>
        <p:txBody>
          <a:bodyPr wrap="none" anchor="ctr"/>
          <a:lstStyle/>
          <a:p>
            <a:pPr algn="ctr"/>
            <a:r>
              <a:rPr lang="tr-TR" sz="2400" b="1">
                <a:solidFill>
                  <a:schemeClr val="tx1"/>
                </a:solidFill>
                <a:cs typeface="Times New Roman" pitchFamily="18" charset="0"/>
              </a:rPr>
              <a:t>Hz. Zekeriyya (a.s)</a:t>
            </a:r>
          </a:p>
        </p:txBody>
      </p:sp>
      <p:sp>
        <p:nvSpPr>
          <p:cNvPr id="83991" name="AutoShape 23">
            <a:hlinkClick r:id="" action="ppaction://noaction"/>
          </p:cNvPr>
          <p:cNvSpPr>
            <a:spLocks noChangeArrowheads="1"/>
          </p:cNvSpPr>
          <p:nvPr/>
        </p:nvSpPr>
        <p:spPr bwMode="auto">
          <a:xfrm>
            <a:off x="3214678" y="3786190"/>
            <a:ext cx="2703513" cy="452438"/>
          </a:xfrm>
          <a:prstGeom prst="flowChartAlternateProcess">
            <a:avLst/>
          </a:prstGeom>
          <a:ln>
            <a:headEnd/>
            <a:tailEnd/>
          </a:ln>
        </p:spPr>
        <p:style>
          <a:lnRef idx="1">
            <a:schemeClr val="accent2"/>
          </a:lnRef>
          <a:fillRef idx="2">
            <a:schemeClr val="accent2"/>
          </a:fillRef>
          <a:effectRef idx="1">
            <a:schemeClr val="accent2"/>
          </a:effectRef>
          <a:fontRef idx="minor">
            <a:schemeClr val="dk1"/>
          </a:fontRef>
        </p:style>
        <p:txBody>
          <a:bodyPr wrap="none" anchor="ctr"/>
          <a:lstStyle/>
          <a:p>
            <a:pPr algn="ctr"/>
            <a:r>
              <a:rPr lang="tr-TR" sz="2400" b="1">
                <a:solidFill>
                  <a:schemeClr val="tx1"/>
                </a:solidFill>
                <a:cs typeface="Times New Roman" pitchFamily="18" charset="0"/>
              </a:rPr>
              <a:t>Hz. Yunus (a.s)</a:t>
            </a:r>
          </a:p>
        </p:txBody>
      </p:sp>
      <p:sp>
        <p:nvSpPr>
          <p:cNvPr id="83992" name="AutoShape 24">
            <a:hlinkClick r:id="" action="ppaction://noaction"/>
          </p:cNvPr>
          <p:cNvSpPr>
            <a:spLocks noChangeArrowheads="1"/>
          </p:cNvSpPr>
          <p:nvPr/>
        </p:nvSpPr>
        <p:spPr bwMode="auto">
          <a:xfrm>
            <a:off x="3203575" y="857232"/>
            <a:ext cx="2703513" cy="452438"/>
          </a:xfrm>
          <a:prstGeom prst="flowChartAlternateProcess">
            <a:avLst/>
          </a:prstGeom>
          <a:ln>
            <a:headEnd/>
            <a:tailEnd/>
          </a:ln>
        </p:spPr>
        <p:style>
          <a:lnRef idx="1">
            <a:schemeClr val="accent2"/>
          </a:lnRef>
          <a:fillRef idx="2">
            <a:schemeClr val="accent2"/>
          </a:fillRef>
          <a:effectRef idx="1">
            <a:schemeClr val="accent2"/>
          </a:effectRef>
          <a:fontRef idx="minor">
            <a:schemeClr val="dk1"/>
          </a:fontRef>
        </p:style>
        <p:txBody>
          <a:bodyPr wrap="none" anchor="ctr"/>
          <a:lstStyle/>
          <a:p>
            <a:pPr algn="ctr"/>
            <a:r>
              <a:rPr lang="tr-TR" sz="2400" b="1">
                <a:solidFill>
                  <a:schemeClr val="tx1"/>
                </a:solidFill>
                <a:cs typeface="Times New Roman" pitchFamily="18" charset="0"/>
              </a:rPr>
              <a:t>Hz. Yahya (a.s)</a:t>
            </a:r>
          </a:p>
        </p:txBody>
      </p:sp>
      <p:sp>
        <p:nvSpPr>
          <p:cNvPr id="83993" name="AutoShape 25">
            <a:hlinkClick r:id="" action="ppaction://noaction"/>
          </p:cNvPr>
          <p:cNvSpPr>
            <a:spLocks noChangeArrowheads="1"/>
          </p:cNvSpPr>
          <p:nvPr/>
        </p:nvSpPr>
        <p:spPr bwMode="auto">
          <a:xfrm>
            <a:off x="3214678" y="3000372"/>
            <a:ext cx="2703513" cy="452438"/>
          </a:xfrm>
          <a:prstGeom prst="flowChartAlternateProcess">
            <a:avLst/>
          </a:prstGeom>
          <a:ln>
            <a:headEnd/>
            <a:tailEnd/>
          </a:ln>
        </p:spPr>
        <p:style>
          <a:lnRef idx="1">
            <a:schemeClr val="accent2"/>
          </a:lnRef>
          <a:fillRef idx="2">
            <a:schemeClr val="accent2"/>
          </a:fillRef>
          <a:effectRef idx="1">
            <a:schemeClr val="accent2"/>
          </a:effectRef>
          <a:fontRef idx="minor">
            <a:schemeClr val="dk1"/>
          </a:fontRef>
        </p:style>
        <p:txBody>
          <a:bodyPr wrap="none" anchor="ctr"/>
          <a:lstStyle/>
          <a:p>
            <a:pPr algn="ctr"/>
            <a:r>
              <a:rPr lang="tr-TR" sz="2400" b="1">
                <a:solidFill>
                  <a:schemeClr val="tx1"/>
                </a:solidFill>
                <a:cs typeface="Times New Roman" pitchFamily="18" charset="0"/>
              </a:rPr>
              <a:t>Hz. </a:t>
            </a:r>
            <a:r>
              <a:rPr lang="tr-TR" sz="2400" b="1">
                <a:solidFill>
                  <a:schemeClr val="tx1"/>
                </a:solidFill>
              </a:rPr>
              <a:t>İsa</a:t>
            </a:r>
            <a:r>
              <a:rPr lang="tr-TR" sz="2400" b="1">
                <a:solidFill>
                  <a:schemeClr val="tx1"/>
                </a:solidFill>
                <a:cs typeface="Times New Roman" pitchFamily="18" charset="0"/>
              </a:rPr>
              <a:t> (a.s)</a:t>
            </a:r>
          </a:p>
        </p:txBody>
      </p:sp>
      <p:sp>
        <p:nvSpPr>
          <p:cNvPr id="83994" name="AutoShape 26">
            <a:hlinkClick r:id="" action="ppaction://noaction"/>
          </p:cNvPr>
          <p:cNvSpPr>
            <a:spLocks noChangeArrowheads="1"/>
          </p:cNvSpPr>
          <p:nvPr/>
        </p:nvSpPr>
        <p:spPr bwMode="auto">
          <a:xfrm>
            <a:off x="3071802" y="1785926"/>
            <a:ext cx="2970213" cy="836613"/>
          </a:xfrm>
          <a:prstGeom prst="roundRect">
            <a:avLst>
              <a:gd name="adj" fmla="val 16667"/>
            </a:avLst>
          </a:prstGeom>
          <a:ln>
            <a:headEnd/>
            <a:tailEnd/>
          </a:ln>
        </p:spPr>
        <p:style>
          <a:lnRef idx="0">
            <a:schemeClr val="accent4"/>
          </a:lnRef>
          <a:fillRef idx="3">
            <a:schemeClr val="accent4"/>
          </a:fillRef>
          <a:effectRef idx="3">
            <a:schemeClr val="accent4"/>
          </a:effectRef>
          <a:fontRef idx="minor">
            <a:schemeClr val="lt1"/>
          </a:fontRef>
        </p:style>
        <p:txBody>
          <a:bodyPr wrap="none" anchor="ctr"/>
          <a:lstStyle/>
          <a:p>
            <a:pPr algn="ctr"/>
            <a:r>
              <a:rPr lang="tr-TR" sz="2400" b="1" dirty="0">
                <a:solidFill>
                  <a:schemeClr val="bg1"/>
                </a:solidFill>
              </a:rPr>
              <a:t>Hz. Muhammed (a.s)</a:t>
            </a:r>
          </a:p>
        </p:txBody>
      </p:sp>
      <p:sp>
        <p:nvSpPr>
          <p:cNvPr id="83995" name="AutoShape 27"/>
          <p:cNvSpPr>
            <a:spLocks noChangeArrowheads="1"/>
          </p:cNvSpPr>
          <p:nvPr/>
        </p:nvSpPr>
        <p:spPr bwMode="auto">
          <a:xfrm>
            <a:off x="428596" y="5786454"/>
            <a:ext cx="8010525" cy="998538"/>
          </a:xfrm>
          <a:prstGeom prst="horizontalScroll">
            <a:avLst>
              <a:gd name="adj" fmla="val 25000"/>
            </a:avLst>
          </a:prstGeom>
          <a:ln>
            <a:headEnd/>
            <a:tailEnd/>
          </a:ln>
        </p:spPr>
        <p:style>
          <a:lnRef idx="0">
            <a:schemeClr val="accent5"/>
          </a:lnRef>
          <a:fillRef idx="3">
            <a:schemeClr val="accent5"/>
          </a:fillRef>
          <a:effectRef idx="3">
            <a:schemeClr val="accent5"/>
          </a:effectRef>
          <a:fontRef idx="minor">
            <a:schemeClr val="lt1"/>
          </a:fontRef>
        </p:style>
        <p:txBody>
          <a:bodyPr wrap="none" anchor="ctr"/>
          <a:lstStyle/>
          <a:p>
            <a:pPr algn="ctr"/>
            <a:r>
              <a:rPr lang="tr-TR" sz="3200" b="1" dirty="0" err="1">
                <a:solidFill>
                  <a:schemeClr val="bg1"/>
                </a:solidFill>
              </a:rPr>
              <a:t>Kur’an</a:t>
            </a:r>
            <a:r>
              <a:rPr lang="en-US" sz="3200" b="1" dirty="0">
                <a:solidFill>
                  <a:schemeClr val="bg1"/>
                </a:solidFill>
              </a:rPr>
              <a:t>-</a:t>
            </a:r>
            <a:r>
              <a:rPr lang="tr-TR" sz="3200" b="1" dirty="0">
                <a:solidFill>
                  <a:schemeClr val="bg1"/>
                </a:solidFill>
              </a:rPr>
              <a:t>da Adı </a:t>
            </a:r>
            <a:r>
              <a:rPr lang="en-US" sz="3200" b="1" dirty="0">
                <a:solidFill>
                  <a:schemeClr val="bg1"/>
                </a:solidFill>
              </a:rPr>
              <a:t>G</a:t>
            </a:r>
            <a:r>
              <a:rPr lang="tr-TR" sz="3200" b="1" dirty="0" err="1">
                <a:solidFill>
                  <a:schemeClr val="bg1"/>
                </a:solidFill>
              </a:rPr>
              <a:t>eçen</a:t>
            </a:r>
            <a:r>
              <a:rPr lang="tr-TR" sz="3200" b="1" dirty="0">
                <a:solidFill>
                  <a:schemeClr val="bg1"/>
                </a:solidFill>
              </a:rPr>
              <a:t> </a:t>
            </a:r>
            <a:r>
              <a:rPr lang="en-US" sz="3200" b="1" dirty="0">
                <a:solidFill>
                  <a:schemeClr val="bg1"/>
                </a:solidFill>
              </a:rPr>
              <a:t>P</a:t>
            </a:r>
            <a:r>
              <a:rPr lang="tr-TR" sz="3200" b="1" dirty="0" err="1">
                <a:solidFill>
                  <a:schemeClr val="bg1"/>
                </a:solidFill>
              </a:rPr>
              <a:t>eygamberler</a:t>
            </a:r>
            <a:endParaRPr lang="tr-TR" sz="3200" b="1" dirty="0">
              <a:solidFill>
                <a:schemeClr val="bg1"/>
              </a:solidFill>
            </a:endParaRPr>
          </a:p>
        </p:txBody>
      </p:sp>
    </p:spTree>
  </p:cSld>
  <p:clrMapOvr>
    <a:masterClrMapping/>
  </p:clrMapOvr>
  <p:transition spd="slow" advClick="0" advTm="20000">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3995"/>
                                        </p:tgtEl>
                                        <p:attrNameLst>
                                          <p:attrName>style.visibility</p:attrName>
                                        </p:attrNameLst>
                                      </p:cBhvr>
                                      <p:to>
                                        <p:strVal val="visible"/>
                                      </p:to>
                                    </p:set>
                                    <p:anim calcmode="lin" valueType="num">
                                      <p:cBhvr additive="base">
                                        <p:cTn id="7" dur="1000" fill="hold"/>
                                        <p:tgtEl>
                                          <p:spTgt spid="83995"/>
                                        </p:tgtEl>
                                        <p:attrNameLst>
                                          <p:attrName>ppt_x</p:attrName>
                                        </p:attrNameLst>
                                      </p:cBhvr>
                                      <p:tavLst>
                                        <p:tav tm="0">
                                          <p:val>
                                            <p:strVal val="#ppt_x"/>
                                          </p:val>
                                        </p:tav>
                                        <p:tav tm="100000">
                                          <p:val>
                                            <p:strVal val="#ppt_x"/>
                                          </p:val>
                                        </p:tav>
                                      </p:tavLst>
                                    </p:anim>
                                    <p:anim calcmode="lin" valueType="num">
                                      <p:cBhvr additive="base">
                                        <p:cTn id="8" dur="1000" fill="hold"/>
                                        <p:tgtEl>
                                          <p:spTgt spid="83995"/>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grpId="0" nodeType="afterEffect">
                                  <p:stCondLst>
                                    <p:cond delay="0"/>
                                  </p:stCondLst>
                                  <p:childTnLst>
                                    <p:set>
                                      <p:cBhvr>
                                        <p:cTn id="11" dur="1" fill="hold">
                                          <p:stCondLst>
                                            <p:cond delay="0"/>
                                          </p:stCondLst>
                                        </p:cTn>
                                        <p:tgtEl>
                                          <p:spTgt spid="83994"/>
                                        </p:tgtEl>
                                        <p:attrNameLst>
                                          <p:attrName>style.visibility</p:attrName>
                                        </p:attrNameLst>
                                      </p:cBhvr>
                                      <p:to>
                                        <p:strVal val="visible"/>
                                      </p:to>
                                    </p:set>
                                    <p:anim calcmode="lin" valueType="num">
                                      <p:cBhvr additive="base">
                                        <p:cTn id="12" dur="1000" fill="hold"/>
                                        <p:tgtEl>
                                          <p:spTgt spid="83994"/>
                                        </p:tgtEl>
                                        <p:attrNameLst>
                                          <p:attrName>ppt_x</p:attrName>
                                        </p:attrNameLst>
                                      </p:cBhvr>
                                      <p:tavLst>
                                        <p:tav tm="0">
                                          <p:val>
                                            <p:strVal val="#ppt_x"/>
                                          </p:val>
                                        </p:tav>
                                        <p:tav tm="100000">
                                          <p:val>
                                            <p:strVal val="#ppt_x"/>
                                          </p:val>
                                        </p:tav>
                                      </p:tavLst>
                                    </p:anim>
                                    <p:anim calcmode="lin" valueType="num">
                                      <p:cBhvr additive="base">
                                        <p:cTn id="13" dur="1000" fill="hold"/>
                                        <p:tgtEl>
                                          <p:spTgt spid="83994"/>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2" presetClass="entr" presetSubtype="4" fill="hold" grpId="0" nodeType="afterEffect">
                                  <p:stCondLst>
                                    <p:cond delay="0"/>
                                  </p:stCondLst>
                                  <p:childTnLst>
                                    <p:set>
                                      <p:cBhvr>
                                        <p:cTn id="16" dur="1" fill="hold">
                                          <p:stCondLst>
                                            <p:cond delay="0"/>
                                          </p:stCondLst>
                                        </p:cTn>
                                        <p:tgtEl>
                                          <p:spTgt spid="83977"/>
                                        </p:tgtEl>
                                        <p:attrNameLst>
                                          <p:attrName>style.visibility</p:attrName>
                                        </p:attrNameLst>
                                      </p:cBhvr>
                                      <p:to>
                                        <p:strVal val="visible"/>
                                      </p:to>
                                    </p:set>
                                    <p:anim calcmode="lin" valueType="num">
                                      <p:cBhvr additive="base">
                                        <p:cTn id="17" dur="1000" fill="hold"/>
                                        <p:tgtEl>
                                          <p:spTgt spid="83977"/>
                                        </p:tgtEl>
                                        <p:attrNameLst>
                                          <p:attrName>ppt_x</p:attrName>
                                        </p:attrNameLst>
                                      </p:cBhvr>
                                      <p:tavLst>
                                        <p:tav tm="0">
                                          <p:val>
                                            <p:strVal val="#ppt_x"/>
                                          </p:val>
                                        </p:tav>
                                        <p:tav tm="100000">
                                          <p:val>
                                            <p:strVal val="#ppt_x"/>
                                          </p:val>
                                        </p:tav>
                                      </p:tavLst>
                                    </p:anim>
                                    <p:anim calcmode="lin" valueType="num">
                                      <p:cBhvr additive="base">
                                        <p:cTn id="18" dur="1000" fill="hold"/>
                                        <p:tgtEl>
                                          <p:spTgt spid="83977"/>
                                        </p:tgtEl>
                                        <p:attrNameLst>
                                          <p:attrName>ppt_y</p:attrName>
                                        </p:attrNameLst>
                                      </p:cBhvr>
                                      <p:tavLst>
                                        <p:tav tm="0">
                                          <p:val>
                                            <p:strVal val="1+#ppt_h/2"/>
                                          </p:val>
                                        </p:tav>
                                        <p:tav tm="100000">
                                          <p:val>
                                            <p:strVal val="#ppt_y"/>
                                          </p:val>
                                        </p:tav>
                                      </p:tavLst>
                                    </p:anim>
                                  </p:childTnLst>
                                </p:cTn>
                              </p:par>
                            </p:childTnLst>
                          </p:cTn>
                        </p:par>
                        <p:par>
                          <p:cTn id="19" fill="hold">
                            <p:stCondLst>
                              <p:cond delay="3000"/>
                            </p:stCondLst>
                            <p:childTnLst>
                              <p:par>
                                <p:cTn id="20" presetID="2" presetClass="entr" presetSubtype="4" fill="hold" grpId="0" nodeType="afterEffect">
                                  <p:stCondLst>
                                    <p:cond delay="0"/>
                                  </p:stCondLst>
                                  <p:childTnLst>
                                    <p:set>
                                      <p:cBhvr>
                                        <p:cTn id="21" dur="1" fill="hold">
                                          <p:stCondLst>
                                            <p:cond delay="0"/>
                                          </p:stCondLst>
                                        </p:cTn>
                                        <p:tgtEl>
                                          <p:spTgt spid="83970"/>
                                        </p:tgtEl>
                                        <p:attrNameLst>
                                          <p:attrName>style.visibility</p:attrName>
                                        </p:attrNameLst>
                                      </p:cBhvr>
                                      <p:to>
                                        <p:strVal val="visible"/>
                                      </p:to>
                                    </p:set>
                                    <p:anim calcmode="lin" valueType="num">
                                      <p:cBhvr additive="base">
                                        <p:cTn id="22" dur="1000" fill="hold"/>
                                        <p:tgtEl>
                                          <p:spTgt spid="83970"/>
                                        </p:tgtEl>
                                        <p:attrNameLst>
                                          <p:attrName>ppt_x</p:attrName>
                                        </p:attrNameLst>
                                      </p:cBhvr>
                                      <p:tavLst>
                                        <p:tav tm="0">
                                          <p:val>
                                            <p:strVal val="#ppt_x"/>
                                          </p:val>
                                        </p:tav>
                                        <p:tav tm="100000">
                                          <p:val>
                                            <p:strVal val="#ppt_x"/>
                                          </p:val>
                                        </p:tav>
                                      </p:tavLst>
                                    </p:anim>
                                    <p:anim calcmode="lin" valueType="num">
                                      <p:cBhvr additive="base">
                                        <p:cTn id="23" dur="1000" fill="hold"/>
                                        <p:tgtEl>
                                          <p:spTgt spid="83970"/>
                                        </p:tgtEl>
                                        <p:attrNameLst>
                                          <p:attrName>ppt_y</p:attrName>
                                        </p:attrNameLst>
                                      </p:cBhvr>
                                      <p:tavLst>
                                        <p:tav tm="0">
                                          <p:val>
                                            <p:strVal val="1+#ppt_h/2"/>
                                          </p:val>
                                        </p:tav>
                                        <p:tav tm="100000">
                                          <p:val>
                                            <p:strVal val="#ppt_y"/>
                                          </p:val>
                                        </p:tav>
                                      </p:tavLst>
                                    </p:anim>
                                  </p:childTnLst>
                                </p:cTn>
                              </p:par>
                            </p:childTnLst>
                          </p:cTn>
                        </p:par>
                        <p:par>
                          <p:cTn id="24" fill="hold">
                            <p:stCondLst>
                              <p:cond delay="4000"/>
                            </p:stCondLst>
                            <p:childTnLst>
                              <p:par>
                                <p:cTn id="25" presetID="2" presetClass="entr" presetSubtype="4" fill="hold" grpId="0" nodeType="afterEffect">
                                  <p:stCondLst>
                                    <p:cond delay="0"/>
                                  </p:stCondLst>
                                  <p:childTnLst>
                                    <p:set>
                                      <p:cBhvr>
                                        <p:cTn id="26" dur="1" fill="hold">
                                          <p:stCondLst>
                                            <p:cond delay="0"/>
                                          </p:stCondLst>
                                        </p:cTn>
                                        <p:tgtEl>
                                          <p:spTgt spid="83971"/>
                                        </p:tgtEl>
                                        <p:attrNameLst>
                                          <p:attrName>style.visibility</p:attrName>
                                        </p:attrNameLst>
                                      </p:cBhvr>
                                      <p:to>
                                        <p:strVal val="visible"/>
                                      </p:to>
                                    </p:set>
                                    <p:anim calcmode="lin" valueType="num">
                                      <p:cBhvr additive="base">
                                        <p:cTn id="27" dur="1000" fill="hold"/>
                                        <p:tgtEl>
                                          <p:spTgt spid="83971"/>
                                        </p:tgtEl>
                                        <p:attrNameLst>
                                          <p:attrName>ppt_x</p:attrName>
                                        </p:attrNameLst>
                                      </p:cBhvr>
                                      <p:tavLst>
                                        <p:tav tm="0">
                                          <p:val>
                                            <p:strVal val="#ppt_x"/>
                                          </p:val>
                                        </p:tav>
                                        <p:tav tm="100000">
                                          <p:val>
                                            <p:strVal val="#ppt_x"/>
                                          </p:val>
                                        </p:tav>
                                      </p:tavLst>
                                    </p:anim>
                                    <p:anim calcmode="lin" valueType="num">
                                      <p:cBhvr additive="base">
                                        <p:cTn id="28" dur="1000" fill="hold"/>
                                        <p:tgtEl>
                                          <p:spTgt spid="83971"/>
                                        </p:tgtEl>
                                        <p:attrNameLst>
                                          <p:attrName>ppt_y</p:attrName>
                                        </p:attrNameLst>
                                      </p:cBhvr>
                                      <p:tavLst>
                                        <p:tav tm="0">
                                          <p:val>
                                            <p:strVal val="1+#ppt_h/2"/>
                                          </p:val>
                                        </p:tav>
                                        <p:tav tm="100000">
                                          <p:val>
                                            <p:strVal val="#ppt_y"/>
                                          </p:val>
                                        </p:tav>
                                      </p:tavLst>
                                    </p:anim>
                                  </p:childTnLst>
                                </p:cTn>
                              </p:par>
                            </p:childTnLst>
                          </p:cTn>
                        </p:par>
                        <p:par>
                          <p:cTn id="29" fill="hold">
                            <p:stCondLst>
                              <p:cond delay="5000"/>
                            </p:stCondLst>
                            <p:childTnLst>
                              <p:par>
                                <p:cTn id="30" presetID="2" presetClass="entr" presetSubtype="4" fill="hold" grpId="0" nodeType="afterEffect">
                                  <p:stCondLst>
                                    <p:cond delay="0"/>
                                  </p:stCondLst>
                                  <p:childTnLst>
                                    <p:set>
                                      <p:cBhvr>
                                        <p:cTn id="31" dur="1" fill="hold">
                                          <p:stCondLst>
                                            <p:cond delay="0"/>
                                          </p:stCondLst>
                                        </p:cTn>
                                        <p:tgtEl>
                                          <p:spTgt spid="83972"/>
                                        </p:tgtEl>
                                        <p:attrNameLst>
                                          <p:attrName>style.visibility</p:attrName>
                                        </p:attrNameLst>
                                      </p:cBhvr>
                                      <p:to>
                                        <p:strVal val="visible"/>
                                      </p:to>
                                    </p:set>
                                    <p:anim calcmode="lin" valueType="num">
                                      <p:cBhvr additive="base">
                                        <p:cTn id="32" dur="1000" fill="hold"/>
                                        <p:tgtEl>
                                          <p:spTgt spid="83972"/>
                                        </p:tgtEl>
                                        <p:attrNameLst>
                                          <p:attrName>ppt_x</p:attrName>
                                        </p:attrNameLst>
                                      </p:cBhvr>
                                      <p:tavLst>
                                        <p:tav tm="0">
                                          <p:val>
                                            <p:strVal val="#ppt_x"/>
                                          </p:val>
                                        </p:tav>
                                        <p:tav tm="100000">
                                          <p:val>
                                            <p:strVal val="#ppt_x"/>
                                          </p:val>
                                        </p:tav>
                                      </p:tavLst>
                                    </p:anim>
                                    <p:anim calcmode="lin" valueType="num">
                                      <p:cBhvr additive="base">
                                        <p:cTn id="33" dur="1000" fill="hold"/>
                                        <p:tgtEl>
                                          <p:spTgt spid="83972"/>
                                        </p:tgtEl>
                                        <p:attrNameLst>
                                          <p:attrName>ppt_y</p:attrName>
                                        </p:attrNameLst>
                                      </p:cBhvr>
                                      <p:tavLst>
                                        <p:tav tm="0">
                                          <p:val>
                                            <p:strVal val="1+#ppt_h/2"/>
                                          </p:val>
                                        </p:tav>
                                        <p:tav tm="100000">
                                          <p:val>
                                            <p:strVal val="#ppt_y"/>
                                          </p:val>
                                        </p:tav>
                                      </p:tavLst>
                                    </p:anim>
                                  </p:childTnLst>
                                </p:cTn>
                              </p:par>
                            </p:childTnLst>
                          </p:cTn>
                        </p:par>
                        <p:par>
                          <p:cTn id="34" fill="hold">
                            <p:stCondLst>
                              <p:cond delay="6000"/>
                            </p:stCondLst>
                            <p:childTnLst>
                              <p:par>
                                <p:cTn id="35" presetID="2" presetClass="entr" presetSubtype="4" fill="hold" grpId="0" nodeType="afterEffect">
                                  <p:stCondLst>
                                    <p:cond delay="0"/>
                                  </p:stCondLst>
                                  <p:childTnLst>
                                    <p:set>
                                      <p:cBhvr>
                                        <p:cTn id="36" dur="1" fill="hold">
                                          <p:stCondLst>
                                            <p:cond delay="0"/>
                                          </p:stCondLst>
                                        </p:cTn>
                                        <p:tgtEl>
                                          <p:spTgt spid="83973"/>
                                        </p:tgtEl>
                                        <p:attrNameLst>
                                          <p:attrName>style.visibility</p:attrName>
                                        </p:attrNameLst>
                                      </p:cBhvr>
                                      <p:to>
                                        <p:strVal val="visible"/>
                                      </p:to>
                                    </p:set>
                                    <p:anim calcmode="lin" valueType="num">
                                      <p:cBhvr additive="base">
                                        <p:cTn id="37" dur="1000" fill="hold"/>
                                        <p:tgtEl>
                                          <p:spTgt spid="83973"/>
                                        </p:tgtEl>
                                        <p:attrNameLst>
                                          <p:attrName>ppt_x</p:attrName>
                                        </p:attrNameLst>
                                      </p:cBhvr>
                                      <p:tavLst>
                                        <p:tav tm="0">
                                          <p:val>
                                            <p:strVal val="#ppt_x"/>
                                          </p:val>
                                        </p:tav>
                                        <p:tav tm="100000">
                                          <p:val>
                                            <p:strVal val="#ppt_x"/>
                                          </p:val>
                                        </p:tav>
                                      </p:tavLst>
                                    </p:anim>
                                    <p:anim calcmode="lin" valueType="num">
                                      <p:cBhvr additive="base">
                                        <p:cTn id="38" dur="1000" fill="hold"/>
                                        <p:tgtEl>
                                          <p:spTgt spid="83973"/>
                                        </p:tgtEl>
                                        <p:attrNameLst>
                                          <p:attrName>ppt_y</p:attrName>
                                        </p:attrNameLst>
                                      </p:cBhvr>
                                      <p:tavLst>
                                        <p:tav tm="0">
                                          <p:val>
                                            <p:strVal val="1+#ppt_h/2"/>
                                          </p:val>
                                        </p:tav>
                                        <p:tav tm="100000">
                                          <p:val>
                                            <p:strVal val="#ppt_y"/>
                                          </p:val>
                                        </p:tav>
                                      </p:tavLst>
                                    </p:anim>
                                  </p:childTnLst>
                                </p:cTn>
                              </p:par>
                            </p:childTnLst>
                          </p:cTn>
                        </p:par>
                        <p:par>
                          <p:cTn id="39" fill="hold">
                            <p:stCondLst>
                              <p:cond delay="7000"/>
                            </p:stCondLst>
                            <p:childTnLst>
                              <p:par>
                                <p:cTn id="40" presetID="2" presetClass="entr" presetSubtype="4" fill="hold" grpId="0" nodeType="afterEffect">
                                  <p:stCondLst>
                                    <p:cond delay="0"/>
                                  </p:stCondLst>
                                  <p:childTnLst>
                                    <p:set>
                                      <p:cBhvr>
                                        <p:cTn id="41" dur="1" fill="hold">
                                          <p:stCondLst>
                                            <p:cond delay="0"/>
                                          </p:stCondLst>
                                        </p:cTn>
                                        <p:tgtEl>
                                          <p:spTgt spid="83975"/>
                                        </p:tgtEl>
                                        <p:attrNameLst>
                                          <p:attrName>style.visibility</p:attrName>
                                        </p:attrNameLst>
                                      </p:cBhvr>
                                      <p:to>
                                        <p:strVal val="visible"/>
                                      </p:to>
                                    </p:set>
                                    <p:anim calcmode="lin" valueType="num">
                                      <p:cBhvr additive="base">
                                        <p:cTn id="42" dur="1000" fill="hold"/>
                                        <p:tgtEl>
                                          <p:spTgt spid="83975"/>
                                        </p:tgtEl>
                                        <p:attrNameLst>
                                          <p:attrName>ppt_x</p:attrName>
                                        </p:attrNameLst>
                                      </p:cBhvr>
                                      <p:tavLst>
                                        <p:tav tm="0">
                                          <p:val>
                                            <p:strVal val="#ppt_x"/>
                                          </p:val>
                                        </p:tav>
                                        <p:tav tm="100000">
                                          <p:val>
                                            <p:strVal val="#ppt_x"/>
                                          </p:val>
                                        </p:tav>
                                      </p:tavLst>
                                    </p:anim>
                                    <p:anim calcmode="lin" valueType="num">
                                      <p:cBhvr additive="base">
                                        <p:cTn id="43" dur="1000" fill="hold"/>
                                        <p:tgtEl>
                                          <p:spTgt spid="83975"/>
                                        </p:tgtEl>
                                        <p:attrNameLst>
                                          <p:attrName>ppt_y</p:attrName>
                                        </p:attrNameLst>
                                      </p:cBhvr>
                                      <p:tavLst>
                                        <p:tav tm="0">
                                          <p:val>
                                            <p:strVal val="1+#ppt_h/2"/>
                                          </p:val>
                                        </p:tav>
                                        <p:tav tm="100000">
                                          <p:val>
                                            <p:strVal val="#ppt_y"/>
                                          </p:val>
                                        </p:tav>
                                      </p:tavLst>
                                    </p:anim>
                                  </p:childTnLst>
                                </p:cTn>
                              </p:par>
                            </p:childTnLst>
                          </p:cTn>
                        </p:par>
                        <p:par>
                          <p:cTn id="44" fill="hold">
                            <p:stCondLst>
                              <p:cond delay="8000"/>
                            </p:stCondLst>
                            <p:childTnLst>
                              <p:par>
                                <p:cTn id="45" presetID="2" presetClass="entr" presetSubtype="4" fill="hold" grpId="0" nodeType="afterEffect">
                                  <p:stCondLst>
                                    <p:cond delay="0"/>
                                  </p:stCondLst>
                                  <p:childTnLst>
                                    <p:set>
                                      <p:cBhvr>
                                        <p:cTn id="46" dur="1" fill="hold">
                                          <p:stCondLst>
                                            <p:cond delay="0"/>
                                          </p:stCondLst>
                                        </p:cTn>
                                        <p:tgtEl>
                                          <p:spTgt spid="83976"/>
                                        </p:tgtEl>
                                        <p:attrNameLst>
                                          <p:attrName>style.visibility</p:attrName>
                                        </p:attrNameLst>
                                      </p:cBhvr>
                                      <p:to>
                                        <p:strVal val="visible"/>
                                      </p:to>
                                    </p:set>
                                    <p:anim calcmode="lin" valueType="num">
                                      <p:cBhvr additive="base">
                                        <p:cTn id="47" dur="1000" fill="hold"/>
                                        <p:tgtEl>
                                          <p:spTgt spid="83976"/>
                                        </p:tgtEl>
                                        <p:attrNameLst>
                                          <p:attrName>ppt_x</p:attrName>
                                        </p:attrNameLst>
                                      </p:cBhvr>
                                      <p:tavLst>
                                        <p:tav tm="0">
                                          <p:val>
                                            <p:strVal val="#ppt_x"/>
                                          </p:val>
                                        </p:tav>
                                        <p:tav tm="100000">
                                          <p:val>
                                            <p:strVal val="#ppt_x"/>
                                          </p:val>
                                        </p:tav>
                                      </p:tavLst>
                                    </p:anim>
                                    <p:anim calcmode="lin" valueType="num">
                                      <p:cBhvr additive="base">
                                        <p:cTn id="48" dur="1000" fill="hold"/>
                                        <p:tgtEl>
                                          <p:spTgt spid="83976"/>
                                        </p:tgtEl>
                                        <p:attrNameLst>
                                          <p:attrName>ppt_y</p:attrName>
                                        </p:attrNameLst>
                                      </p:cBhvr>
                                      <p:tavLst>
                                        <p:tav tm="0">
                                          <p:val>
                                            <p:strVal val="1+#ppt_h/2"/>
                                          </p:val>
                                        </p:tav>
                                        <p:tav tm="100000">
                                          <p:val>
                                            <p:strVal val="#ppt_y"/>
                                          </p:val>
                                        </p:tav>
                                      </p:tavLst>
                                    </p:anim>
                                  </p:childTnLst>
                                </p:cTn>
                              </p:par>
                            </p:childTnLst>
                          </p:cTn>
                        </p:par>
                        <p:par>
                          <p:cTn id="49" fill="hold">
                            <p:stCondLst>
                              <p:cond delay="9000"/>
                            </p:stCondLst>
                            <p:childTnLst>
                              <p:par>
                                <p:cTn id="50" presetID="2" presetClass="entr" presetSubtype="4" fill="hold" grpId="0" nodeType="afterEffect">
                                  <p:stCondLst>
                                    <p:cond delay="0"/>
                                  </p:stCondLst>
                                  <p:childTnLst>
                                    <p:set>
                                      <p:cBhvr>
                                        <p:cTn id="51" dur="1" fill="hold">
                                          <p:stCondLst>
                                            <p:cond delay="0"/>
                                          </p:stCondLst>
                                        </p:cTn>
                                        <p:tgtEl>
                                          <p:spTgt spid="83974"/>
                                        </p:tgtEl>
                                        <p:attrNameLst>
                                          <p:attrName>style.visibility</p:attrName>
                                        </p:attrNameLst>
                                      </p:cBhvr>
                                      <p:to>
                                        <p:strVal val="visible"/>
                                      </p:to>
                                    </p:set>
                                    <p:anim calcmode="lin" valueType="num">
                                      <p:cBhvr additive="base">
                                        <p:cTn id="52" dur="1000" fill="hold"/>
                                        <p:tgtEl>
                                          <p:spTgt spid="83974"/>
                                        </p:tgtEl>
                                        <p:attrNameLst>
                                          <p:attrName>ppt_x</p:attrName>
                                        </p:attrNameLst>
                                      </p:cBhvr>
                                      <p:tavLst>
                                        <p:tav tm="0">
                                          <p:val>
                                            <p:strVal val="#ppt_x"/>
                                          </p:val>
                                        </p:tav>
                                        <p:tav tm="100000">
                                          <p:val>
                                            <p:strVal val="#ppt_x"/>
                                          </p:val>
                                        </p:tav>
                                      </p:tavLst>
                                    </p:anim>
                                    <p:anim calcmode="lin" valueType="num">
                                      <p:cBhvr additive="base">
                                        <p:cTn id="53" dur="1000" fill="hold"/>
                                        <p:tgtEl>
                                          <p:spTgt spid="83974"/>
                                        </p:tgtEl>
                                        <p:attrNameLst>
                                          <p:attrName>ppt_y</p:attrName>
                                        </p:attrNameLst>
                                      </p:cBhvr>
                                      <p:tavLst>
                                        <p:tav tm="0">
                                          <p:val>
                                            <p:strVal val="1+#ppt_h/2"/>
                                          </p:val>
                                        </p:tav>
                                        <p:tav tm="100000">
                                          <p:val>
                                            <p:strVal val="#ppt_y"/>
                                          </p:val>
                                        </p:tav>
                                      </p:tavLst>
                                    </p:anim>
                                  </p:childTnLst>
                                </p:cTn>
                              </p:par>
                            </p:childTnLst>
                          </p:cTn>
                        </p:par>
                        <p:par>
                          <p:cTn id="54" fill="hold">
                            <p:stCondLst>
                              <p:cond delay="10000"/>
                            </p:stCondLst>
                            <p:childTnLst>
                              <p:par>
                                <p:cTn id="55" presetID="2" presetClass="entr" presetSubtype="4" fill="hold" grpId="0" nodeType="afterEffect">
                                  <p:stCondLst>
                                    <p:cond delay="0"/>
                                  </p:stCondLst>
                                  <p:childTnLst>
                                    <p:set>
                                      <p:cBhvr>
                                        <p:cTn id="56" dur="1" fill="hold">
                                          <p:stCondLst>
                                            <p:cond delay="0"/>
                                          </p:stCondLst>
                                        </p:cTn>
                                        <p:tgtEl>
                                          <p:spTgt spid="83978"/>
                                        </p:tgtEl>
                                        <p:attrNameLst>
                                          <p:attrName>style.visibility</p:attrName>
                                        </p:attrNameLst>
                                      </p:cBhvr>
                                      <p:to>
                                        <p:strVal val="visible"/>
                                      </p:to>
                                    </p:set>
                                    <p:anim calcmode="lin" valueType="num">
                                      <p:cBhvr additive="base">
                                        <p:cTn id="57" dur="1000" fill="hold"/>
                                        <p:tgtEl>
                                          <p:spTgt spid="83978"/>
                                        </p:tgtEl>
                                        <p:attrNameLst>
                                          <p:attrName>ppt_x</p:attrName>
                                        </p:attrNameLst>
                                      </p:cBhvr>
                                      <p:tavLst>
                                        <p:tav tm="0">
                                          <p:val>
                                            <p:strVal val="#ppt_x"/>
                                          </p:val>
                                        </p:tav>
                                        <p:tav tm="100000">
                                          <p:val>
                                            <p:strVal val="#ppt_x"/>
                                          </p:val>
                                        </p:tav>
                                      </p:tavLst>
                                    </p:anim>
                                    <p:anim calcmode="lin" valueType="num">
                                      <p:cBhvr additive="base">
                                        <p:cTn id="58" dur="1000" fill="hold"/>
                                        <p:tgtEl>
                                          <p:spTgt spid="83978"/>
                                        </p:tgtEl>
                                        <p:attrNameLst>
                                          <p:attrName>ppt_y</p:attrName>
                                        </p:attrNameLst>
                                      </p:cBhvr>
                                      <p:tavLst>
                                        <p:tav tm="0">
                                          <p:val>
                                            <p:strVal val="1+#ppt_h/2"/>
                                          </p:val>
                                        </p:tav>
                                        <p:tav tm="100000">
                                          <p:val>
                                            <p:strVal val="#ppt_y"/>
                                          </p:val>
                                        </p:tav>
                                      </p:tavLst>
                                    </p:anim>
                                  </p:childTnLst>
                                </p:cTn>
                              </p:par>
                            </p:childTnLst>
                          </p:cTn>
                        </p:par>
                        <p:par>
                          <p:cTn id="59" fill="hold">
                            <p:stCondLst>
                              <p:cond delay="11000"/>
                            </p:stCondLst>
                            <p:childTnLst>
                              <p:par>
                                <p:cTn id="60" presetID="2" presetClass="entr" presetSubtype="4" fill="hold" grpId="0" nodeType="afterEffect">
                                  <p:stCondLst>
                                    <p:cond delay="0"/>
                                  </p:stCondLst>
                                  <p:childTnLst>
                                    <p:set>
                                      <p:cBhvr>
                                        <p:cTn id="61" dur="1" fill="hold">
                                          <p:stCondLst>
                                            <p:cond delay="0"/>
                                          </p:stCondLst>
                                        </p:cTn>
                                        <p:tgtEl>
                                          <p:spTgt spid="83989"/>
                                        </p:tgtEl>
                                        <p:attrNameLst>
                                          <p:attrName>style.visibility</p:attrName>
                                        </p:attrNameLst>
                                      </p:cBhvr>
                                      <p:to>
                                        <p:strVal val="visible"/>
                                      </p:to>
                                    </p:set>
                                    <p:anim calcmode="lin" valueType="num">
                                      <p:cBhvr additive="base">
                                        <p:cTn id="62" dur="1000" fill="hold"/>
                                        <p:tgtEl>
                                          <p:spTgt spid="83989"/>
                                        </p:tgtEl>
                                        <p:attrNameLst>
                                          <p:attrName>ppt_x</p:attrName>
                                        </p:attrNameLst>
                                      </p:cBhvr>
                                      <p:tavLst>
                                        <p:tav tm="0">
                                          <p:val>
                                            <p:strVal val="#ppt_x"/>
                                          </p:val>
                                        </p:tav>
                                        <p:tav tm="100000">
                                          <p:val>
                                            <p:strVal val="#ppt_x"/>
                                          </p:val>
                                        </p:tav>
                                      </p:tavLst>
                                    </p:anim>
                                    <p:anim calcmode="lin" valueType="num">
                                      <p:cBhvr additive="base">
                                        <p:cTn id="63" dur="1000" fill="hold"/>
                                        <p:tgtEl>
                                          <p:spTgt spid="83989"/>
                                        </p:tgtEl>
                                        <p:attrNameLst>
                                          <p:attrName>ppt_y</p:attrName>
                                        </p:attrNameLst>
                                      </p:cBhvr>
                                      <p:tavLst>
                                        <p:tav tm="0">
                                          <p:val>
                                            <p:strVal val="1+#ppt_h/2"/>
                                          </p:val>
                                        </p:tav>
                                        <p:tav tm="100000">
                                          <p:val>
                                            <p:strVal val="#ppt_y"/>
                                          </p:val>
                                        </p:tav>
                                      </p:tavLst>
                                    </p:anim>
                                  </p:childTnLst>
                                </p:cTn>
                              </p:par>
                            </p:childTnLst>
                          </p:cTn>
                        </p:par>
                        <p:par>
                          <p:cTn id="64" fill="hold">
                            <p:stCondLst>
                              <p:cond delay="12000"/>
                            </p:stCondLst>
                            <p:childTnLst>
                              <p:par>
                                <p:cTn id="65" presetID="2" presetClass="entr" presetSubtype="4" fill="hold" grpId="0" nodeType="afterEffect">
                                  <p:stCondLst>
                                    <p:cond delay="0"/>
                                  </p:stCondLst>
                                  <p:childTnLst>
                                    <p:set>
                                      <p:cBhvr>
                                        <p:cTn id="66" dur="1" fill="hold">
                                          <p:stCondLst>
                                            <p:cond delay="0"/>
                                          </p:stCondLst>
                                        </p:cTn>
                                        <p:tgtEl>
                                          <p:spTgt spid="83992"/>
                                        </p:tgtEl>
                                        <p:attrNameLst>
                                          <p:attrName>style.visibility</p:attrName>
                                        </p:attrNameLst>
                                      </p:cBhvr>
                                      <p:to>
                                        <p:strVal val="visible"/>
                                      </p:to>
                                    </p:set>
                                    <p:anim calcmode="lin" valueType="num">
                                      <p:cBhvr additive="base">
                                        <p:cTn id="67" dur="1000" fill="hold"/>
                                        <p:tgtEl>
                                          <p:spTgt spid="83992"/>
                                        </p:tgtEl>
                                        <p:attrNameLst>
                                          <p:attrName>ppt_x</p:attrName>
                                        </p:attrNameLst>
                                      </p:cBhvr>
                                      <p:tavLst>
                                        <p:tav tm="0">
                                          <p:val>
                                            <p:strVal val="#ppt_x"/>
                                          </p:val>
                                        </p:tav>
                                        <p:tav tm="100000">
                                          <p:val>
                                            <p:strVal val="#ppt_x"/>
                                          </p:val>
                                        </p:tav>
                                      </p:tavLst>
                                    </p:anim>
                                    <p:anim calcmode="lin" valueType="num">
                                      <p:cBhvr additive="base">
                                        <p:cTn id="68" dur="1000" fill="hold"/>
                                        <p:tgtEl>
                                          <p:spTgt spid="83992"/>
                                        </p:tgtEl>
                                        <p:attrNameLst>
                                          <p:attrName>ppt_y</p:attrName>
                                        </p:attrNameLst>
                                      </p:cBhvr>
                                      <p:tavLst>
                                        <p:tav tm="0">
                                          <p:val>
                                            <p:strVal val="1+#ppt_h/2"/>
                                          </p:val>
                                        </p:tav>
                                        <p:tav tm="100000">
                                          <p:val>
                                            <p:strVal val="#ppt_y"/>
                                          </p:val>
                                        </p:tav>
                                      </p:tavLst>
                                    </p:anim>
                                  </p:childTnLst>
                                </p:cTn>
                              </p:par>
                            </p:childTnLst>
                          </p:cTn>
                        </p:par>
                        <p:par>
                          <p:cTn id="69" fill="hold">
                            <p:stCondLst>
                              <p:cond delay="13000"/>
                            </p:stCondLst>
                            <p:childTnLst>
                              <p:par>
                                <p:cTn id="70" presetID="2" presetClass="entr" presetSubtype="4" fill="hold" grpId="0" nodeType="afterEffect">
                                  <p:stCondLst>
                                    <p:cond delay="0"/>
                                  </p:stCondLst>
                                  <p:childTnLst>
                                    <p:set>
                                      <p:cBhvr>
                                        <p:cTn id="71" dur="1" fill="hold">
                                          <p:stCondLst>
                                            <p:cond delay="0"/>
                                          </p:stCondLst>
                                        </p:cTn>
                                        <p:tgtEl>
                                          <p:spTgt spid="83993"/>
                                        </p:tgtEl>
                                        <p:attrNameLst>
                                          <p:attrName>style.visibility</p:attrName>
                                        </p:attrNameLst>
                                      </p:cBhvr>
                                      <p:to>
                                        <p:strVal val="visible"/>
                                      </p:to>
                                    </p:set>
                                    <p:anim calcmode="lin" valueType="num">
                                      <p:cBhvr additive="base">
                                        <p:cTn id="72" dur="1000" fill="hold"/>
                                        <p:tgtEl>
                                          <p:spTgt spid="83993"/>
                                        </p:tgtEl>
                                        <p:attrNameLst>
                                          <p:attrName>ppt_x</p:attrName>
                                        </p:attrNameLst>
                                      </p:cBhvr>
                                      <p:tavLst>
                                        <p:tav tm="0">
                                          <p:val>
                                            <p:strVal val="#ppt_x"/>
                                          </p:val>
                                        </p:tav>
                                        <p:tav tm="100000">
                                          <p:val>
                                            <p:strVal val="#ppt_x"/>
                                          </p:val>
                                        </p:tav>
                                      </p:tavLst>
                                    </p:anim>
                                    <p:anim calcmode="lin" valueType="num">
                                      <p:cBhvr additive="base">
                                        <p:cTn id="73" dur="1000" fill="hold"/>
                                        <p:tgtEl>
                                          <p:spTgt spid="83993"/>
                                        </p:tgtEl>
                                        <p:attrNameLst>
                                          <p:attrName>ppt_y</p:attrName>
                                        </p:attrNameLst>
                                      </p:cBhvr>
                                      <p:tavLst>
                                        <p:tav tm="0">
                                          <p:val>
                                            <p:strVal val="1+#ppt_h/2"/>
                                          </p:val>
                                        </p:tav>
                                        <p:tav tm="100000">
                                          <p:val>
                                            <p:strVal val="#ppt_y"/>
                                          </p:val>
                                        </p:tav>
                                      </p:tavLst>
                                    </p:anim>
                                  </p:childTnLst>
                                </p:cTn>
                              </p:par>
                            </p:childTnLst>
                          </p:cTn>
                        </p:par>
                        <p:par>
                          <p:cTn id="74" fill="hold">
                            <p:stCondLst>
                              <p:cond delay="14000"/>
                            </p:stCondLst>
                            <p:childTnLst>
                              <p:par>
                                <p:cTn id="75" presetID="2" presetClass="entr" presetSubtype="4" fill="hold" grpId="0" nodeType="afterEffect">
                                  <p:stCondLst>
                                    <p:cond delay="0"/>
                                  </p:stCondLst>
                                  <p:childTnLst>
                                    <p:set>
                                      <p:cBhvr>
                                        <p:cTn id="76" dur="1" fill="hold">
                                          <p:stCondLst>
                                            <p:cond delay="0"/>
                                          </p:stCondLst>
                                        </p:cTn>
                                        <p:tgtEl>
                                          <p:spTgt spid="83991"/>
                                        </p:tgtEl>
                                        <p:attrNameLst>
                                          <p:attrName>style.visibility</p:attrName>
                                        </p:attrNameLst>
                                      </p:cBhvr>
                                      <p:to>
                                        <p:strVal val="visible"/>
                                      </p:to>
                                    </p:set>
                                    <p:anim calcmode="lin" valueType="num">
                                      <p:cBhvr additive="base">
                                        <p:cTn id="77" dur="1000" fill="hold"/>
                                        <p:tgtEl>
                                          <p:spTgt spid="83991"/>
                                        </p:tgtEl>
                                        <p:attrNameLst>
                                          <p:attrName>ppt_x</p:attrName>
                                        </p:attrNameLst>
                                      </p:cBhvr>
                                      <p:tavLst>
                                        <p:tav tm="0">
                                          <p:val>
                                            <p:strVal val="#ppt_x"/>
                                          </p:val>
                                        </p:tav>
                                        <p:tav tm="100000">
                                          <p:val>
                                            <p:strVal val="#ppt_x"/>
                                          </p:val>
                                        </p:tav>
                                      </p:tavLst>
                                    </p:anim>
                                    <p:anim calcmode="lin" valueType="num">
                                      <p:cBhvr additive="base">
                                        <p:cTn id="78" dur="1000" fill="hold"/>
                                        <p:tgtEl>
                                          <p:spTgt spid="83991"/>
                                        </p:tgtEl>
                                        <p:attrNameLst>
                                          <p:attrName>ppt_y</p:attrName>
                                        </p:attrNameLst>
                                      </p:cBhvr>
                                      <p:tavLst>
                                        <p:tav tm="0">
                                          <p:val>
                                            <p:strVal val="1+#ppt_h/2"/>
                                          </p:val>
                                        </p:tav>
                                        <p:tav tm="100000">
                                          <p:val>
                                            <p:strVal val="#ppt_y"/>
                                          </p:val>
                                        </p:tav>
                                      </p:tavLst>
                                    </p:anim>
                                  </p:childTnLst>
                                </p:cTn>
                              </p:par>
                            </p:childTnLst>
                          </p:cTn>
                        </p:par>
                        <p:par>
                          <p:cTn id="79" fill="hold">
                            <p:stCondLst>
                              <p:cond delay="15000"/>
                            </p:stCondLst>
                            <p:childTnLst>
                              <p:par>
                                <p:cTn id="80" presetID="2" presetClass="entr" presetSubtype="4" fill="hold" grpId="0" nodeType="afterEffect">
                                  <p:stCondLst>
                                    <p:cond delay="0"/>
                                  </p:stCondLst>
                                  <p:childTnLst>
                                    <p:set>
                                      <p:cBhvr>
                                        <p:cTn id="81" dur="1" fill="hold">
                                          <p:stCondLst>
                                            <p:cond delay="0"/>
                                          </p:stCondLst>
                                        </p:cTn>
                                        <p:tgtEl>
                                          <p:spTgt spid="83990"/>
                                        </p:tgtEl>
                                        <p:attrNameLst>
                                          <p:attrName>style.visibility</p:attrName>
                                        </p:attrNameLst>
                                      </p:cBhvr>
                                      <p:to>
                                        <p:strVal val="visible"/>
                                      </p:to>
                                    </p:set>
                                    <p:anim calcmode="lin" valueType="num">
                                      <p:cBhvr additive="base">
                                        <p:cTn id="82" dur="1000" fill="hold"/>
                                        <p:tgtEl>
                                          <p:spTgt spid="83990"/>
                                        </p:tgtEl>
                                        <p:attrNameLst>
                                          <p:attrName>ppt_x</p:attrName>
                                        </p:attrNameLst>
                                      </p:cBhvr>
                                      <p:tavLst>
                                        <p:tav tm="0">
                                          <p:val>
                                            <p:strVal val="#ppt_x"/>
                                          </p:val>
                                        </p:tav>
                                        <p:tav tm="100000">
                                          <p:val>
                                            <p:strVal val="#ppt_x"/>
                                          </p:val>
                                        </p:tav>
                                      </p:tavLst>
                                    </p:anim>
                                    <p:anim calcmode="lin" valueType="num">
                                      <p:cBhvr additive="base">
                                        <p:cTn id="83" dur="1000" fill="hold"/>
                                        <p:tgtEl>
                                          <p:spTgt spid="83990"/>
                                        </p:tgtEl>
                                        <p:attrNameLst>
                                          <p:attrName>ppt_y</p:attrName>
                                        </p:attrNameLst>
                                      </p:cBhvr>
                                      <p:tavLst>
                                        <p:tav tm="0">
                                          <p:val>
                                            <p:strVal val="1+#ppt_h/2"/>
                                          </p:val>
                                        </p:tav>
                                        <p:tav tm="100000">
                                          <p:val>
                                            <p:strVal val="#ppt_y"/>
                                          </p:val>
                                        </p:tav>
                                      </p:tavLst>
                                    </p:anim>
                                  </p:childTnLst>
                                </p:cTn>
                              </p:par>
                            </p:childTnLst>
                          </p:cTn>
                        </p:par>
                        <p:par>
                          <p:cTn id="84" fill="hold">
                            <p:stCondLst>
                              <p:cond delay="16000"/>
                            </p:stCondLst>
                            <p:childTnLst>
                              <p:par>
                                <p:cTn id="85" presetID="2" presetClass="entr" presetSubtype="4" fill="hold" grpId="0" nodeType="afterEffect">
                                  <p:stCondLst>
                                    <p:cond delay="0"/>
                                  </p:stCondLst>
                                  <p:childTnLst>
                                    <p:set>
                                      <p:cBhvr>
                                        <p:cTn id="86" dur="1" fill="hold">
                                          <p:stCondLst>
                                            <p:cond delay="0"/>
                                          </p:stCondLst>
                                        </p:cTn>
                                        <p:tgtEl>
                                          <p:spTgt spid="83988"/>
                                        </p:tgtEl>
                                        <p:attrNameLst>
                                          <p:attrName>style.visibility</p:attrName>
                                        </p:attrNameLst>
                                      </p:cBhvr>
                                      <p:to>
                                        <p:strVal val="visible"/>
                                      </p:to>
                                    </p:set>
                                    <p:anim calcmode="lin" valueType="num">
                                      <p:cBhvr additive="base">
                                        <p:cTn id="87" dur="1000" fill="hold"/>
                                        <p:tgtEl>
                                          <p:spTgt spid="83988"/>
                                        </p:tgtEl>
                                        <p:attrNameLst>
                                          <p:attrName>ppt_x</p:attrName>
                                        </p:attrNameLst>
                                      </p:cBhvr>
                                      <p:tavLst>
                                        <p:tav tm="0">
                                          <p:val>
                                            <p:strVal val="#ppt_x"/>
                                          </p:val>
                                        </p:tav>
                                        <p:tav tm="100000">
                                          <p:val>
                                            <p:strVal val="#ppt_x"/>
                                          </p:val>
                                        </p:tav>
                                      </p:tavLst>
                                    </p:anim>
                                    <p:anim calcmode="lin" valueType="num">
                                      <p:cBhvr additive="base">
                                        <p:cTn id="88" dur="1000" fill="hold"/>
                                        <p:tgtEl>
                                          <p:spTgt spid="83988"/>
                                        </p:tgtEl>
                                        <p:attrNameLst>
                                          <p:attrName>ppt_y</p:attrName>
                                        </p:attrNameLst>
                                      </p:cBhvr>
                                      <p:tavLst>
                                        <p:tav tm="0">
                                          <p:val>
                                            <p:strVal val="1+#ppt_h/2"/>
                                          </p:val>
                                        </p:tav>
                                        <p:tav tm="100000">
                                          <p:val>
                                            <p:strVal val="#ppt_y"/>
                                          </p:val>
                                        </p:tav>
                                      </p:tavLst>
                                    </p:anim>
                                  </p:childTnLst>
                                </p:cTn>
                              </p:par>
                            </p:childTnLst>
                          </p:cTn>
                        </p:par>
                        <p:par>
                          <p:cTn id="89" fill="hold">
                            <p:stCondLst>
                              <p:cond delay="17000"/>
                            </p:stCondLst>
                            <p:childTnLst>
                              <p:par>
                                <p:cTn id="90" presetID="2" presetClass="entr" presetSubtype="4" fill="hold" grpId="0" nodeType="afterEffect">
                                  <p:stCondLst>
                                    <p:cond delay="0"/>
                                  </p:stCondLst>
                                  <p:childTnLst>
                                    <p:set>
                                      <p:cBhvr>
                                        <p:cTn id="91" dur="1" fill="hold">
                                          <p:stCondLst>
                                            <p:cond delay="0"/>
                                          </p:stCondLst>
                                        </p:cTn>
                                        <p:tgtEl>
                                          <p:spTgt spid="83979"/>
                                        </p:tgtEl>
                                        <p:attrNameLst>
                                          <p:attrName>style.visibility</p:attrName>
                                        </p:attrNameLst>
                                      </p:cBhvr>
                                      <p:to>
                                        <p:strVal val="visible"/>
                                      </p:to>
                                    </p:set>
                                    <p:anim calcmode="lin" valueType="num">
                                      <p:cBhvr additive="base">
                                        <p:cTn id="92" dur="1000" fill="hold"/>
                                        <p:tgtEl>
                                          <p:spTgt spid="83979"/>
                                        </p:tgtEl>
                                        <p:attrNameLst>
                                          <p:attrName>ppt_x</p:attrName>
                                        </p:attrNameLst>
                                      </p:cBhvr>
                                      <p:tavLst>
                                        <p:tav tm="0">
                                          <p:val>
                                            <p:strVal val="#ppt_x"/>
                                          </p:val>
                                        </p:tav>
                                        <p:tav tm="100000">
                                          <p:val>
                                            <p:strVal val="#ppt_x"/>
                                          </p:val>
                                        </p:tav>
                                      </p:tavLst>
                                    </p:anim>
                                    <p:anim calcmode="lin" valueType="num">
                                      <p:cBhvr additive="base">
                                        <p:cTn id="93" dur="1000" fill="hold"/>
                                        <p:tgtEl>
                                          <p:spTgt spid="83979"/>
                                        </p:tgtEl>
                                        <p:attrNameLst>
                                          <p:attrName>ppt_y</p:attrName>
                                        </p:attrNameLst>
                                      </p:cBhvr>
                                      <p:tavLst>
                                        <p:tav tm="0">
                                          <p:val>
                                            <p:strVal val="1+#ppt_h/2"/>
                                          </p:val>
                                        </p:tav>
                                        <p:tav tm="100000">
                                          <p:val>
                                            <p:strVal val="#ppt_y"/>
                                          </p:val>
                                        </p:tav>
                                      </p:tavLst>
                                    </p:anim>
                                  </p:childTnLst>
                                </p:cTn>
                              </p:par>
                            </p:childTnLst>
                          </p:cTn>
                        </p:par>
                        <p:par>
                          <p:cTn id="94" fill="hold">
                            <p:stCondLst>
                              <p:cond delay="18000"/>
                            </p:stCondLst>
                            <p:childTnLst>
                              <p:par>
                                <p:cTn id="95" presetID="2" presetClass="entr" presetSubtype="4" fill="hold" grpId="0" nodeType="afterEffect">
                                  <p:stCondLst>
                                    <p:cond delay="0"/>
                                  </p:stCondLst>
                                  <p:childTnLst>
                                    <p:set>
                                      <p:cBhvr>
                                        <p:cTn id="96" dur="1" fill="hold">
                                          <p:stCondLst>
                                            <p:cond delay="0"/>
                                          </p:stCondLst>
                                        </p:cTn>
                                        <p:tgtEl>
                                          <p:spTgt spid="83980"/>
                                        </p:tgtEl>
                                        <p:attrNameLst>
                                          <p:attrName>style.visibility</p:attrName>
                                        </p:attrNameLst>
                                      </p:cBhvr>
                                      <p:to>
                                        <p:strVal val="visible"/>
                                      </p:to>
                                    </p:set>
                                    <p:anim calcmode="lin" valueType="num">
                                      <p:cBhvr additive="base">
                                        <p:cTn id="97" dur="1000" fill="hold"/>
                                        <p:tgtEl>
                                          <p:spTgt spid="83980"/>
                                        </p:tgtEl>
                                        <p:attrNameLst>
                                          <p:attrName>ppt_x</p:attrName>
                                        </p:attrNameLst>
                                      </p:cBhvr>
                                      <p:tavLst>
                                        <p:tav tm="0">
                                          <p:val>
                                            <p:strVal val="#ppt_x"/>
                                          </p:val>
                                        </p:tav>
                                        <p:tav tm="100000">
                                          <p:val>
                                            <p:strVal val="#ppt_x"/>
                                          </p:val>
                                        </p:tav>
                                      </p:tavLst>
                                    </p:anim>
                                    <p:anim calcmode="lin" valueType="num">
                                      <p:cBhvr additive="base">
                                        <p:cTn id="98" dur="1000" fill="hold"/>
                                        <p:tgtEl>
                                          <p:spTgt spid="83980"/>
                                        </p:tgtEl>
                                        <p:attrNameLst>
                                          <p:attrName>ppt_y</p:attrName>
                                        </p:attrNameLst>
                                      </p:cBhvr>
                                      <p:tavLst>
                                        <p:tav tm="0">
                                          <p:val>
                                            <p:strVal val="1+#ppt_h/2"/>
                                          </p:val>
                                        </p:tav>
                                        <p:tav tm="100000">
                                          <p:val>
                                            <p:strVal val="#ppt_y"/>
                                          </p:val>
                                        </p:tav>
                                      </p:tavLst>
                                    </p:anim>
                                  </p:childTnLst>
                                </p:cTn>
                              </p:par>
                            </p:childTnLst>
                          </p:cTn>
                        </p:par>
                        <p:par>
                          <p:cTn id="99" fill="hold">
                            <p:stCondLst>
                              <p:cond delay="19000"/>
                            </p:stCondLst>
                            <p:childTnLst>
                              <p:par>
                                <p:cTn id="100" presetID="2" presetClass="entr" presetSubtype="4" fill="hold" grpId="0" nodeType="afterEffect">
                                  <p:stCondLst>
                                    <p:cond delay="0"/>
                                  </p:stCondLst>
                                  <p:childTnLst>
                                    <p:set>
                                      <p:cBhvr>
                                        <p:cTn id="101" dur="1" fill="hold">
                                          <p:stCondLst>
                                            <p:cond delay="0"/>
                                          </p:stCondLst>
                                        </p:cTn>
                                        <p:tgtEl>
                                          <p:spTgt spid="83981"/>
                                        </p:tgtEl>
                                        <p:attrNameLst>
                                          <p:attrName>style.visibility</p:attrName>
                                        </p:attrNameLst>
                                      </p:cBhvr>
                                      <p:to>
                                        <p:strVal val="visible"/>
                                      </p:to>
                                    </p:set>
                                    <p:anim calcmode="lin" valueType="num">
                                      <p:cBhvr additive="base">
                                        <p:cTn id="102" dur="1000" fill="hold"/>
                                        <p:tgtEl>
                                          <p:spTgt spid="83981"/>
                                        </p:tgtEl>
                                        <p:attrNameLst>
                                          <p:attrName>ppt_x</p:attrName>
                                        </p:attrNameLst>
                                      </p:cBhvr>
                                      <p:tavLst>
                                        <p:tav tm="0">
                                          <p:val>
                                            <p:strVal val="#ppt_x"/>
                                          </p:val>
                                        </p:tav>
                                        <p:tav tm="100000">
                                          <p:val>
                                            <p:strVal val="#ppt_x"/>
                                          </p:val>
                                        </p:tav>
                                      </p:tavLst>
                                    </p:anim>
                                    <p:anim calcmode="lin" valueType="num">
                                      <p:cBhvr additive="base">
                                        <p:cTn id="103" dur="1000" fill="hold"/>
                                        <p:tgtEl>
                                          <p:spTgt spid="83981"/>
                                        </p:tgtEl>
                                        <p:attrNameLst>
                                          <p:attrName>ppt_y</p:attrName>
                                        </p:attrNameLst>
                                      </p:cBhvr>
                                      <p:tavLst>
                                        <p:tav tm="0">
                                          <p:val>
                                            <p:strVal val="1+#ppt_h/2"/>
                                          </p:val>
                                        </p:tav>
                                        <p:tav tm="100000">
                                          <p:val>
                                            <p:strVal val="#ppt_y"/>
                                          </p:val>
                                        </p:tav>
                                      </p:tavLst>
                                    </p:anim>
                                  </p:childTnLst>
                                </p:cTn>
                              </p:par>
                            </p:childTnLst>
                          </p:cTn>
                        </p:par>
                        <p:par>
                          <p:cTn id="104" fill="hold">
                            <p:stCondLst>
                              <p:cond delay="20000"/>
                            </p:stCondLst>
                            <p:childTnLst>
                              <p:par>
                                <p:cTn id="105" presetID="2" presetClass="entr" presetSubtype="4" fill="hold" grpId="0" nodeType="afterEffect">
                                  <p:stCondLst>
                                    <p:cond delay="0"/>
                                  </p:stCondLst>
                                  <p:childTnLst>
                                    <p:set>
                                      <p:cBhvr>
                                        <p:cTn id="106" dur="1" fill="hold">
                                          <p:stCondLst>
                                            <p:cond delay="0"/>
                                          </p:stCondLst>
                                        </p:cTn>
                                        <p:tgtEl>
                                          <p:spTgt spid="83982"/>
                                        </p:tgtEl>
                                        <p:attrNameLst>
                                          <p:attrName>style.visibility</p:attrName>
                                        </p:attrNameLst>
                                      </p:cBhvr>
                                      <p:to>
                                        <p:strVal val="visible"/>
                                      </p:to>
                                    </p:set>
                                    <p:anim calcmode="lin" valueType="num">
                                      <p:cBhvr additive="base">
                                        <p:cTn id="107" dur="1000" fill="hold"/>
                                        <p:tgtEl>
                                          <p:spTgt spid="83982"/>
                                        </p:tgtEl>
                                        <p:attrNameLst>
                                          <p:attrName>ppt_x</p:attrName>
                                        </p:attrNameLst>
                                      </p:cBhvr>
                                      <p:tavLst>
                                        <p:tav tm="0">
                                          <p:val>
                                            <p:strVal val="#ppt_x"/>
                                          </p:val>
                                        </p:tav>
                                        <p:tav tm="100000">
                                          <p:val>
                                            <p:strVal val="#ppt_x"/>
                                          </p:val>
                                        </p:tav>
                                      </p:tavLst>
                                    </p:anim>
                                    <p:anim calcmode="lin" valueType="num">
                                      <p:cBhvr additive="base">
                                        <p:cTn id="108" dur="1000" fill="hold"/>
                                        <p:tgtEl>
                                          <p:spTgt spid="83982"/>
                                        </p:tgtEl>
                                        <p:attrNameLst>
                                          <p:attrName>ppt_y</p:attrName>
                                        </p:attrNameLst>
                                      </p:cBhvr>
                                      <p:tavLst>
                                        <p:tav tm="0">
                                          <p:val>
                                            <p:strVal val="1+#ppt_h/2"/>
                                          </p:val>
                                        </p:tav>
                                        <p:tav tm="100000">
                                          <p:val>
                                            <p:strVal val="#ppt_y"/>
                                          </p:val>
                                        </p:tav>
                                      </p:tavLst>
                                    </p:anim>
                                  </p:childTnLst>
                                </p:cTn>
                              </p:par>
                            </p:childTnLst>
                          </p:cTn>
                        </p:par>
                        <p:par>
                          <p:cTn id="109" fill="hold">
                            <p:stCondLst>
                              <p:cond delay="21000"/>
                            </p:stCondLst>
                            <p:childTnLst>
                              <p:par>
                                <p:cTn id="110" presetID="2" presetClass="entr" presetSubtype="4" fill="hold" grpId="0" nodeType="afterEffect">
                                  <p:stCondLst>
                                    <p:cond delay="0"/>
                                  </p:stCondLst>
                                  <p:childTnLst>
                                    <p:set>
                                      <p:cBhvr>
                                        <p:cTn id="111" dur="1" fill="hold">
                                          <p:stCondLst>
                                            <p:cond delay="0"/>
                                          </p:stCondLst>
                                        </p:cTn>
                                        <p:tgtEl>
                                          <p:spTgt spid="83983"/>
                                        </p:tgtEl>
                                        <p:attrNameLst>
                                          <p:attrName>style.visibility</p:attrName>
                                        </p:attrNameLst>
                                      </p:cBhvr>
                                      <p:to>
                                        <p:strVal val="visible"/>
                                      </p:to>
                                    </p:set>
                                    <p:anim calcmode="lin" valueType="num">
                                      <p:cBhvr additive="base">
                                        <p:cTn id="112" dur="1000" fill="hold"/>
                                        <p:tgtEl>
                                          <p:spTgt spid="83983"/>
                                        </p:tgtEl>
                                        <p:attrNameLst>
                                          <p:attrName>ppt_x</p:attrName>
                                        </p:attrNameLst>
                                      </p:cBhvr>
                                      <p:tavLst>
                                        <p:tav tm="0">
                                          <p:val>
                                            <p:strVal val="#ppt_x"/>
                                          </p:val>
                                        </p:tav>
                                        <p:tav tm="100000">
                                          <p:val>
                                            <p:strVal val="#ppt_x"/>
                                          </p:val>
                                        </p:tav>
                                      </p:tavLst>
                                    </p:anim>
                                    <p:anim calcmode="lin" valueType="num">
                                      <p:cBhvr additive="base">
                                        <p:cTn id="113" dur="1000" fill="hold"/>
                                        <p:tgtEl>
                                          <p:spTgt spid="83983"/>
                                        </p:tgtEl>
                                        <p:attrNameLst>
                                          <p:attrName>ppt_y</p:attrName>
                                        </p:attrNameLst>
                                      </p:cBhvr>
                                      <p:tavLst>
                                        <p:tav tm="0">
                                          <p:val>
                                            <p:strVal val="1+#ppt_h/2"/>
                                          </p:val>
                                        </p:tav>
                                        <p:tav tm="100000">
                                          <p:val>
                                            <p:strVal val="#ppt_y"/>
                                          </p:val>
                                        </p:tav>
                                      </p:tavLst>
                                    </p:anim>
                                  </p:childTnLst>
                                </p:cTn>
                              </p:par>
                            </p:childTnLst>
                          </p:cTn>
                        </p:par>
                        <p:par>
                          <p:cTn id="114" fill="hold">
                            <p:stCondLst>
                              <p:cond delay="22000"/>
                            </p:stCondLst>
                            <p:childTnLst>
                              <p:par>
                                <p:cTn id="115" presetID="2" presetClass="entr" presetSubtype="4" fill="hold" grpId="0" nodeType="afterEffect">
                                  <p:stCondLst>
                                    <p:cond delay="0"/>
                                  </p:stCondLst>
                                  <p:childTnLst>
                                    <p:set>
                                      <p:cBhvr>
                                        <p:cTn id="116" dur="1" fill="hold">
                                          <p:stCondLst>
                                            <p:cond delay="0"/>
                                          </p:stCondLst>
                                        </p:cTn>
                                        <p:tgtEl>
                                          <p:spTgt spid="83984"/>
                                        </p:tgtEl>
                                        <p:attrNameLst>
                                          <p:attrName>style.visibility</p:attrName>
                                        </p:attrNameLst>
                                      </p:cBhvr>
                                      <p:to>
                                        <p:strVal val="visible"/>
                                      </p:to>
                                    </p:set>
                                    <p:anim calcmode="lin" valueType="num">
                                      <p:cBhvr additive="base">
                                        <p:cTn id="117" dur="1000" fill="hold"/>
                                        <p:tgtEl>
                                          <p:spTgt spid="83984"/>
                                        </p:tgtEl>
                                        <p:attrNameLst>
                                          <p:attrName>ppt_x</p:attrName>
                                        </p:attrNameLst>
                                      </p:cBhvr>
                                      <p:tavLst>
                                        <p:tav tm="0">
                                          <p:val>
                                            <p:strVal val="#ppt_x"/>
                                          </p:val>
                                        </p:tav>
                                        <p:tav tm="100000">
                                          <p:val>
                                            <p:strVal val="#ppt_x"/>
                                          </p:val>
                                        </p:tav>
                                      </p:tavLst>
                                    </p:anim>
                                    <p:anim calcmode="lin" valueType="num">
                                      <p:cBhvr additive="base">
                                        <p:cTn id="118" dur="1000" fill="hold"/>
                                        <p:tgtEl>
                                          <p:spTgt spid="83984"/>
                                        </p:tgtEl>
                                        <p:attrNameLst>
                                          <p:attrName>ppt_y</p:attrName>
                                        </p:attrNameLst>
                                      </p:cBhvr>
                                      <p:tavLst>
                                        <p:tav tm="0">
                                          <p:val>
                                            <p:strVal val="1+#ppt_h/2"/>
                                          </p:val>
                                        </p:tav>
                                        <p:tav tm="100000">
                                          <p:val>
                                            <p:strVal val="#ppt_y"/>
                                          </p:val>
                                        </p:tav>
                                      </p:tavLst>
                                    </p:anim>
                                  </p:childTnLst>
                                </p:cTn>
                              </p:par>
                            </p:childTnLst>
                          </p:cTn>
                        </p:par>
                        <p:par>
                          <p:cTn id="119" fill="hold">
                            <p:stCondLst>
                              <p:cond delay="23000"/>
                            </p:stCondLst>
                            <p:childTnLst>
                              <p:par>
                                <p:cTn id="120" presetID="2" presetClass="entr" presetSubtype="4" fill="hold" grpId="0" nodeType="afterEffect">
                                  <p:stCondLst>
                                    <p:cond delay="0"/>
                                  </p:stCondLst>
                                  <p:childTnLst>
                                    <p:set>
                                      <p:cBhvr>
                                        <p:cTn id="121" dur="1" fill="hold">
                                          <p:stCondLst>
                                            <p:cond delay="0"/>
                                          </p:stCondLst>
                                        </p:cTn>
                                        <p:tgtEl>
                                          <p:spTgt spid="83985"/>
                                        </p:tgtEl>
                                        <p:attrNameLst>
                                          <p:attrName>style.visibility</p:attrName>
                                        </p:attrNameLst>
                                      </p:cBhvr>
                                      <p:to>
                                        <p:strVal val="visible"/>
                                      </p:to>
                                    </p:set>
                                    <p:anim calcmode="lin" valueType="num">
                                      <p:cBhvr additive="base">
                                        <p:cTn id="122" dur="1000" fill="hold"/>
                                        <p:tgtEl>
                                          <p:spTgt spid="83985"/>
                                        </p:tgtEl>
                                        <p:attrNameLst>
                                          <p:attrName>ppt_x</p:attrName>
                                        </p:attrNameLst>
                                      </p:cBhvr>
                                      <p:tavLst>
                                        <p:tav tm="0">
                                          <p:val>
                                            <p:strVal val="#ppt_x"/>
                                          </p:val>
                                        </p:tav>
                                        <p:tav tm="100000">
                                          <p:val>
                                            <p:strVal val="#ppt_x"/>
                                          </p:val>
                                        </p:tav>
                                      </p:tavLst>
                                    </p:anim>
                                    <p:anim calcmode="lin" valueType="num">
                                      <p:cBhvr additive="base">
                                        <p:cTn id="123" dur="1000" fill="hold"/>
                                        <p:tgtEl>
                                          <p:spTgt spid="83985"/>
                                        </p:tgtEl>
                                        <p:attrNameLst>
                                          <p:attrName>ppt_y</p:attrName>
                                        </p:attrNameLst>
                                      </p:cBhvr>
                                      <p:tavLst>
                                        <p:tav tm="0">
                                          <p:val>
                                            <p:strVal val="1+#ppt_h/2"/>
                                          </p:val>
                                        </p:tav>
                                        <p:tav tm="100000">
                                          <p:val>
                                            <p:strVal val="#ppt_y"/>
                                          </p:val>
                                        </p:tav>
                                      </p:tavLst>
                                    </p:anim>
                                  </p:childTnLst>
                                </p:cTn>
                              </p:par>
                            </p:childTnLst>
                          </p:cTn>
                        </p:par>
                        <p:par>
                          <p:cTn id="124" fill="hold">
                            <p:stCondLst>
                              <p:cond delay="24000"/>
                            </p:stCondLst>
                            <p:childTnLst>
                              <p:par>
                                <p:cTn id="125" presetID="2" presetClass="entr" presetSubtype="4" fill="hold" grpId="0" nodeType="afterEffect">
                                  <p:stCondLst>
                                    <p:cond delay="0"/>
                                  </p:stCondLst>
                                  <p:childTnLst>
                                    <p:set>
                                      <p:cBhvr>
                                        <p:cTn id="126" dur="1" fill="hold">
                                          <p:stCondLst>
                                            <p:cond delay="0"/>
                                          </p:stCondLst>
                                        </p:cTn>
                                        <p:tgtEl>
                                          <p:spTgt spid="83986"/>
                                        </p:tgtEl>
                                        <p:attrNameLst>
                                          <p:attrName>style.visibility</p:attrName>
                                        </p:attrNameLst>
                                      </p:cBhvr>
                                      <p:to>
                                        <p:strVal val="visible"/>
                                      </p:to>
                                    </p:set>
                                    <p:anim calcmode="lin" valueType="num">
                                      <p:cBhvr additive="base">
                                        <p:cTn id="127" dur="1000" fill="hold"/>
                                        <p:tgtEl>
                                          <p:spTgt spid="83986"/>
                                        </p:tgtEl>
                                        <p:attrNameLst>
                                          <p:attrName>ppt_x</p:attrName>
                                        </p:attrNameLst>
                                      </p:cBhvr>
                                      <p:tavLst>
                                        <p:tav tm="0">
                                          <p:val>
                                            <p:strVal val="#ppt_x"/>
                                          </p:val>
                                        </p:tav>
                                        <p:tav tm="100000">
                                          <p:val>
                                            <p:strVal val="#ppt_x"/>
                                          </p:val>
                                        </p:tav>
                                      </p:tavLst>
                                    </p:anim>
                                    <p:anim calcmode="lin" valueType="num">
                                      <p:cBhvr additive="base">
                                        <p:cTn id="128" dur="1000" fill="hold"/>
                                        <p:tgtEl>
                                          <p:spTgt spid="83986"/>
                                        </p:tgtEl>
                                        <p:attrNameLst>
                                          <p:attrName>ppt_y</p:attrName>
                                        </p:attrNameLst>
                                      </p:cBhvr>
                                      <p:tavLst>
                                        <p:tav tm="0">
                                          <p:val>
                                            <p:strVal val="1+#ppt_h/2"/>
                                          </p:val>
                                        </p:tav>
                                        <p:tav tm="100000">
                                          <p:val>
                                            <p:strVal val="#ppt_y"/>
                                          </p:val>
                                        </p:tav>
                                      </p:tavLst>
                                    </p:anim>
                                  </p:childTnLst>
                                </p:cTn>
                              </p:par>
                            </p:childTnLst>
                          </p:cTn>
                        </p:par>
                        <p:par>
                          <p:cTn id="129" fill="hold">
                            <p:stCondLst>
                              <p:cond delay="25000"/>
                            </p:stCondLst>
                            <p:childTnLst>
                              <p:par>
                                <p:cTn id="130" presetID="2" presetClass="entr" presetSubtype="4" fill="hold" grpId="0" nodeType="afterEffect">
                                  <p:stCondLst>
                                    <p:cond delay="0"/>
                                  </p:stCondLst>
                                  <p:childTnLst>
                                    <p:set>
                                      <p:cBhvr>
                                        <p:cTn id="131" dur="1" fill="hold">
                                          <p:stCondLst>
                                            <p:cond delay="0"/>
                                          </p:stCondLst>
                                        </p:cTn>
                                        <p:tgtEl>
                                          <p:spTgt spid="83987"/>
                                        </p:tgtEl>
                                        <p:attrNameLst>
                                          <p:attrName>style.visibility</p:attrName>
                                        </p:attrNameLst>
                                      </p:cBhvr>
                                      <p:to>
                                        <p:strVal val="visible"/>
                                      </p:to>
                                    </p:set>
                                    <p:anim calcmode="lin" valueType="num">
                                      <p:cBhvr additive="base">
                                        <p:cTn id="132" dur="1000" fill="hold"/>
                                        <p:tgtEl>
                                          <p:spTgt spid="83987"/>
                                        </p:tgtEl>
                                        <p:attrNameLst>
                                          <p:attrName>ppt_x</p:attrName>
                                        </p:attrNameLst>
                                      </p:cBhvr>
                                      <p:tavLst>
                                        <p:tav tm="0">
                                          <p:val>
                                            <p:strVal val="#ppt_x"/>
                                          </p:val>
                                        </p:tav>
                                        <p:tav tm="100000">
                                          <p:val>
                                            <p:strVal val="#ppt_x"/>
                                          </p:val>
                                        </p:tav>
                                      </p:tavLst>
                                    </p:anim>
                                    <p:anim calcmode="lin" valueType="num">
                                      <p:cBhvr additive="base">
                                        <p:cTn id="133" dur="1000" fill="hold"/>
                                        <p:tgtEl>
                                          <p:spTgt spid="839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0" grpId="0" animBg="1"/>
      <p:bldP spid="83971" grpId="0" animBg="1"/>
      <p:bldP spid="83972" grpId="0" animBg="1"/>
      <p:bldP spid="83973" grpId="0" animBg="1"/>
      <p:bldP spid="83974" grpId="0" animBg="1"/>
      <p:bldP spid="83975" grpId="0" animBg="1"/>
      <p:bldP spid="83976" grpId="0" animBg="1"/>
      <p:bldP spid="83977" grpId="0" animBg="1"/>
      <p:bldP spid="83978" grpId="0" animBg="1"/>
      <p:bldP spid="83979" grpId="0" animBg="1"/>
      <p:bldP spid="83980" grpId="0" animBg="1"/>
      <p:bldP spid="83981" grpId="0" animBg="1"/>
      <p:bldP spid="83982" grpId="0" animBg="1"/>
      <p:bldP spid="83983" grpId="0" animBg="1"/>
      <p:bldP spid="83984" grpId="0" animBg="1"/>
      <p:bldP spid="83985" grpId="0" animBg="1"/>
      <p:bldP spid="83986" grpId="0" animBg="1"/>
      <p:bldP spid="83987" grpId="0" animBg="1"/>
      <p:bldP spid="83988" grpId="0" animBg="1"/>
      <p:bldP spid="83989" grpId="0" animBg="1"/>
      <p:bldP spid="83990" grpId="0" animBg="1"/>
      <p:bldP spid="83991" grpId="0" animBg="1"/>
      <p:bldP spid="83992" grpId="0" animBg="1"/>
      <p:bldP spid="83993" grpId="0" animBg="1"/>
      <p:bldP spid="83994" grpId="0" animBg="1"/>
      <p:bldP spid="8399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14" name="13 Yuvarlatılmış Dikdörtgen"/>
          <p:cNvSpPr/>
          <p:nvPr/>
        </p:nvSpPr>
        <p:spPr>
          <a:xfrm>
            <a:off x="357158" y="5929330"/>
            <a:ext cx="2428892" cy="747996"/>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r>
              <a:rPr lang="tr-TR" sz="3600" b="1" dirty="0" smtClean="0">
                <a:solidFill>
                  <a:schemeClr val="tx1"/>
                </a:solidFill>
              </a:rPr>
              <a:t>TEBLİĞ</a:t>
            </a:r>
            <a:endParaRPr lang="tr-TR" sz="3600" b="1" dirty="0">
              <a:solidFill>
                <a:schemeClr val="tx1"/>
              </a:solidFill>
            </a:endParaRPr>
          </a:p>
        </p:txBody>
      </p:sp>
      <p:sp>
        <p:nvSpPr>
          <p:cNvPr id="13" name="12 Yuvarlatılmış Dikdörtgen"/>
          <p:cNvSpPr/>
          <p:nvPr/>
        </p:nvSpPr>
        <p:spPr>
          <a:xfrm>
            <a:off x="357158" y="4929199"/>
            <a:ext cx="2500330" cy="714380"/>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r>
              <a:rPr lang="tr-TR" sz="3600" b="1" dirty="0" smtClean="0">
                <a:solidFill>
                  <a:schemeClr val="tx1"/>
                </a:solidFill>
              </a:rPr>
              <a:t>İSMET</a:t>
            </a:r>
            <a:endParaRPr lang="tr-TR" sz="3600" b="1" dirty="0">
              <a:solidFill>
                <a:schemeClr val="tx1"/>
              </a:solidFill>
            </a:endParaRPr>
          </a:p>
        </p:txBody>
      </p:sp>
      <p:sp>
        <p:nvSpPr>
          <p:cNvPr id="2" name="1 Başlık"/>
          <p:cNvSpPr>
            <a:spLocks noGrp="1"/>
          </p:cNvSpPr>
          <p:nvPr>
            <p:ph type="ctrTitle"/>
          </p:nvPr>
        </p:nvSpPr>
        <p:spPr>
          <a:xfrm>
            <a:off x="0" y="0"/>
            <a:ext cx="9144000" cy="1643050"/>
          </a:xfrm>
        </p:spPr>
        <p:style>
          <a:lnRef idx="1">
            <a:schemeClr val="accent2"/>
          </a:lnRef>
          <a:fillRef idx="2">
            <a:schemeClr val="accent2"/>
          </a:fillRef>
          <a:effectRef idx="1">
            <a:schemeClr val="accent2"/>
          </a:effectRef>
          <a:fontRef idx="minor">
            <a:schemeClr val="dk1"/>
          </a:fontRef>
        </p:style>
        <p:txBody>
          <a:bodyPr>
            <a:normAutofit/>
          </a:bodyPr>
          <a:lstStyle/>
          <a:p>
            <a:r>
              <a:rPr lang="tr-TR" b="1" spc="50" dirty="0" smtClean="0">
                <a:ln w="11430"/>
                <a:solidFill>
                  <a:schemeClr val="tx1"/>
                </a:solidFill>
                <a:effectLst>
                  <a:outerShdw blurRad="76200" dist="50800" dir="5400000" algn="tl" rotWithShape="0">
                    <a:srgbClr val="000000">
                      <a:alpha val="65000"/>
                    </a:srgbClr>
                  </a:outerShdw>
                </a:effectLst>
              </a:rPr>
              <a:t>Peygamberlerde bulunan sıfatlar (özellikler</a:t>
            </a:r>
            <a:r>
              <a:rPr lang="tr-TR" b="1" spc="50" dirty="0" smtClean="0">
                <a:ln w="11430"/>
                <a:solidFill>
                  <a:schemeClr val="tx1"/>
                </a:solidFill>
                <a:effectLst>
                  <a:outerShdw blurRad="76200" dist="50800" dir="5400000" algn="tl" rotWithShape="0">
                    <a:srgbClr val="000000">
                      <a:alpha val="65000"/>
                    </a:srgbClr>
                  </a:outerShdw>
                </a:effectLst>
              </a:rPr>
              <a:t>)</a:t>
            </a:r>
            <a:endParaRPr lang="tr-TR" dirty="0">
              <a:solidFill>
                <a:schemeClr val="tx1"/>
              </a:solidFill>
            </a:endParaRPr>
          </a:p>
        </p:txBody>
      </p:sp>
      <p:sp>
        <p:nvSpPr>
          <p:cNvPr id="4" name="3 Yuvarlatılmış Dikdörtgen"/>
          <p:cNvSpPr/>
          <p:nvPr/>
        </p:nvSpPr>
        <p:spPr>
          <a:xfrm>
            <a:off x="428596" y="2928934"/>
            <a:ext cx="2214578" cy="642942"/>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r>
              <a:rPr lang="tr-TR" sz="3200" b="1" dirty="0" smtClean="0">
                <a:solidFill>
                  <a:schemeClr val="tx1"/>
                </a:solidFill>
              </a:rPr>
              <a:t>EMANET</a:t>
            </a:r>
            <a:endParaRPr lang="tr-TR" sz="3200" b="1" dirty="0">
              <a:solidFill>
                <a:schemeClr val="tx1"/>
              </a:solidFill>
            </a:endParaRPr>
          </a:p>
        </p:txBody>
      </p:sp>
      <p:sp>
        <p:nvSpPr>
          <p:cNvPr id="5" name="4 Yuvarlatılmış Dikdörtgen"/>
          <p:cNvSpPr/>
          <p:nvPr/>
        </p:nvSpPr>
        <p:spPr>
          <a:xfrm>
            <a:off x="428596" y="1785926"/>
            <a:ext cx="2286016" cy="785818"/>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tr-TR" sz="3200" b="1" dirty="0" smtClean="0">
                <a:solidFill>
                  <a:schemeClr val="tx1"/>
                </a:solidFill>
              </a:rPr>
              <a:t>SIDK	</a:t>
            </a:r>
            <a:endParaRPr lang="tr-TR" sz="3200" b="1" dirty="0">
              <a:solidFill>
                <a:schemeClr val="tx1"/>
              </a:solidFill>
            </a:endParaRPr>
          </a:p>
        </p:txBody>
      </p:sp>
      <p:sp>
        <p:nvSpPr>
          <p:cNvPr id="6" name="5 Çapraz Köşesi Kesik Dikdörtgen"/>
          <p:cNvSpPr/>
          <p:nvPr/>
        </p:nvSpPr>
        <p:spPr>
          <a:xfrm>
            <a:off x="2643174" y="1857364"/>
            <a:ext cx="6215106" cy="714380"/>
          </a:xfrm>
          <a:prstGeom prst="snip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3200" b="1" dirty="0" smtClean="0">
                <a:solidFill>
                  <a:schemeClr val="tx1"/>
                </a:solidFill>
              </a:rPr>
              <a:t>DOĞRU OLMAK</a:t>
            </a:r>
            <a:endParaRPr lang="tr-TR" sz="3200" dirty="0">
              <a:solidFill>
                <a:schemeClr val="tx1"/>
              </a:solidFill>
            </a:endParaRPr>
          </a:p>
        </p:txBody>
      </p:sp>
      <p:sp>
        <p:nvSpPr>
          <p:cNvPr id="8" name="7 Çapraz Köşesi Kesik Dikdörtgen"/>
          <p:cNvSpPr/>
          <p:nvPr/>
        </p:nvSpPr>
        <p:spPr>
          <a:xfrm>
            <a:off x="2643174" y="2928934"/>
            <a:ext cx="6215106" cy="714380"/>
          </a:xfrm>
          <a:prstGeom prst="snip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3200" b="1" dirty="0" smtClean="0">
                <a:solidFill>
                  <a:schemeClr val="tx1"/>
                </a:solidFill>
              </a:rPr>
              <a:t>GÜVENİLİR OLMAK</a:t>
            </a:r>
            <a:endParaRPr lang="tr-TR" sz="3200" dirty="0">
              <a:solidFill>
                <a:schemeClr val="tx1"/>
              </a:solidFill>
            </a:endParaRPr>
          </a:p>
        </p:txBody>
      </p:sp>
      <p:sp>
        <p:nvSpPr>
          <p:cNvPr id="10" name="9 Çapraz Köşesi Kesik Dikdörtgen"/>
          <p:cNvSpPr/>
          <p:nvPr/>
        </p:nvSpPr>
        <p:spPr>
          <a:xfrm>
            <a:off x="2643174" y="4857760"/>
            <a:ext cx="6286544" cy="714380"/>
          </a:xfrm>
          <a:prstGeom prst="snip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800" b="1" dirty="0" smtClean="0">
                <a:solidFill>
                  <a:schemeClr val="tx1"/>
                </a:solidFill>
              </a:rPr>
              <a:t>GÜNAH İŞLEMEKTEN KORUNMUŞ OLMAK</a:t>
            </a:r>
            <a:endParaRPr lang="tr-TR" sz="2800" dirty="0">
              <a:solidFill>
                <a:schemeClr val="tx1"/>
              </a:solidFill>
            </a:endParaRPr>
          </a:p>
        </p:txBody>
      </p:sp>
      <p:sp>
        <p:nvSpPr>
          <p:cNvPr id="11" name="10 Çapraz Köşesi Kesik Dikdörtgen"/>
          <p:cNvSpPr/>
          <p:nvPr/>
        </p:nvSpPr>
        <p:spPr>
          <a:xfrm>
            <a:off x="2643174" y="5857892"/>
            <a:ext cx="6215106" cy="714380"/>
          </a:xfrm>
          <a:prstGeom prst="snip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800" b="1" dirty="0" smtClean="0">
                <a:solidFill>
                  <a:schemeClr val="tx1"/>
                </a:solidFill>
              </a:rPr>
              <a:t>ALLAH’TAN ALDIĞI MESAJLARI OLDUĞU GİBİ İNSANLARA BİLDİRMEK.</a:t>
            </a:r>
            <a:endParaRPr lang="tr-TR" sz="2800" dirty="0">
              <a:solidFill>
                <a:schemeClr val="tx1"/>
              </a:solidFill>
            </a:endParaRPr>
          </a:p>
        </p:txBody>
      </p:sp>
      <p:sp>
        <p:nvSpPr>
          <p:cNvPr id="12" name="11 Yuvarlatılmış Dikdörtgen"/>
          <p:cNvSpPr/>
          <p:nvPr/>
        </p:nvSpPr>
        <p:spPr>
          <a:xfrm>
            <a:off x="428596" y="3929066"/>
            <a:ext cx="2286016" cy="688166"/>
          </a:xfrm>
          <a:prstGeom prst="roundRect">
            <a:avLst/>
          </a:prstGeom>
          <a:solidFill>
            <a:schemeClr val="accent2">
              <a:lumMod val="60000"/>
              <a:lumOff val="40000"/>
            </a:schemeClr>
          </a:solidFill>
        </p:spPr>
        <p:style>
          <a:lnRef idx="1">
            <a:schemeClr val="accent3"/>
          </a:lnRef>
          <a:fillRef idx="2">
            <a:schemeClr val="accent3"/>
          </a:fillRef>
          <a:effectRef idx="1">
            <a:schemeClr val="accent3"/>
          </a:effectRef>
          <a:fontRef idx="minor">
            <a:schemeClr val="dk1"/>
          </a:fontRef>
        </p:style>
        <p:txBody>
          <a:bodyPr rtlCol="0" anchor="ctr"/>
          <a:lstStyle/>
          <a:p>
            <a:r>
              <a:rPr lang="tr-TR" sz="3600" b="1" dirty="0" err="1" smtClean="0">
                <a:solidFill>
                  <a:schemeClr val="tx1"/>
                </a:solidFill>
              </a:rPr>
              <a:t>FETANET</a:t>
            </a:r>
            <a:r>
              <a:rPr lang="tr-TR" sz="3600" b="1" dirty="0" smtClean="0">
                <a:solidFill>
                  <a:schemeClr val="tx1"/>
                </a:solidFill>
              </a:rPr>
              <a:t> 	</a:t>
            </a:r>
            <a:endParaRPr lang="tr-TR" sz="3600" b="1" dirty="0">
              <a:solidFill>
                <a:schemeClr val="tx1"/>
              </a:solidFill>
            </a:endParaRPr>
          </a:p>
        </p:txBody>
      </p:sp>
      <p:sp>
        <p:nvSpPr>
          <p:cNvPr id="9" name="8 Çapraz Köşesi Kesik Dikdörtgen"/>
          <p:cNvSpPr/>
          <p:nvPr/>
        </p:nvSpPr>
        <p:spPr>
          <a:xfrm>
            <a:off x="2571736" y="3929066"/>
            <a:ext cx="6357982" cy="714380"/>
          </a:xfrm>
          <a:prstGeom prst="snip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3200" b="1" dirty="0" smtClean="0">
                <a:solidFill>
                  <a:schemeClr val="tx1"/>
                </a:solidFill>
              </a:rPr>
              <a:t>AKILLI VE  ZEKİ OLMAK</a:t>
            </a:r>
            <a:endParaRPr lang="tr-TR" sz="3200" b="1" dirty="0">
              <a:solidFill>
                <a:schemeClr val="tx1"/>
              </a:solidFill>
            </a:endParaRPr>
          </a:p>
        </p:txBody>
      </p:sp>
    </p:spTree>
  </p:cSld>
  <p:clrMapOvr>
    <a:masterClrMapping/>
  </p:clrMapOvr>
  <p:transition advClick="0"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 presetClass="entr" presetSubtype="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1000" fill="hold"/>
                                        <p:tgtEl>
                                          <p:spTgt spid="5"/>
                                        </p:tgtEl>
                                        <p:attrNameLst>
                                          <p:attrName>ppt_x</p:attrName>
                                        </p:attrNameLst>
                                      </p:cBhvr>
                                      <p:tavLst>
                                        <p:tav tm="0">
                                          <p:val>
                                            <p:strVal val="#ppt_x"/>
                                          </p:val>
                                        </p:tav>
                                        <p:tav tm="100000">
                                          <p:val>
                                            <p:strVal val="#ppt_x"/>
                                          </p:val>
                                        </p:tav>
                                      </p:tavLst>
                                    </p:anim>
                                    <p:anim calcmode="lin" valueType="num">
                                      <p:cBhvr additive="base">
                                        <p:cTn id="13" dur="1000" fill="hold"/>
                                        <p:tgtEl>
                                          <p:spTgt spid="5"/>
                                        </p:tgtEl>
                                        <p:attrNameLst>
                                          <p:attrName>ppt_y</p:attrName>
                                        </p:attrNameLst>
                                      </p:cBhvr>
                                      <p:tavLst>
                                        <p:tav tm="0">
                                          <p:val>
                                            <p:strVal val="0-#ppt_h/2"/>
                                          </p:val>
                                        </p:tav>
                                        <p:tav tm="100000">
                                          <p:val>
                                            <p:strVal val="#ppt_y"/>
                                          </p:val>
                                        </p:tav>
                                      </p:tavLst>
                                    </p:anim>
                                  </p:childTnLst>
                                </p:cTn>
                              </p:par>
                            </p:childTnLst>
                          </p:cTn>
                        </p:par>
                        <p:par>
                          <p:cTn id="14" fill="hold">
                            <p:stCondLst>
                              <p:cond delay="2000"/>
                            </p:stCondLst>
                            <p:childTnLst>
                              <p:par>
                                <p:cTn id="15" presetID="2" presetClass="entr" presetSubtype="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1000" fill="hold"/>
                                        <p:tgtEl>
                                          <p:spTgt spid="6"/>
                                        </p:tgtEl>
                                        <p:attrNameLst>
                                          <p:attrName>ppt_x</p:attrName>
                                        </p:attrNameLst>
                                      </p:cBhvr>
                                      <p:tavLst>
                                        <p:tav tm="0">
                                          <p:val>
                                            <p:strVal val="#ppt_x"/>
                                          </p:val>
                                        </p:tav>
                                        <p:tav tm="100000">
                                          <p:val>
                                            <p:strVal val="#ppt_x"/>
                                          </p:val>
                                        </p:tav>
                                      </p:tavLst>
                                    </p:anim>
                                    <p:anim calcmode="lin" valueType="num">
                                      <p:cBhvr additive="base">
                                        <p:cTn id="18" dur="1000" fill="hold"/>
                                        <p:tgtEl>
                                          <p:spTgt spid="6"/>
                                        </p:tgtEl>
                                        <p:attrNameLst>
                                          <p:attrName>ppt_y</p:attrName>
                                        </p:attrNameLst>
                                      </p:cBhvr>
                                      <p:tavLst>
                                        <p:tav tm="0">
                                          <p:val>
                                            <p:strVal val="0-#ppt_h/2"/>
                                          </p:val>
                                        </p:tav>
                                        <p:tav tm="100000">
                                          <p:val>
                                            <p:strVal val="#ppt_y"/>
                                          </p:val>
                                        </p:tav>
                                      </p:tavLst>
                                    </p:anim>
                                  </p:childTnLst>
                                </p:cTn>
                              </p:par>
                            </p:childTnLst>
                          </p:cTn>
                        </p:par>
                        <p:par>
                          <p:cTn id="19" fill="hold">
                            <p:stCondLst>
                              <p:cond delay="3000"/>
                            </p:stCondLst>
                            <p:childTnLst>
                              <p:par>
                                <p:cTn id="20" presetID="2" presetClass="entr" presetSubtype="1"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1000" fill="hold"/>
                                        <p:tgtEl>
                                          <p:spTgt spid="4"/>
                                        </p:tgtEl>
                                        <p:attrNameLst>
                                          <p:attrName>ppt_x</p:attrName>
                                        </p:attrNameLst>
                                      </p:cBhvr>
                                      <p:tavLst>
                                        <p:tav tm="0">
                                          <p:val>
                                            <p:strVal val="#ppt_x"/>
                                          </p:val>
                                        </p:tav>
                                        <p:tav tm="100000">
                                          <p:val>
                                            <p:strVal val="#ppt_x"/>
                                          </p:val>
                                        </p:tav>
                                      </p:tavLst>
                                    </p:anim>
                                    <p:anim calcmode="lin" valueType="num">
                                      <p:cBhvr additive="base">
                                        <p:cTn id="23" dur="1000" fill="hold"/>
                                        <p:tgtEl>
                                          <p:spTgt spid="4"/>
                                        </p:tgtEl>
                                        <p:attrNameLst>
                                          <p:attrName>ppt_y</p:attrName>
                                        </p:attrNameLst>
                                      </p:cBhvr>
                                      <p:tavLst>
                                        <p:tav tm="0">
                                          <p:val>
                                            <p:strVal val="0-#ppt_h/2"/>
                                          </p:val>
                                        </p:tav>
                                        <p:tav tm="100000">
                                          <p:val>
                                            <p:strVal val="#ppt_y"/>
                                          </p:val>
                                        </p:tav>
                                      </p:tavLst>
                                    </p:anim>
                                  </p:childTnLst>
                                </p:cTn>
                              </p:par>
                            </p:childTnLst>
                          </p:cTn>
                        </p:par>
                        <p:par>
                          <p:cTn id="24" fill="hold">
                            <p:stCondLst>
                              <p:cond delay="4000"/>
                            </p:stCondLst>
                            <p:childTnLst>
                              <p:par>
                                <p:cTn id="25" presetID="2" presetClass="entr" presetSubtype="1"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1000" fill="hold"/>
                                        <p:tgtEl>
                                          <p:spTgt spid="8"/>
                                        </p:tgtEl>
                                        <p:attrNameLst>
                                          <p:attrName>ppt_x</p:attrName>
                                        </p:attrNameLst>
                                      </p:cBhvr>
                                      <p:tavLst>
                                        <p:tav tm="0">
                                          <p:val>
                                            <p:strVal val="#ppt_x"/>
                                          </p:val>
                                        </p:tav>
                                        <p:tav tm="100000">
                                          <p:val>
                                            <p:strVal val="#ppt_x"/>
                                          </p:val>
                                        </p:tav>
                                      </p:tavLst>
                                    </p:anim>
                                    <p:anim calcmode="lin" valueType="num">
                                      <p:cBhvr additive="base">
                                        <p:cTn id="28" dur="1000" fill="hold"/>
                                        <p:tgtEl>
                                          <p:spTgt spid="8"/>
                                        </p:tgtEl>
                                        <p:attrNameLst>
                                          <p:attrName>ppt_y</p:attrName>
                                        </p:attrNameLst>
                                      </p:cBhvr>
                                      <p:tavLst>
                                        <p:tav tm="0">
                                          <p:val>
                                            <p:strVal val="0-#ppt_h/2"/>
                                          </p:val>
                                        </p:tav>
                                        <p:tav tm="100000">
                                          <p:val>
                                            <p:strVal val="#ppt_y"/>
                                          </p:val>
                                        </p:tav>
                                      </p:tavLst>
                                    </p:anim>
                                  </p:childTnLst>
                                </p:cTn>
                              </p:par>
                            </p:childTnLst>
                          </p:cTn>
                        </p:par>
                        <p:par>
                          <p:cTn id="29" fill="hold">
                            <p:stCondLst>
                              <p:cond delay="5000"/>
                            </p:stCondLst>
                            <p:childTnLst>
                              <p:par>
                                <p:cTn id="30" presetID="2" presetClass="entr" presetSubtype="1"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1000" fill="hold"/>
                                        <p:tgtEl>
                                          <p:spTgt spid="12"/>
                                        </p:tgtEl>
                                        <p:attrNameLst>
                                          <p:attrName>ppt_x</p:attrName>
                                        </p:attrNameLst>
                                      </p:cBhvr>
                                      <p:tavLst>
                                        <p:tav tm="0">
                                          <p:val>
                                            <p:strVal val="#ppt_x"/>
                                          </p:val>
                                        </p:tav>
                                        <p:tav tm="100000">
                                          <p:val>
                                            <p:strVal val="#ppt_x"/>
                                          </p:val>
                                        </p:tav>
                                      </p:tavLst>
                                    </p:anim>
                                    <p:anim calcmode="lin" valueType="num">
                                      <p:cBhvr additive="base">
                                        <p:cTn id="33" dur="1000" fill="hold"/>
                                        <p:tgtEl>
                                          <p:spTgt spid="12"/>
                                        </p:tgtEl>
                                        <p:attrNameLst>
                                          <p:attrName>ppt_y</p:attrName>
                                        </p:attrNameLst>
                                      </p:cBhvr>
                                      <p:tavLst>
                                        <p:tav tm="0">
                                          <p:val>
                                            <p:strVal val="0-#ppt_h/2"/>
                                          </p:val>
                                        </p:tav>
                                        <p:tav tm="100000">
                                          <p:val>
                                            <p:strVal val="#ppt_y"/>
                                          </p:val>
                                        </p:tav>
                                      </p:tavLst>
                                    </p:anim>
                                  </p:childTnLst>
                                </p:cTn>
                              </p:par>
                            </p:childTnLst>
                          </p:cTn>
                        </p:par>
                        <p:par>
                          <p:cTn id="34" fill="hold">
                            <p:stCondLst>
                              <p:cond delay="6000"/>
                            </p:stCondLst>
                            <p:childTnLst>
                              <p:par>
                                <p:cTn id="35" presetID="2" presetClass="entr" presetSubtype="1"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1000" fill="hold"/>
                                        <p:tgtEl>
                                          <p:spTgt spid="9"/>
                                        </p:tgtEl>
                                        <p:attrNameLst>
                                          <p:attrName>ppt_x</p:attrName>
                                        </p:attrNameLst>
                                      </p:cBhvr>
                                      <p:tavLst>
                                        <p:tav tm="0">
                                          <p:val>
                                            <p:strVal val="#ppt_x"/>
                                          </p:val>
                                        </p:tav>
                                        <p:tav tm="100000">
                                          <p:val>
                                            <p:strVal val="#ppt_x"/>
                                          </p:val>
                                        </p:tav>
                                      </p:tavLst>
                                    </p:anim>
                                    <p:anim calcmode="lin" valueType="num">
                                      <p:cBhvr additive="base">
                                        <p:cTn id="38" dur="1000" fill="hold"/>
                                        <p:tgtEl>
                                          <p:spTgt spid="9"/>
                                        </p:tgtEl>
                                        <p:attrNameLst>
                                          <p:attrName>ppt_y</p:attrName>
                                        </p:attrNameLst>
                                      </p:cBhvr>
                                      <p:tavLst>
                                        <p:tav tm="0">
                                          <p:val>
                                            <p:strVal val="0-#ppt_h/2"/>
                                          </p:val>
                                        </p:tav>
                                        <p:tav tm="100000">
                                          <p:val>
                                            <p:strVal val="#ppt_y"/>
                                          </p:val>
                                        </p:tav>
                                      </p:tavLst>
                                    </p:anim>
                                  </p:childTnLst>
                                </p:cTn>
                              </p:par>
                            </p:childTnLst>
                          </p:cTn>
                        </p:par>
                        <p:par>
                          <p:cTn id="39" fill="hold">
                            <p:stCondLst>
                              <p:cond delay="7000"/>
                            </p:stCondLst>
                            <p:childTnLst>
                              <p:par>
                                <p:cTn id="40" presetID="2" presetClass="entr" presetSubtype="1"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1000" fill="hold"/>
                                        <p:tgtEl>
                                          <p:spTgt spid="13"/>
                                        </p:tgtEl>
                                        <p:attrNameLst>
                                          <p:attrName>ppt_x</p:attrName>
                                        </p:attrNameLst>
                                      </p:cBhvr>
                                      <p:tavLst>
                                        <p:tav tm="0">
                                          <p:val>
                                            <p:strVal val="#ppt_x"/>
                                          </p:val>
                                        </p:tav>
                                        <p:tav tm="100000">
                                          <p:val>
                                            <p:strVal val="#ppt_x"/>
                                          </p:val>
                                        </p:tav>
                                      </p:tavLst>
                                    </p:anim>
                                    <p:anim calcmode="lin" valueType="num">
                                      <p:cBhvr additive="base">
                                        <p:cTn id="43" dur="1000" fill="hold"/>
                                        <p:tgtEl>
                                          <p:spTgt spid="13"/>
                                        </p:tgtEl>
                                        <p:attrNameLst>
                                          <p:attrName>ppt_y</p:attrName>
                                        </p:attrNameLst>
                                      </p:cBhvr>
                                      <p:tavLst>
                                        <p:tav tm="0">
                                          <p:val>
                                            <p:strVal val="0-#ppt_h/2"/>
                                          </p:val>
                                        </p:tav>
                                        <p:tav tm="100000">
                                          <p:val>
                                            <p:strVal val="#ppt_y"/>
                                          </p:val>
                                        </p:tav>
                                      </p:tavLst>
                                    </p:anim>
                                  </p:childTnLst>
                                </p:cTn>
                              </p:par>
                            </p:childTnLst>
                          </p:cTn>
                        </p:par>
                        <p:par>
                          <p:cTn id="44" fill="hold">
                            <p:stCondLst>
                              <p:cond delay="8000"/>
                            </p:stCondLst>
                            <p:childTnLst>
                              <p:par>
                                <p:cTn id="45" presetID="2" presetClass="entr" presetSubtype="1"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1000" fill="hold"/>
                                        <p:tgtEl>
                                          <p:spTgt spid="10"/>
                                        </p:tgtEl>
                                        <p:attrNameLst>
                                          <p:attrName>ppt_x</p:attrName>
                                        </p:attrNameLst>
                                      </p:cBhvr>
                                      <p:tavLst>
                                        <p:tav tm="0">
                                          <p:val>
                                            <p:strVal val="#ppt_x"/>
                                          </p:val>
                                        </p:tav>
                                        <p:tav tm="100000">
                                          <p:val>
                                            <p:strVal val="#ppt_x"/>
                                          </p:val>
                                        </p:tav>
                                      </p:tavLst>
                                    </p:anim>
                                    <p:anim calcmode="lin" valueType="num">
                                      <p:cBhvr additive="base">
                                        <p:cTn id="48" dur="1000" fill="hold"/>
                                        <p:tgtEl>
                                          <p:spTgt spid="10"/>
                                        </p:tgtEl>
                                        <p:attrNameLst>
                                          <p:attrName>ppt_y</p:attrName>
                                        </p:attrNameLst>
                                      </p:cBhvr>
                                      <p:tavLst>
                                        <p:tav tm="0">
                                          <p:val>
                                            <p:strVal val="0-#ppt_h/2"/>
                                          </p:val>
                                        </p:tav>
                                        <p:tav tm="100000">
                                          <p:val>
                                            <p:strVal val="#ppt_y"/>
                                          </p:val>
                                        </p:tav>
                                      </p:tavLst>
                                    </p:anim>
                                  </p:childTnLst>
                                </p:cTn>
                              </p:par>
                            </p:childTnLst>
                          </p:cTn>
                        </p:par>
                        <p:par>
                          <p:cTn id="49" fill="hold">
                            <p:stCondLst>
                              <p:cond delay="9000"/>
                            </p:stCondLst>
                            <p:childTnLst>
                              <p:par>
                                <p:cTn id="50" presetID="2" presetClass="entr" presetSubtype="1"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1000" fill="hold"/>
                                        <p:tgtEl>
                                          <p:spTgt spid="14"/>
                                        </p:tgtEl>
                                        <p:attrNameLst>
                                          <p:attrName>ppt_x</p:attrName>
                                        </p:attrNameLst>
                                      </p:cBhvr>
                                      <p:tavLst>
                                        <p:tav tm="0">
                                          <p:val>
                                            <p:strVal val="#ppt_x"/>
                                          </p:val>
                                        </p:tav>
                                        <p:tav tm="100000">
                                          <p:val>
                                            <p:strVal val="#ppt_x"/>
                                          </p:val>
                                        </p:tav>
                                      </p:tavLst>
                                    </p:anim>
                                    <p:anim calcmode="lin" valueType="num">
                                      <p:cBhvr additive="base">
                                        <p:cTn id="53" dur="1000" fill="hold"/>
                                        <p:tgtEl>
                                          <p:spTgt spid="14"/>
                                        </p:tgtEl>
                                        <p:attrNameLst>
                                          <p:attrName>ppt_y</p:attrName>
                                        </p:attrNameLst>
                                      </p:cBhvr>
                                      <p:tavLst>
                                        <p:tav tm="0">
                                          <p:val>
                                            <p:strVal val="0-#ppt_h/2"/>
                                          </p:val>
                                        </p:tav>
                                        <p:tav tm="100000">
                                          <p:val>
                                            <p:strVal val="#ppt_y"/>
                                          </p:val>
                                        </p:tav>
                                      </p:tavLst>
                                    </p:anim>
                                  </p:childTnLst>
                                </p:cTn>
                              </p:par>
                            </p:childTnLst>
                          </p:cTn>
                        </p:par>
                        <p:par>
                          <p:cTn id="54" fill="hold">
                            <p:stCondLst>
                              <p:cond delay="10000"/>
                            </p:stCondLst>
                            <p:childTnLst>
                              <p:par>
                                <p:cTn id="55" presetID="2" presetClass="entr" presetSubtype="1"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additive="base">
                                        <p:cTn id="57" dur="1000" fill="hold"/>
                                        <p:tgtEl>
                                          <p:spTgt spid="11"/>
                                        </p:tgtEl>
                                        <p:attrNameLst>
                                          <p:attrName>ppt_x</p:attrName>
                                        </p:attrNameLst>
                                      </p:cBhvr>
                                      <p:tavLst>
                                        <p:tav tm="0">
                                          <p:val>
                                            <p:strVal val="#ppt_x"/>
                                          </p:val>
                                        </p:tav>
                                        <p:tav tm="100000">
                                          <p:val>
                                            <p:strVal val="#ppt_x"/>
                                          </p:val>
                                        </p:tav>
                                      </p:tavLst>
                                    </p:anim>
                                    <p:anim calcmode="lin" valueType="num">
                                      <p:cBhvr additive="base">
                                        <p:cTn id="58" dur="10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3" grpId="0" animBg="1"/>
      <p:bldP spid="2" grpId="0" animBg="1"/>
      <p:bldP spid="4" grpId="0" animBg="1"/>
      <p:bldP spid="5" grpId="0" animBg="1"/>
      <p:bldP spid="6" grpId="0" animBg="1"/>
      <p:bldP spid="8" grpId="0" animBg="1"/>
      <p:bldP spid="10" grpId="0" animBg="1"/>
      <p:bldP spid="11" grpId="0" animBg="1"/>
      <p:bldP spid="12" grpId="0" animBg="1"/>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7286644" cy="1470025"/>
          </a:xfrm>
        </p:spPr>
        <p:style>
          <a:lnRef idx="1">
            <a:schemeClr val="accent3"/>
          </a:lnRef>
          <a:fillRef idx="2">
            <a:schemeClr val="accent3"/>
          </a:fillRef>
          <a:effectRef idx="1">
            <a:schemeClr val="accent3"/>
          </a:effectRef>
          <a:fontRef idx="minor">
            <a:schemeClr val="dk1"/>
          </a:fontRef>
        </p:style>
        <p:txBody>
          <a:bodyPr/>
          <a:lstStyle/>
          <a:p>
            <a:r>
              <a:rPr lang="tr-TR" b="1" dirty="0" smtClean="0"/>
              <a:t>Peygamberlerin nitelikleri (sıfatları):</a:t>
            </a:r>
            <a:endParaRPr lang="tr-TR" dirty="0"/>
          </a:p>
        </p:txBody>
      </p:sp>
      <p:sp>
        <p:nvSpPr>
          <p:cNvPr id="3" name="2 Alt Başlık"/>
          <p:cNvSpPr>
            <a:spLocks noGrp="1"/>
          </p:cNvSpPr>
          <p:nvPr>
            <p:ph type="subTitle" idx="1"/>
          </p:nvPr>
        </p:nvSpPr>
        <p:spPr>
          <a:xfrm>
            <a:off x="285720" y="2000240"/>
            <a:ext cx="8358246" cy="2214578"/>
          </a:xfrm>
        </p:spPr>
        <p:style>
          <a:lnRef idx="1">
            <a:schemeClr val="accent1"/>
          </a:lnRef>
          <a:fillRef idx="3">
            <a:schemeClr val="accent1"/>
          </a:fillRef>
          <a:effectRef idx="2">
            <a:schemeClr val="accent1"/>
          </a:effectRef>
          <a:fontRef idx="minor">
            <a:schemeClr val="lt1"/>
          </a:fontRef>
        </p:style>
        <p:txBody>
          <a:bodyPr>
            <a:noAutofit/>
          </a:bodyPr>
          <a:lstStyle/>
          <a:p>
            <a:pPr algn="l"/>
            <a:r>
              <a:rPr lang="tr-TR" b="1" dirty="0" smtClean="0">
                <a:solidFill>
                  <a:schemeClr val="bg1"/>
                </a:solidFill>
              </a:rPr>
              <a:t>Sıdk:</a:t>
            </a:r>
            <a:r>
              <a:rPr lang="tr-TR" dirty="0" smtClean="0">
                <a:solidFill>
                  <a:schemeClr val="bg1"/>
                </a:solidFill>
              </a:rPr>
              <a:t> "Doğru olmak" demektir. Peygamberler sözlerinde ve işlerinde doğru insanlardır. Asla yalan söylememiş, hile ve haksızlık yapmamışlardır.</a:t>
            </a:r>
            <a:endParaRPr lang="tr-TR" dirty="0">
              <a:solidFill>
                <a:schemeClr val="bg1"/>
              </a:solidFill>
            </a:endParaRPr>
          </a:p>
        </p:txBody>
      </p:sp>
      <p:sp>
        <p:nvSpPr>
          <p:cNvPr id="4" name="3 Dikdörtgen"/>
          <p:cNvSpPr/>
          <p:nvPr/>
        </p:nvSpPr>
        <p:spPr>
          <a:xfrm>
            <a:off x="285720" y="4357694"/>
            <a:ext cx="8358246" cy="2062103"/>
          </a:xfrm>
          <a:prstGeom prst="rect">
            <a:avLst/>
          </a:prstGeom>
        </p:spPr>
        <p:style>
          <a:lnRef idx="0">
            <a:schemeClr val="accent6"/>
          </a:lnRef>
          <a:fillRef idx="3">
            <a:schemeClr val="accent6"/>
          </a:fillRef>
          <a:effectRef idx="3">
            <a:schemeClr val="accent6"/>
          </a:effectRef>
          <a:fontRef idx="minor">
            <a:schemeClr val="lt1"/>
          </a:fontRef>
        </p:style>
        <p:txBody>
          <a:bodyPr wrap="square">
            <a:spAutoFit/>
          </a:bodyPr>
          <a:lstStyle/>
          <a:p>
            <a:r>
              <a:rPr lang="tr-TR" sz="3200" b="1" dirty="0" smtClean="0"/>
              <a:t>Emanet:</a:t>
            </a:r>
            <a:r>
              <a:rPr lang="tr-TR" sz="3200" dirty="0" smtClean="0"/>
              <a:t> "Güvenilir olmak" demektir. Bütün peygamberler güvenilir insanlardır. Onlar yaşadıkları toplumda sözleriyle ve davranışlarıyla insanların güvenini kazanmışlardır.</a:t>
            </a:r>
            <a:endParaRPr lang="tr-TR" sz="3200" dirty="0"/>
          </a:p>
        </p:txBody>
      </p:sp>
    </p:spTree>
  </p:cSld>
  <p:clrMapOvr>
    <a:masterClrMapping/>
  </p:clrMapOvr>
  <p:transition advClick="0"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par>
                          <p:cTn id="8" fill="hold">
                            <p:stCondLst>
                              <p:cond delay="2000"/>
                            </p:stCondLst>
                            <p:childTnLst>
                              <p:par>
                                <p:cTn id="9" presetID="8" presetClass="entr" presetSubtype="32" fill="hold" grpId="0" nodeType="after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diamond(out)">
                                      <p:cBhvr>
                                        <p:cTn id="11" dur="2000"/>
                                        <p:tgtEl>
                                          <p:spTgt spid="3">
                                            <p:bg/>
                                          </p:spTgt>
                                        </p:tgtEl>
                                      </p:cBhvr>
                                    </p:animEffect>
                                  </p:childTnLst>
                                </p:cTn>
                              </p:par>
                            </p:childTnLst>
                          </p:cTn>
                        </p:par>
                        <p:par>
                          <p:cTn id="12" fill="hold">
                            <p:stCondLst>
                              <p:cond delay="4000"/>
                            </p:stCondLst>
                            <p:childTnLst>
                              <p:par>
                                <p:cTn id="13" presetID="8" presetClass="entr" presetSubtype="32" fill="hold" grpId="0"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diamond(out)">
                                      <p:cBhvr>
                                        <p:cTn id="15" dur="2000"/>
                                        <p:tgtEl>
                                          <p:spTgt spid="3">
                                            <p:txEl>
                                              <p:pRg st="0" end="0"/>
                                            </p:txEl>
                                          </p:spTgt>
                                        </p:tgtEl>
                                      </p:cBhvr>
                                    </p:animEffect>
                                  </p:childTnLst>
                                </p:cTn>
                              </p:par>
                            </p:childTnLst>
                          </p:cTn>
                        </p:par>
                        <p:par>
                          <p:cTn id="16" fill="hold">
                            <p:stCondLst>
                              <p:cond delay="6000"/>
                            </p:stCondLst>
                            <p:childTnLst>
                              <p:par>
                                <p:cTn id="17" presetID="8" presetClass="entr" presetSubtype="16"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diamond(in)">
                                      <p:cBhvr>
                                        <p:cTn id="1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6" name="5 Dikdörtgen"/>
          <p:cNvSpPr/>
          <p:nvPr/>
        </p:nvSpPr>
        <p:spPr>
          <a:xfrm>
            <a:off x="428596" y="2500306"/>
            <a:ext cx="8072494" cy="3416320"/>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tr-TR" sz="3600" b="1" dirty="0" err="1" smtClean="0"/>
              <a:t>Fetanet</a:t>
            </a:r>
            <a:r>
              <a:rPr lang="tr-TR" sz="3600" b="1" dirty="0" smtClean="0"/>
              <a:t>:</a:t>
            </a:r>
            <a:r>
              <a:rPr lang="tr-TR" sz="3600" dirty="0" smtClean="0"/>
              <a:t> "Akıllı ve zeki olmak" demektir. Peygamberler akıllı ve zeki kişilerdir. </a:t>
            </a:r>
            <a:endParaRPr lang="tr-TR" sz="3600" dirty="0" smtClean="0"/>
          </a:p>
          <a:p>
            <a:r>
              <a:rPr lang="tr-TR" sz="3600" dirty="0" smtClean="0"/>
              <a:t>Yüce </a:t>
            </a:r>
            <a:r>
              <a:rPr lang="tr-TR" sz="3600" dirty="0" smtClean="0"/>
              <a:t>Allah'ın kendilerine verdiği bu sorumluluğu, ağır görevi yerine getirebilmeleri için çok akıllı ve zeki olmaları gerekir.</a:t>
            </a:r>
            <a:endParaRPr lang="tr-TR" sz="3600" dirty="0"/>
          </a:p>
        </p:txBody>
      </p:sp>
    </p:spTree>
  </p:cSld>
  <p:clrMapOvr>
    <a:masterClrMapping/>
  </p:clrMapOvr>
  <p:transition advClick="0"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from="(-#ppt_w/2)" to="(#ppt_x)" calcmode="lin" valueType="num">
                                      <p:cBhvr>
                                        <p:cTn id="7" dur="600" fill="hold">
                                          <p:stCondLst>
                                            <p:cond delay="0"/>
                                          </p:stCondLst>
                                        </p:cTn>
                                        <p:tgtEl>
                                          <p:spTgt spid="6"/>
                                        </p:tgtEl>
                                        <p:attrNameLst>
                                          <p:attrName>ppt_x</p:attrName>
                                        </p:attrNameLst>
                                      </p:cBhvr>
                                    </p:anim>
                                    <p:anim from="0" to="-1.0" calcmode="lin" valueType="num">
                                      <p:cBhvr>
                                        <p:cTn id="8" dur="200" decel="50000" autoRev="1" fill="hold">
                                          <p:stCondLst>
                                            <p:cond delay="600"/>
                                          </p:stCondLst>
                                        </p:cTn>
                                        <p:tgtEl>
                                          <p:spTgt spid="6"/>
                                        </p:tgtEl>
                                        <p:attrNameLst>
                                          <p:attrName>xshear</p:attrName>
                                        </p:attrNameLst>
                                      </p:cBhvr>
                                    </p:anim>
                                    <p:animScale>
                                      <p:cBhvr>
                                        <p:cTn id="9" dur="200" decel="100000" autoRev="1" fill="hold">
                                          <p:stCondLst>
                                            <p:cond delay="600"/>
                                          </p:stCondLst>
                                        </p:cTn>
                                        <p:tgtEl>
                                          <p:spTgt spid="6"/>
                                        </p:tgtEl>
                                      </p:cBhvr>
                                      <p:from x="100000" y="100000"/>
                                      <p:to x="80000" y="100000"/>
                                    </p:animScale>
                                    <p:anim by="(#ppt_h/3+#ppt_w*0.1)" calcmode="lin" valueType="num">
                                      <p:cBhvr additive="sum">
                                        <p:cTn id="10" dur="200" decel="100000" autoRev="1" fill="hold">
                                          <p:stCondLst>
                                            <p:cond delay="600"/>
                                          </p:stCondLst>
                                        </p:cTn>
                                        <p:tgtEl>
                                          <p:spTgt spid="6"/>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1 Başlık"/>
          <p:cNvSpPr>
            <a:spLocks noGrp="1"/>
          </p:cNvSpPr>
          <p:nvPr>
            <p:ph type="ctrTitle"/>
          </p:nvPr>
        </p:nvSpPr>
        <p:spPr>
          <a:xfrm>
            <a:off x="357158" y="1643050"/>
            <a:ext cx="8058152" cy="2286016"/>
          </a:xfrm>
        </p:spPr>
        <p:style>
          <a:lnRef idx="1">
            <a:schemeClr val="accent2"/>
          </a:lnRef>
          <a:fillRef idx="2">
            <a:schemeClr val="accent2"/>
          </a:fillRef>
          <a:effectRef idx="1">
            <a:schemeClr val="accent2"/>
          </a:effectRef>
          <a:fontRef idx="minor">
            <a:schemeClr val="dk1"/>
          </a:fontRef>
        </p:style>
        <p:txBody>
          <a:bodyPr>
            <a:noAutofit/>
          </a:bodyPr>
          <a:lstStyle/>
          <a:p>
            <a:pPr algn="l"/>
            <a:r>
              <a:rPr lang="tr-TR" sz="3600" b="1" dirty="0" smtClean="0"/>
              <a:t>İsmet:</a:t>
            </a:r>
            <a:r>
              <a:rPr lang="tr-TR" sz="3600" dirty="0" smtClean="0"/>
              <a:t> "Günah işlemekten kaçınmak" demektir. Peygamberler gizli ve açık her türlü kötülükten ve günahtan kaçınmışlardır.</a:t>
            </a:r>
            <a:endParaRPr lang="tr-TR" sz="3600" dirty="0"/>
          </a:p>
        </p:txBody>
      </p:sp>
      <p:sp>
        <p:nvSpPr>
          <p:cNvPr id="3" name="2 Alt Başlık"/>
          <p:cNvSpPr>
            <a:spLocks noGrp="1"/>
          </p:cNvSpPr>
          <p:nvPr>
            <p:ph type="subTitle" idx="1"/>
          </p:nvPr>
        </p:nvSpPr>
        <p:spPr>
          <a:xfrm>
            <a:off x="357158" y="4143380"/>
            <a:ext cx="8072494" cy="2428892"/>
          </a:xfrm>
        </p:spPr>
        <p:style>
          <a:lnRef idx="1">
            <a:schemeClr val="accent1"/>
          </a:lnRef>
          <a:fillRef idx="2">
            <a:schemeClr val="accent1"/>
          </a:fillRef>
          <a:effectRef idx="1">
            <a:schemeClr val="accent1"/>
          </a:effectRef>
          <a:fontRef idx="minor">
            <a:schemeClr val="dk1"/>
          </a:fontRef>
        </p:style>
        <p:txBody>
          <a:bodyPr>
            <a:noAutofit/>
          </a:bodyPr>
          <a:lstStyle/>
          <a:p>
            <a:pPr algn="l"/>
            <a:r>
              <a:rPr lang="tr-TR" sz="3600" b="1" dirty="0" smtClean="0">
                <a:solidFill>
                  <a:schemeClr val="tx1"/>
                </a:solidFill>
              </a:rPr>
              <a:t>Tebliğ:</a:t>
            </a:r>
            <a:r>
              <a:rPr lang="tr-TR" sz="3600" dirty="0" smtClean="0">
                <a:solidFill>
                  <a:schemeClr val="tx1"/>
                </a:solidFill>
              </a:rPr>
              <a:t> "Açıklamak, bildirmek" demektir. Peygamberler Allah'tan aldıkları mesajları olduğu gibi, hiç değiştirmeden insanlara açıklayıp öğretmişlerdir.</a:t>
            </a:r>
            <a:endParaRPr lang="tr-TR" sz="3600" dirty="0">
              <a:solidFill>
                <a:schemeClr val="tx1"/>
              </a:solidFill>
            </a:endParaRPr>
          </a:p>
        </p:txBody>
      </p:sp>
    </p:spTree>
  </p:cSld>
  <p:clrMapOvr>
    <a:masterClrMapping/>
  </p:clrMapOvr>
  <p:transition advClick="0"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par>
                          <p:cTn id="8" fill="hold">
                            <p:stCondLst>
                              <p:cond delay="2000"/>
                            </p:stCondLst>
                            <p:childTnLst>
                              <p:par>
                                <p:cTn id="9" presetID="6" presetClass="entr" presetSubtype="32" fill="hold" grpId="0" nodeType="after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circle(out)">
                                      <p:cBhvr>
                                        <p:cTn id="11" dur="2000"/>
                                        <p:tgtEl>
                                          <p:spTgt spid="3">
                                            <p:bg/>
                                          </p:spTgt>
                                        </p:tgtEl>
                                      </p:cBhvr>
                                    </p:animEffect>
                                  </p:childTnLst>
                                </p:cTn>
                              </p:par>
                            </p:childTnLst>
                          </p:cTn>
                        </p:par>
                        <p:par>
                          <p:cTn id="12" fill="hold">
                            <p:stCondLst>
                              <p:cond delay="4000"/>
                            </p:stCondLst>
                            <p:childTnLst>
                              <p:par>
                                <p:cTn id="13" presetID="6" presetClass="entr" presetSubtype="32" fill="hold" grpId="0"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circle(out)">
                                      <p:cBhvr>
                                        <p:cTn id="15"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1 Başlık"/>
          <p:cNvSpPr>
            <a:spLocks noGrp="1"/>
          </p:cNvSpPr>
          <p:nvPr>
            <p:ph type="ctrTitle"/>
          </p:nvPr>
        </p:nvSpPr>
        <p:spPr>
          <a:xfrm>
            <a:off x="428596" y="1928802"/>
            <a:ext cx="7772400" cy="3571900"/>
          </a:xfrm>
        </p:spPr>
        <p:style>
          <a:lnRef idx="1">
            <a:schemeClr val="accent2"/>
          </a:lnRef>
          <a:fillRef idx="3">
            <a:schemeClr val="accent2"/>
          </a:fillRef>
          <a:effectRef idx="2">
            <a:schemeClr val="accent2"/>
          </a:effectRef>
          <a:fontRef idx="minor">
            <a:schemeClr val="lt1"/>
          </a:fontRef>
        </p:style>
        <p:txBody>
          <a:bodyPr>
            <a:normAutofit/>
          </a:bodyPr>
          <a:lstStyle/>
          <a:p>
            <a:pPr algn="l"/>
            <a:r>
              <a:rPr lang="tr-TR" sz="4000" b="1" i="1" dirty="0" err="1" smtClean="0"/>
              <a:t>Kur'an'da</a:t>
            </a:r>
            <a:r>
              <a:rPr lang="tr-TR" sz="4000" b="1" i="1" dirty="0" smtClean="0"/>
              <a:t> Lokman, </a:t>
            </a:r>
            <a:r>
              <a:rPr lang="tr-TR" sz="4000" b="1" i="1" dirty="0" err="1" smtClean="0"/>
              <a:t>Zülkarneyn</a:t>
            </a:r>
            <a:r>
              <a:rPr lang="tr-TR" sz="4000" b="1" i="1" dirty="0" smtClean="0"/>
              <a:t> ve </a:t>
            </a:r>
            <a:r>
              <a:rPr lang="tr-TR" sz="4000" b="1" i="1" dirty="0" err="1" smtClean="0"/>
              <a:t>Üzeyr</a:t>
            </a:r>
            <a:r>
              <a:rPr lang="tr-TR" sz="4000" b="1" i="1" dirty="0" smtClean="0"/>
              <a:t> isminde üç mübarek kişiden bahsedilir. Ancak bunların peygamber olup olmadıkları açıkça belirtilmemiştir.</a:t>
            </a:r>
            <a:endParaRPr lang="tr-TR" sz="4000" b="1" dirty="0"/>
          </a:p>
        </p:txBody>
      </p:sp>
    </p:spTree>
  </p:cSld>
  <p:clrMapOvr>
    <a:masterClrMapping/>
  </p:clrMapOvr>
  <p:transition advClick="0"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7358082" cy="1214446"/>
          </a:xfrm>
        </p:spPr>
        <p:style>
          <a:lnRef idx="0">
            <a:schemeClr val="accent5"/>
          </a:lnRef>
          <a:fillRef idx="3">
            <a:schemeClr val="accent5"/>
          </a:fillRef>
          <a:effectRef idx="3">
            <a:schemeClr val="accent5"/>
          </a:effectRef>
          <a:fontRef idx="minor">
            <a:schemeClr val="lt1"/>
          </a:fontRef>
        </p:style>
        <p:txBody>
          <a:bodyPr>
            <a:normAutofit fontScale="90000"/>
          </a:bodyPr>
          <a:lstStyle/>
          <a:p>
            <a:r>
              <a:rPr lang="tr-TR" b="1" dirty="0" smtClean="0"/>
              <a:t/>
            </a:r>
            <a:br>
              <a:rPr lang="tr-TR" b="1" dirty="0" smtClean="0"/>
            </a:br>
            <a:r>
              <a:rPr lang="tr-TR" b="1" dirty="0" smtClean="0"/>
              <a:t>Allah insanlara peygamber göndermeseydi ne olurdu?</a:t>
            </a:r>
            <a:r>
              <a:rPr lang="tr-TR" dirty="0" smtClean="0"/>
              <a:t/>
            </a:r>
            <a:br>
              <a:rPr lang="tr-TR" dirty="0" smtClean="0"/>
            </a:br>
            <a:r>
              <a:rPr lang="tr-TR" dirty="0" smtClean="0"/>
              <a:t>     </a:t>
            </a:r>
            <a:endParaRPr lang="tr-TR" dirty="0"/>
          </a:p>
        </p:txBody>
      </p:sp>
      <p:sp>
        <p:nvSpPr>
          <p:cNvPr id="3" name="2 Alt Başlık"/>
          <p:cNvSpPr>
            <a:spLocks noGrp="1"/>
          </p:cNvSpPr>
          <p:nvPr>
            <p:ph type="subTitle" idx="1"/>
          </p:nvPr>
        </p:nvSpPr>
        <p:spPr>
          <a:xfrm>
            <a:off x="357158" y="2143116"/>
            <a:ext cx="8001056" cy="3714776"/>
          </a:xfrm>
        </p:spPr>
        <p:style>
          <a:lnRef idx="1">
            <a:schemeClr val="accent6"/>
          </a:lnRef>
          <a:fillRef idx="2">
            <a:schemeClr val="accent6"/>
          </a:fillRef>
          <a:effectRef idx="1">
            <a:schemeClr val="accent6"/>
          </a:effectRef>
          <a:fontRef idx="minor">
            <a:schemeClr val="dk1"/>
          </a:fontRef>
        </p:style>
        <p:txBody>
          <a:bodyPr>
            <a:noAutofit/>
          </a:bodyPr>
          <a:lstStyle/>
          <a:p>
            <a:pPr algn="l"/>
            <a:r>
              <a:rPr lang="tr-TR" sz="3600" dirty="0" smtClean="0">
                <a:solidFill>
                  <a:schemeClr val="tx1"/>
                </a:solidFill>
              </a:rPr>
              <a:t>Yüce Rabbimiz </a:t>
            </a:r>
            <a:r>
              <a:rPr lang="tr-TR" sz="3600" b="1" dirty="0" smtClean="0">
                <a:solidFill>
                  <a:schemeClr val="tx1"/>
                </a:solidFill>
              </a:rPr>
              <a:t>eğer</a:t>
            </a:r>
            <a:r>
              <a:rPr lang="tr-TR" sz="3600" dirty="0" smtClean="0">
                <a:solidFill>
                  <a:schemeClr val="tx1"/>
                </a:solidFill>
              </a:rPr>
              <a:t> insanlara peygamber göndermeseydi, insanlar akılları vasıtasıyla Allah'ın varlığını kavrasalar bile O'nu yeterince tanıyamaz, O'nun mesajlarını, emirlerini ve O'na nasıl ibadet edileceğini bilemezlerdi.</a:t>
            </a:r>
            <a:endParaRPr lang="tr-TR" sz="3600" dirty="0">
              <a:solidFill>
                <a:schemeClr val="tx1"/>
              </a:solidFill>
            </a:endParaRPr>
          </a:p>
        </p:txBody>
      </p:sp>
    </p:spTree>
  </p:cSld>
  <p:clrMapOvr>
    <a:masterClrMapping/>
  </p:clrMapOvr>
  <p:transition advClick="0"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from="(-#ppt_w/2)" to="(#ppt_x)" calcmode="lin" valueType="num">
                                      <p:cBhvr>
                                        <p:cTn id="7" dur="600" fill="hold">
                                          <p:stCondLst>
                                            <p:cond delay="0"/>
                                          </p:stCondLst>
                                        </p:cTn>
                                        <p:tgtEl>
                                          <p:spTgt spid="2"/>
                                        </p:tgtEl>
                                        <p:attrNameLst>
                                          <p:attrName>ppt_x</p:attrName>
                                        </p:attrNameLst>
                                      </p:cBhvr>
                                    </p:anim>
                                    <p:anim from="0" to="-1.0" calcmode="lin" valueType="num">
                                      <p:cBhvr>
                                        <p:cTn id="8" dur="200" decel="50000" autoRev="1" fill="hold">
                                          <p:stCondLst>
                                            <p:cond delay="600"/>
                                          </p:stCondLst>
                                        </p:cTn>
                                        <p:tgtEl>
                                          <p:spTgt spid="2"/>
                                        </p:tgtEl>
                                        <p:attrNameLst>
                                          <p:attrName>xshear</p:attrName>
                                        </p:attrNameLst>
                                      </p:cBhvr>
                                    </p:anim>
                                    <p:animScale>
                                      <p:cBhvr>
                                        <p:cTn id="9" dur="200" decel="100000" autoRev="1" fill="hold">
                                          <p:stCondLst>
                                            <p:cond delay="600"/>
                                          </p:stCondLst>
                                        </p:cTn>
                                        <p:tgtEl>
                                          <p:spTgt spid="2"/>
                                        </p:tgtEl>
                                      </p:cBhvr>
                                      <p:from x="100000" y="100000"/>
                                      <p:to x="80000" y="100000"/>
                                    </p:animScale>
                                    <p:anim by="(#ppt_h/3+#ppt_w*0.1)" calcmode="lin" valueType="num">
                                      <p:cBhvr additive="sum">
                                        <p:cTn id="10" dur="200" decel="100000" autoRev="1" fill="hold">
                                          <p:stCondLst>
                                            <p:cond delay="600"/>
                                          </p:stCondLst>
                                        </p:cTn>
                                        <p:tgtEl>
                                          <p:spTgt spid="2"/>
                                        </p:tgtEl>
                                        <p:attrNameLst>
                                          <p:attrName>ppt_x</p:attrName>
                                        </p:attrNameLst>
                                      </p:cBhvr>
                                    </p:anim>
                                  </p:childTnLst>
                                </p:cTn>
                              </p:par>
                            </p:childTnLst>
                          </p:cTn>
                        </p:par>
                        <p:par>
                          <p:cTn id="11" fill="hold">
                            <p:stCondLst>
                              <p:cond delay="1000"/>
                            </p:stCondLst>
                            <p:childTnLst>
                              <p:par>
                                <p:cTn id="12" presetID="34" presetClass="entr" presetSubtype="0" fill="hold" grpId="0" nodeType="afterEffect">
                                  <p:stCondLst>
                                    <p:cond delay="0"/>
                                  </p:stCondLst>
                                  <p:childTnLst>
                                    <p:set>
                                      <p:cBhvr>
                                        <p:cTn id="13" dur="1" fill="hold">
                                          <p:stCondLst>
                                            <p:cond delay="0"/>
                                          </p:stCondLst>
                                        </p:cTn>
                                        <p:tgtEl>
                                          <p:spTgt spid="3">
                                            <p:bg/>
                                          </p:spTgt>
                                        </p:tgtEl>
                                        <p:attrNameLst>
                                          <p:attrName>style.visibility</p:attrName>
                                        </p:attrNameLst>
                                      </p:cBhvr>
                                      <p:to>
                                        <p:strVal val="visible"/>
                                      </p:to>
                                    </p:set>
                                    <p:anim from="(-#ppt_w/2)" to="(#ppt_x)" calcmode="lin" valueType="num">
                                      <p:cBhvr>
                                        <p:cTn id="14" dur="600" fill="hold">
                                          <p:stCondLst>
                                            <p:cond delay="0"/>
                                          </p:stCondLst>
                                        </p:cTn>
                                        <p:tgtEl>
                                          <p:spTgt spid="3">
                                            <p:bg/>
                                          </p:spTgt>
                                        </p:tgtEl>
                                        <p:attrNameLst>
                                          <p:attrName>ppt_x</p:attrName>
                                        </p:attrNameLst>
                                      </p:cBhvr>
                                    </p:anim>
                                    <p:anim from="0" to="-1.0" calcmode="lin" valueType="num">
                                      <p:cBhvr>
                                        <p:cTn id="15" dur="200" decel="50000" autoRev="1" fill="hold">
                                          <p:stCondLst>
                                            <p:cond delay="600"/>
                                          </p:stCondLst>
                                        </p:cTn>
                                        <p:tgtEl>
                                          <p:spTgt spid="3">
                                            <p:bg/>
                                          </p:spTgt>
                                        </p:tgtEl>
                                        <p:attrNameLst>
                                          <p:attrName>xshear</p:attrName>
                                        </p:attrNameLst>
                                      </p:cBhvr>
                                    </p:anim>
                                    <p:animScale>
                                      <p:cBhvr>
                                        <p:cTn id="16" dur="200" decel="100000" autoRev="1" fill="hold">
                                          <p:stCondLst>
                                            <p:cond delay="600"/>
                                          </p:stCondLst>
                                        </p:cTn>
                                        <p:tgtEl>
                                          <p:spTgt spid="3">
                                            <p:bg/>
                                          </p:spTgt>
                                        </p:tgtEl>
                                      </p:cBhvr>
                                      <p:from x="100000" y="100000"/>
                                      <p:to x="80000" y="100000"/>
                                    </p:animScale>
                                    <p:anim by="(#ppt_h/3+#ppt_w*0.1)" calcmode="lin" valueType="num">
                                      <p:cBhvr additive="sum">
                                        <p:cTn id="17" dur="200" decel="100000" autoRev="1" fill="hold">
                                          <p:stCondLst>
                                            <p:cond delay="600"/>
                                          </p:stCondLst>
                                        </p:cTn>
                                        <p:tgtEl>
                                          <p:spTgt spid="3">
                                            <p:bg/>
                                          </p:spTgt>
                                        </p:tgtEl>
                                        <p:attrNameLst>
                                          <p:attrName>ppt_x</p:attrName>
                                        </p:attrNameLst>
                                      </p:cBhvr>
                                    </p:anim>
                                  </p:childTnLst>
                                </p:cTn>
                              </p:par>
                            </p:childTnLst>
                          </p:cTn>
                        </p:par>
                        <p:par>
                          <p:cTn id="18" fill="hold">
                            <p:stCondLst>
                              <p:cond delay="2000"/>
                            </p:stCondLst>
                            <p:childTnLst>
                              <p:par>
                                <p:cTn id="19" presetID="34" presetClass="entr" presetSubtype="0" fill="hold" grpId="0" nodeType="after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 from="(-#ppt_w/2)" to="(#ppt_x)" calcmode="lin" valueType="num">
                                      <p:cBhvr>
                                        <p:cTn id="21" dur="600" fill="hold">
                                          <p:stCondLst>
                                            <p:cond delay="0"/>
                                          </p:stCondLst>
                                        </p:cTn>
                                        <p:tgtEl>
                                          <p:spTgt spid="3">
                                            <p:txEl>
                                              <p:pRg st="0" end="0"/>
                                            </p:txEl>
                                          </p:spTgt>
                                        </p:tgtEl>
                                        <p:attrNameLst>
                                          <p:attrName>ppt_x</p:attrName>
                                        </p:attrNameLst>
                                      </p:cBhvr>
                                    </p:anim>
                                    <p:anim from="0" to="-1.0" calcmode="lin" valueType="num">
                                      <p:cBhvr>
                                        <p:cTn id="22" dur="200" decel="50000" autoRev="1" fill="hold">
                                          <p:stCondLst>
                                            <p:cond delay="600"/>
                                          </p:stCondLst>
                                        </p:cTn>
                                        <p:tgtEl>
                                          <p:spTgt spid="3">
                                            <p:txEl>
                                              <p:pRg st="0" end="0"/>
                                            </p:txEl>
                                          </p:spTgt>
                                        </p:tgtEl>
                                        <p:attrNameLst>
                                          <p:attrName>xshear</p:attrName>
                                        </p:attrNameLst>
                                      </p:cBhvr>
                                    </p:anim>
                                    <p:animScale>
                                      <p:cBhvr>
                                        <p:cTn id="23" dur="200" decel="100000" autoRev="1" fill="hold">
                                          <p:stCondLst>
                                            <p:cond delay="600"/>
                                          </p:stCondLst>
                                        </p:cTn>
                                        <p:tgtEl>
                                          <p:spTgt spid="3">
                                            <p:txEl>
                                              <p:pRg st="0" end="0"/>
                                            </p:txEl>
                                          </p:spTgt>
                                        </p:tgtEl>
                                      </p:cBhvr>
                                      <p:from x="100000" y="100000"/>
                                      <p:to x="80000" y="100000"/>
                                    </p:animScale>
                                    <p:anim by="(#ppt_h/3+#ppt_w*0.1)" calcmode="lin" valueType="num">
                                      <p:cBhvr additive="sum">
                                        <p:cTn id="24" dur="200" decel="100000" autoRev="1" fill="hold">
                                          <p:stCondLst>
                                            <p:cond delay="600"/>
                                          </p:stCondLst>
                                        </p:cTn>
                                        <p:tgtEl>
                                          <p:spTgt spid="3">
                                            <p:txEl>
                                              <p:pRg st="0" end="0"/>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7343804" cy="1470025"/>
          </a:xfrm>
        </p:spPr>
        <p:style>
          <a:lnRef idx="2">
            <a:schemeClr val="accent3">
              <a:shade val="50000"/>
            </a:schemeClr>
          </a:lnRef>
          <a:fillRef idx="1">
            <a:schemeClr val="accent3"/>
          </a:fillRef>
          <a:effectRef idx="0">
            <a:schemeClr val="accent3"/>
          </a:effectRef>
          <a:fontRef idx="minor">
            <a:schemeClr val="lt1"/>
          </a:fontRef>
        </p:style>
        <p:txBody>
          <a:bodyPr/>
          <a:lstStyle/>
          <a:p>
            <a:r>
              <a:rPr lang="tr-TR" b="1" dirty="0" smtClean="0"/>
              <a:t>Peygamberlerin insanlardan seçilmesinin nedenleri:</a:t>
            </a:r>
            <a:endParaRPr lang="tr-TR" dirty="0"/>
          </a:p>
        </p:txBody>
      </p:sp>
      <p:sp>
        <p:nvSpPr>
          <p:cNvPr id="4" name="3 Dikdörtgen"/>
          <p:cNvSpPr/>
          <p:nvPr/>
        </p:nvSpPr>
        <p:spPr>
          <a:xfrm>
            <a:off x="428596" y="2285992"/>
            <a:ext cx="7858180" cy="1200329"/>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tr-TR" sz="3600" b="1" dirty="0" err="1" smtClean="0"/>
              <a:t>Allahü</a:t>
            </a:r>
            <a:r>
              <a:rPr lang="tr-TR" sz="3600" b="1" dirty="0" smtClean="0"/>
              <a:t> Teala'nın emirleri, yasakları, mesajları insanlara yöneliktir. </a:t>
            </a:r>
            <a:endParaRPr lang="tr-TR" sz="3600" b="1" dirty="0"/>
          </a:p>
        </p:txBody>
      </p:sp>
      <p:sp>
        <p:nvSpPr>
          <p:cNvPr id="5" name="4 Dikdörtgen"/>
          <p:cNvSpPr/>
          <p:nvPr/>
        </p:nvSpPr>
        <p:spPr>
          <a:xfrm>
            <a:off x="457200" y="4357694"/>
            <a:ext cx="7901014" cy="1569660"/>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tr-TR" sz="3200" b="1" dirty="0" err="1" smtClean="0"/>
              <a:t>Allahü</a:t>
            </a:r>
            <a:r>
              <a:rPr lang="tr-TR" sz="3200" b="1" dirty="0" smtClean="0"/>
              <a:t> Teala'nın emirleri, yasakları, mesajları insanlara yöneliktir. Diğer bir ifade ile vahyin muhatabı insanlardır. </a:t>
            </a:r>
            <a:endParaRPr lang="tr-TR" b="1" dirty="0"/>
          </a:p>
        </p:txBody>
      </p:sp>
    </p:spTree>
  </p:cSld>
  <p:clrMapOvr>
    <a:masterClrMapping/>
  </p:clrMapOvr>
  <p:transition advClick="0"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2000"/>
                                        <p:tgtEl>
                                          <p:spTgt spid="2"/>
                                        </p:tgtEl>
                                      </p:cBhvr>
                                    </p:animEffect>
                                  </p:childTnLst>
                                </p:cTn>
                              </p:par>
                            </p:childTnLst>
                          </p:cTn>
                        </p:par>
                        <p:par>
                          <p:cTn id="8" fill="hold">
                            <p:stCondLst>
                              <p:cond delay="2000"/>
                            </p:stCondLst>
                            <p:childTnLst>
                              <p:par>
                                <p:cTn id="9" presetID="14" presetClass="entr" presetSubtype="5"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randombar(vertical)">
                                      <p:cBhvr>
                                        <p:cTn id="11" dur="2000"/>
                                        <p:tgtEl>
                                          <p:spTgt spid="4"/>
                                        </p:tgtEl>
                                      </p:cBhvr>
                                    </p:animEffect>
                                  </p:childTnLst>
                                </p:cTn>
                              </p:par>
                            </p:childTnLst>
                          </p:cTn>
                        </p:par>
                        <p:par>
                          <p:cTn id="12" fill="hold">
                            <p:stCondLst>
                              <p:cond delay="4000"/>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1 Başlık"/>
          <p:cNvSpPr>
            <a:spLocks noGrp="1"/>
          </p:cNvSpPr>
          <p:nvPr>
            <p:ph type="ctrTitle"/>
          </p:nvPr>
        </p:nvSpPr>
        <p:spPr>
          <a:xfrm>
            <a:off x="214282" y="1285860"/>
            <a:ext cx="7500990" cy="2071702"/>
          </a:xfrm>
        </p:spPr>
        <p:style>
          <a:lnRef idx="0">
            <a:schemeClr val="accent1"/>
          </a:lnRef>
          <a:fillRef idx="3">
            <a:schemeClr val="accent1"/>
          </a:fillRef>
          <a:effectRef idx="3">
            <a:schemeClr val="accent1"/>
          </a:effectRef>
          <a:fontRef idx="minor">
            <a:schemeClr val="lt1"/>
          </a:fontRef>
        </p:style>
        <p:txBody>
          <a:bodyPr>
            <a:noAutofit/>
          </a:bodyPr>
          <a:lstStyle/>
          <a:p>
            <a:pPr algn="l"/>
            <a:r>
              <a:rPr lang="tr-TR" sz="3600" b="1" dirty="0" smtClean="0">
                <a:latin typeface="+mn-lt"/>
                <a:ea typeface="+mn-ea"/>
                <a:cs typeface="+mn-cs"/>
              </a:rPr>
              <a:t> </a:t>
            </a:r>
            <a:r>
              <a:rPr lang="tr-TR" sz="3600" b="1" dirty="0" smtClean="0">
                <a:latin typeface="+mn-lt"/>
                <a:ea typeface="+mn-ea"/>
                <a:cs typeface="+mn-cs"/>
              </a:rPr>
              <a:t>    </a:t>
            </a:r>
            <a:r>
              <a:rPr lang="tr-TR" sz="3600" b="1" dirty="0" err="1" smtClean="0">
                <a:latin typeface="+mn-lt"/>
                <a:ea typeface="+mn-ea"/>
                <a:cs typeface="+mn-cs"/>
              </a:rPr>
              <a:t>Allahü</a:t>
            </a:r>
            <a:r>
              <a:rPr lang="tr-TR" sz="3600" b="1" dirty="0" smtClean="0">
                <a:latin typeface="+mn-lt"/>
                <a:ea typeface="+mn-ea"/>
                <a:cs typeface="+mn-cs"/>
              </a:rPr>
              <a:t> Teala'nın emirleri, yasakları, mesajları insanlara yöneliktir. Diğer bir ifade ile vahyin muhatabı insanlardır. </a:t>
            </a:r>
            <a:endParaRPr lang="tr-TR" sz="3600" b="1" dirty="0"/>
          </a:p>
        </p:txBody>
      </p:sp>
      <p:sp>
        <p:nvSpPr>
          <p:cNvPr id="3" name="2 Alt Başlık"/>
          <p:cNvSpPr>
            <a:spLocks noGrp="1"/>
          </p:cNvSpPr>
          <p:nvPr>
            <p:ph type="subTitle" idx="1"/>
          </p:nvPr>
        </p:nvSpPr>
        <p:spPr>
          <a:xfrm>
            <a:off x="214282" y="3571876"/>
            <a:ext cx="8715436" cy="3143272"/>
          </a:xfrm>
        </p:spPr>
        <p:style>
          <a:lnRef idx="0">
            <a:schemeClr val="accent6"/>
          </a:lnRef>
          <a:fillRef idx="3">
            <a:schemeClr val="accent6"/>
          </a:fillRef>
          <a:effectRef idx="3">
            <a:schemeClr val="accent6"/>
          </a:effectRef>
          <a:fontRef idx="minor">
            <a:schemeClr val="lt1"/>
          </a:fontRef>
        </p:style>
        <p:txBody>
          <a:bodyPr>
            <a:noAutofit/>
          </a:bodyPr>
          <a:lstStyle/>
          <a:p>
            <a:pPr algn="l"/>
            <a:r>
              <a:rPr lang="tr-TR" sz="3600" b="1" dirty="0" smtClean="0">
                <a:solidFill>
                  <a:schemeClr val="tx1"/>
                </a:solidFill>
              </a:rPr>
              <a:t>Bu mesajları insanlara en iyi yine bir insan açıklayabilir. Bir insan, başka bir insanı anlayabilir, sevincini üzüntüsünü paylaşabilir, onunla kolay iletişim kurup derdini paylaşabilir, yaşamıyla ona örnek olabilir.</a:t>
            </a:r>
            <a:endParaRPr lang="tr-TR" sz="3600" b="1" dirty="0">
              <a:solidFill>
                <a:schemeClr val="tx1"/>
              </a:solidFill>
            </a:endParaRPr>
          </a:p>
        </p:txBody>
      </p:sp>
    </p:spTree>
  </p:cSld>
  <p:clrMapOvr>
    <a:masterClrMapping/>
  </p:clrMapOvr>
  <p:transition advClick="0"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9"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upLeft)">
                                      <p:cBhvr>
                                        <p:cTn id="7" dur="1000"/>
                                        <p:tgtEl>
                                          <p:spTgt spid="2"/>
                                        </p:tgtEl>
                                      </p:cBhvr>
                                    </p:animEffect>
                                  </p:childTnLst>
                                </p:cTn>
                              </p:par>
                            </p:childTnLst>
                          </p:cTn>
                        </p:par>
                        <p:par>
                          <p:cTn id="8" fill="hold">
                            <p:stCondLst>
                              <p:cond delay="1000"/>
                            </p:stCondLst>
                            <p:childTnLst>
                              <p:par>
                                <p:cTn id="9" presetID="18" presetClass="entr" presetSubtype="12" fill="hold" grpId="0" nodeType="after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strips(downLeft)">
                                      <p:cBhvr>
                                        <p:cTn id="11" dur="1000"/>
                                        <p:tgtEl>
                                          <p:spTgt spid="3">
                                            <p:bg/>
                                          </p:spTgt>
                                        </p:tgtEl>
                                      </p:cBhvr>
                                    </p:animEffect>
                                  </p:childTnLst>
                                </p:cTn>
                              </p:par>
                            </p:childTnLst>
                          </p:cTn>
                        </p:par>
                        <p:par>
                          <p:cTn id="12" fill="hold">
                            <p:stCondLst>
                              <p:cond delay="2000"/>
                            </p:stCondLst>
                            <p:childTnLst>
                              <p:par>
                                <p:cTn id="13" presetID="18" presetClass="entr" presetSubtype="12" fill="hold" grpId="0"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strips(downLeft)">
                                      <p:cBhvr>
                                        <p:cTn id="15"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7500958" cy="1285860"/>
          </a:xfrm>
        </p:spPr>
        <p:style>
          <a:lnRef idx="0">
            <a:schemeClr val="accent2"/>
          </a:lnRef>
          <a:fillRef idx="3">
            <a:schemeClr val="accent2"/>
          </a:fillRef>
          <a:effectRef idx="3">
            <a:schemeClr val="accent2"/>
          </a:effectRef>
          <a:fontRef idx="minor">
            <a:schemeClr val="lt1"/>
          </a:fontRef>
        </p:style>
        <p:txBody>
          <a:bodyPr/>
          <a:lstStyle/>
          <a:p>
            <a:r>
              <a:rPr lang="tr-TR" b="1" dirty="0" smtClean="0"/>
              <a:t>KAVRAMLAR</a:t>
            </a:r>
            <a:endParaRPr lang="tr-TR" b="1" dirty="0"/>
          </a:p>
        </p:txBody>
      </p:sp>
      <p:sp>
        <p:nvSpPr>
          <p:cNvPr id="3" name="2 Beşgen"/>
          <p:cNvSpPr/>
          <p:nvPr/>
        </p:nvSpPr>
        <p:spPr>
          <a:xfrm>
            <a:off x="0" y="1428736"/>
            <a:ext cx="2786050" cy="1428760"/>
          </a:xfrm>
          <a:prstGeom prst="homePlate">
            <a:avLst/>
          </a:prstGeom>
        </p:spPr>
        <p:style>
          <a:lnRef idx="0">
            <a:schemeClr val="accent3"/>
          </a:lnRef>
          <a:fillRef idx="3">
            <a:schemeClr val="accent3"/>
          </a:fillRef>
          <a:effectRef idx="3">
            <a:schemeClr val="accent3"/>
          </a:effectRef>
          <a:fontRef idx="minor">
            <a:schemeClr val="lt1"/>
          </a:fontRef>
        </p:style>
        <p:txBody>
          <a:bodyPr rtlCol="0" anchor="ctr"/>
          <a:lstStyle/>
          <a:p>
            <a:r>
              <a:rPr lang="tr-TR" sz="3200" b="1" dirty="0" smtClean="0">
                <a:solidFill>
                  <a:srgbClr val="FF0000"/>
                </a:solidFill>
                <a:ea typeface="Times New Roman" pitchFamily="18" charset="0"/>
                <a:cs typeface="Arial" pitchFamily="34" charset="0"/>
              </a:rPr>
              <a:t>Peygamber: </a:t>
            </a:r>
            <a:endParaRPr lang="tr-TR" sz="3200" dirty="0"/>
          </a:p>
        </p:txBody>
      </p:sp>
      <p:sp>
        <p:nvSpPr>
          <p:cNvPr id="4" name="3 Beşgen"/>
          <p:cNvSpPr/>
          <p:nvPr/>
        </p:nvSpPr>
        <p:spPr>
          <a:xfrm>
            <a:off x="0" y="3357562"/>
            <a:ext cx="2786050" cy="1428760"/>
          </a:xfrm>
          <a:prstGeom prst="homePlate">
            <a:avLst/>
          </a:prstGeom>
        </p:spPr>
        <p:style>
          <a:lnRef idx="0">
            <a:schemeClr val="accent3"/>
          </a:lnRef>
          <a:fillRef idx="3">
            <a:schemeClr val="accent3"/>
          </a:fillRef>
          <a:effectRef idx="3">
            <a:schemeClr val="accent3"/>
          </a:effectRef>
          <a:fontRef idx="minor">
            <a:schemeClr val="lt1"/>
          </a:fontRef>
        </p:style>
        <p:txBody>
          <a:bodyPr rtlCol="0" anchor="ctr"/>
          <a:lstStyle/>
          <a:p>
            <a:r>
              <a:rPr lang="tr-TR" sz="3200" b="1" dirty="0" err="1" smtClean="0">
                <a:solidFill>
                  <a:srgbClr val="FF0000"/>
                </a:solidFill>
                <a:ea typeface="Times New Roman" pitchFamily="18" charset="0"/>
                <a:cs typeface="Arial" pitchFamily="34" charset="0"/>
              </a:rPr>
              <a:t>Rasul</a:t>
            </a:r>
            <a:r>
              <a:rPr lang="tr-TR" sz="3200" b="1" dirty="0" smtClean="0">
                <a:solidFill>
                  <a:srgbClr val="FF0000"/>
                </a:solidFill>
                <a:ea typeface="Times New Roman" pitchFamily="18" charset="0"/>
                <a:cs typeface="Arial" pitchFamily="34" charset="0"/>
              </a:rPr>
              <a:t>:</a:t>
            </a:r>
            <a:r>
              <a:rPr lang="tr-TR" sz="3200" dirty="0" smtClean="0">
                <a:solidFill>
                  <a:srgbClr val="FF0000"/>
                </a:solidFill>
                <a:ea typeface="Times New Roman" pitchFamily="18" charset="0"/>
                <a:cs typeface="Arial" pitchFamily="34" charset="0"/>
              </a:rPr>
              <a:t> </a:t>
            </a:r>
            <a:endParaRPr lang="tr-TR" sz="3200" dirty="0"/>
          </a:p>
        </p:txBody>
      </p:sp>
      <p:sp>
        <p:nvSpPr>
          <p:cNvPr id="5" name="4 Beşgen"/>
          <p:cNvSpPr/>
          <p:nvPr/>
        </p:nvSpPr>
        <p:spPr>
          <a:xfrm>
            <a:off x="0" y="5214950"/>
            <a:ext cx="2786050" cy="1428760"/>
          </a:xfrm>
          <a:prstGeom prst="homePlate">
            <a:avLst/>
          </a:prstGeom>
        </p:spPr>
        <p:style>
          <a:lnRef idx="0">
            <a:schemeClr val="accent3"/>
          </a:lnRef>
          <a:fillRef idx="3">
            <a:schemeClr val="accent3"/>
          </a:fillRef>
          <a:effectRef idx="3">
            <a:schemeClr val="accent3"/>
          </a:effectRef>
          <a:fontRef idx="minor">
            <a:schemeClr val="lt1"/>
          </a:fontRef>
        </p:style>
        <p:txBody>
          <a:bodyPr rtlCol="0" anchor="ctr"/>
          <a:lstStyle/>
          <a:p>
            <a:r>
              <a:rPr lang="tr-TR" sz="3200" b="1" dirty="0" smtClean="0">
                <a:solidFill>
                  <a:srgbClr val="FF0000"/>
                </a:solidFill>
                <a:ea typeface="Tahoma" pitchFamily="34" charset="0"/>
                <a:cs typeface="Tahoma" pitchFamily="34" charset="0"/>
              </a:rPr>
              <a:t>Nebi: </a:t>
            </a:r>
            <a:endParaRPr lang="tr-TR" sz="3200" dirty="0"/>
          </a:p>
        </p:txBody>
      </p:sp>
      <p:sp>
        <p:nvSpPr>
          <p:cNvPr id="7" name="6 Dikdörtgen"/>
          <p:cNvSpPr/>
          <p:nvPr/>
        </p:nvSpPr>
        <p:spPr>
          <a:xfrm>
            <a:off x="3000364" y="1428736"/>
            <a:ext cx="6143636" cy="142876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r>
              <a:rPr lang="tr-TR" sz="2800" b="1" dirty="0" smtClean="0">
                <a:ea typeface="Times New Roman" pitchFamily="18" charset="0"/>
                <a:cs typeface="Arial" pitchFamily="34" charset="0"/>
              </a:rPr>
              <a:t>Allahın emirlerini insanlara ulaştıran seçilmiş kişilerdir</a:t>
            </a:r>
            <a:endParaRPr lang="tr-TR" sz="2800" b="1" dirty="0"/>
          </a:p>
        </p:txBody>
      </p:sp>
      <p:sp>
        <p:nvSpPr>
          <p:cNvPr id="9" name="8 Dikdörtgen"/>
          <p:cNvSpPr/>
          <p:nvPr/>
        </p:nvSpPr>
        <p:spPr>
          <a:xfrm>
            <a:off x="3000364" y="3286124"/>
            <a:ext cx="6143636" cy="142876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lvl="0"/>
            <a:r>
              <a:rPr lang="tr-TR" sz="2800" b="1" dirty="0" smtClean="0">
                <a:solidFill>
                  <a:schemeClr val="bg1"/>
                </a:solidFill>
                <a:ea typeface="Times New Roman" pitchFamily="18" charset="0"/>
                <a:cs typeface="Arial" pitchFamily="34" charset="0"/>
              </a:rPr>
              <a:t>Kendisine Kitap ve şeriat verilmiş Peygamberlerdir.</a:t>
            </a:r>
            <a:endParaRPr lang="tr-TR" sz="2800" b="1" dirty="0" smtClean="0">
              <a:solidFill>
                <a:schemeClr val="bg1"/>
              </a:solidFill>
              <a:cs typeface="Arial" pitchFamily="34" charset="0"/>
            </a:endParaRPr>
          </a:p>
        </p:txBody>
      </p:sp>
      <p:sp>
        <p:nvSpPr>
          <p:cNvPr id="10" name="9 Dikdörtgen"/>
          <p:cNvSpPr/>
          <p:nvPr/>
        </p:nvSpPr>
        <p:spPr>
          <a:xfrm>
            <a:off x="3000364" y="5214950"/>
            <a:ext cx="6143636" cy="142876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lvl="0" fontAlgn="base">
              <a:spcBef>
                <a:spcPct val="0"/>
              </a:spcBef>
              <a:spcAft>
                <a:spcPct val="0"/>
              </a:spcAft>
            </a:pPr>
            <a:r>
              <a:rPr lang="tr-TR" sz="2800" b="1" dirty="0" smtClean="0">
                <a:solidFill>
                  <a:schemeClr val="bg1"/>
                </a:solidFill>
                <a:ea typeface="Tahoma" pitchFamily="34" charset="0"/>
                <a:cs typeface="Tahoma" pitchFamily="34" charset="0"/>
              </a:rPr>
              <a:t>Kendisine Kitap ve şeriat verilmemiş, kendisinden önceki peygamberlerin kitabıyla amel eden peygamberdir.</a:t>
            </a:r>
          </a:p>
        </p:txBody>
      </p:sp>
    </p:spTree>
  </p:cSld>
  <p:clrMapOvr>
    <a:masterClrMapping/>
  </p:clrMapOvr>
  <p:transition advClick="0"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1000" fill="hold"/>
                                        <p:tgtEl>
                                          <p:spTgt spid="3"/>
                                        </p:tgtEl>
                                        <p:attrNameLst>
                                          <p:attrName>ppt_x</p:attrName>
                                        </p:attrNameLst>
                                      </p:cBhvr>
                                      <p:tavLst>
                                        <p:tav tm="0">
                                          <p:val>
                                            <p:strVal val="0-#ppt_w/2"/>
                                          </p:val>
                                        </p:tav>
                                        <p:tav tm="100000">
                                          <p:val>
                                            <p:strVal val="#ppt_x"/>
                                          </p:val>
                                        </p:tav>
                                      </p:tavLst>
                                    </p:anim>
                                    <p:anim calcmode="lin" valueType="num">
                                      <p:cBhvr additive="base">
                                        <p:cTn id="13" dur="10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 presetClass="entr" presetSubtype="2"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1000" fill="hold"/>
                                        <p:tgtEl>
                                          <p:spTgt spid="7"/>
                                        </p:tgtEl>
                                        <p:attrNameLst>
                                          <p:attrName>ppt_x</p:attrName>
                                        </p:attrNameLst>
                                      </p:cBhvr>
                                      <p:tavLst>
                                        <p:tav tm="0">
                                          <p:val>
                                            <p:strVal val="1+#ppt_w/2"/>
                                          </p:val>
                                        </p:tav>
                                        <p:tav tm="100000">
                                          <p:val>
                                            <p:strVal val="#ppt_x"/>
                                          </p:val>
                                        </p:tav>
                                      </p:tavLst>
                                    </p:anim>
                                    <p:anim calcmode="lin" valueType="num">
                                      <p:cBhvr additive="base">
                                        <p:cTn id="18" dur="1000" fill="hold"/>
                                        <p:tgtEl>
                                          <p:spTgt spid="7"/>
                                        </p:tgtEl>
                                        <p:attrNameLst>
                                          <p:attrName>ppt_y</p:attrName>
                                        </p:attrNameLst>
                                      </p:cBhvr>
                                      <p:tavLst>
                                        <p:tav tm="0">
                                          <p:val>
                                            <p:strVal val="#ppt_y"/>
                                          </p:val>
                                        </p:tav>
                                        <p:tav tm="100000">
                                          <p:val>
                                            <p:strVal val="#ppt_y"/>
                                          </p:val>
                                        </p:tav>
                                      </p:tavLst>
                                    </p:anim>
                                  </p:childTnLst>
                                </p:cTn>
                              </p:par>
                            </p:childTnLst>
                          </p:cTn>
                        </p:par>
                        <p:par>
                          <p:cTn id="19" fill="hold">
                            <p:stCondLst>
                              <p:cond delay="3000"/>
                            </p:stCondLst>
                            <p:childTnLst>
                              <p:par>
                                <p:cTn id="20" presetID="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1000" fill="hold"/>
                                        <p:tgtEl>
                                          <p:spTgt spid="4"/>
                                        </p:tgtEl>
                                        <p:attrNameLst>
                                          <p:attrName>ppt_x</p:attrName>
                                        </p:attrNameLst>
                                      </p:cBhvr>
                                      <p:tavLst>
                                        <p:tav tm="0">
                                          <p:val>
                                            <p:strVal val="0-#ppt_w/2"/>
                                          </p:val>
                                        </p:tav>
                                        <p:tav tm="100000">
                                          <p:val>
                                            <p:strVal val="#ppt_x"/>
                                          </p:val>
                                        </p:tav>
                                      </p:tavLst>
                                    </p:anim>
                                    <p:anim calcmode="lin" valueType="num">
                                      <p:cBhvr additive="base">
                                        <p:cTn id="23" dur="1000" fill="hold"/>
                                        <p:tgtEl>
                                          <p:spTgt spid="4"/>
                                        </p:tgtEl>
                                        <p:attrNameLst>
                                          <p:attrName>ppt_y</p:attrName>
                                        </p:attrNameLst>
                                      </p:cBhvr>
                                      <p:tavLst>
                                        <p:tav tm="0">
                                          <p:val>
                                            <p:strVal val="#ppt_y"/>
                                          </p:val>
                                        </p:tav>
                                        <p:tav tm="100000">
                                          <p:val>
                                            <p:strVal val="#ppt_y"/>
                                          </p:val>
                                        </p:tav>
                                      </p:tavLst>
                                    </p:anim>
                                  </p:childTnLst>
                                </p:cTn>
                              </p:par>
                            </p:childTnLst>
                          </p:cTn>
                        </p:par>
                        <p:par>
                          <p:cTn id="24" fill="hold">
                            <p:stCondLst>
                              <p:cond delay="4000"/>
                            </p:stCondLst>
                            <p:childTnLst>
                              <p:par>
                                <p:cTn id="25" presetID="2" presetClass="entr" presetSubtype="2"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1000" fill="hold"/>
                                        <p:tgtEl>
                                          <p:spTgt spid="9"/>
                                        </p:tgtEl>
                                        <p:attrNameLst>
                                          <p:attrName>ppt_x</p:attrName>
                                        </p:attrNameLst>
                                      </p:cBhvr>
                                      <p:tavLst>
                                        <p:tav tm="0">
                                          <p:val>
                                            <p:strVal val="1+#ppt_w/2"/>
                                          </p:val>
                                        </p:tav>
                                        <p:tav tm="100000">
                                          <p:val>
                                            <p:strVal val="#ppt_x"/>
                                          </p:val>
                                        </p:tav>
                                      </p:tavLst>
                                    </p:anim>
                                    <p:anim calcmode="lin" valueType="num">
                                      <p:cBhvr additive="base">
                                        <p:cTn id="28" dur="1000" fill="hold"/>
                                        <p:tgtEl>
                                          <p:spTgt spid="9"/>
                                        </p:tgtEl>
                                        <p:attrNameLst>
                                          <p:attrName>ppt_y</p:attrName>
                                        </p:attrNameLst>
                                      </p:cBhvr>
                                      <p:tavLst>
                                        <p:tav tm="0">
                                          <p:val>
                                            <p:strVal val="#ppt_y"/>
                                          </p:val>
                                        </p:tav>
                                        <p:tav tm="100000">
                                          <p:val>
                                            <p:strVal val="#ppt_y"/>
                                          </p:val>
                                        </p:tav>
                                      </p:tavLst>
                                    </p:anim>
                                  </p:childTnLst>
                                </p:cTn>
                              </p:par>
                            </p:childTnLst>
                          </p:cTn>
                        </p:par>
                        <p:par>
                          <p:cTn id="29" fill="hold">
                            <p:stCondLst>
                              <p:cond delay="5000"/>
                            </p:stCondLst>
                            <p:childTnLst>
                              <p:par>
                                <p:cTn id="30" presetID="2" presetClass="entr" presetSubtype="8"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1000" fill="hold"/>
                                        <p:tgtEl>
                                          <p:spTgt spid="5"/>
                                        </p:tgtEl>
                                        <p:attrNameLst>
                                          <p:attrName>ppt_x</p:attrName>
                                        </p:attrNameLst>
                                      </p:cBhvr>
                                      <p:tavLst>
                                        <p:tav tm="0">
                                          <p:val>
                                            <p:strVal val="0-#ppt_w/2"/>
                                          </p:val>
                                        </p:tav>
                                        <p:tav tm="100000">
                                          <p:val>
                                            <p:strVal val="#ppt_x"/>
                                          </p:val>
                                        </p:tav>
                                      </p:tavLst>
                                    </p:anim>
                                    <p:anim calcmode="lin" valueType="num">
                                      <p:cBhvr additive="base">
                                        <p:cTn id="33" dur="1000" fill="hold"/>
                                        <p:tgtEl>
                                          <p:spTgt spid="5"/>
                                        </p:tgtEl>
                                        <p:attrNameLst>
                                          <p:attrName>ppt_y</p:attrName>
                                        </p:attrNameLst>
                                      </p:cBhvr>
                                      <p:tavLst>
                                        <p:tav tm="0">
                                          <p:val>
                                            <p:strVal val="#ppt_y"/>
                                          </p:val>
                                        </p:tav>
                                        <p:tav tm="100000">
                                          <p:val>
                                            <p:strVal val="#ppt_y"/>
                                          </p:val>
                                        </p:tav>
                                      </p:tavLst>
                                    </p:anim>
                                  </p:childTnLst>
                                </p:cTn>
                              </p:par>
                            </p:childTnLst>
                          </p:cTn>
                        </p:par>
                        <p:par>
                          <p:cTn id="34" fill="hold">
                            <p:stCondLst>
                              <p:cond delay="6000"/>
                            </p:stCondLst>
                            <p:childTnLst>
                              <p:par>
                                <p:cTn id="35" presetID="2" presetClass="entr" presetSubtype="2"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1000" fill="hold"/>
                                        <p:tgtEl>
                                          <p:spTgt spid="10"/>
                                        </p:tgtEl>
                                        <p:attrNameLst>
                                          <p:attrName>ppt_x</p:attrName>
                                        </p:attrNameLst>
                                      </p:cBhvr>
                                      <p:tavLst>
                                        <p:tav tm="0">
                                          <p:val>
                                            <p:strVal val="1+#ppt_w/2"/>
                                          </p:val>
                                        </p:tav>
                                        <p:tav tm="100000">
                                          <p:val>
                                            <p:strVal val="#ppt_x"/>
                                          </p:val>
                                        </p:tav>
                                      </p:tavLst>
                                    </p:anim>
                                    <p:anim calcmode="lin" valueType="num">
                                      <p:cBhvr additive="base">
                                        <p:cTn id="38" dur="1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7" grpId="0" animBg="1"/>
      <p:bldP spid="9" grpId="0" animBg="1"/>
      <p:bldP spid="1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4" name="2 Alt Başlık"/>
          <p:cNvSpPr txBox="1">
            <a:spLocks noGrp="1"/>
          </p:cNvSpPr>
          <p:nvPr>
            <p:ph type="subTitle" idx="1"/>
          </p:nvPr>
        </p:nvSpPr>
        <p:spPr>
          <a:xfrm>
            <a:off x="285720" y="3286124"/>
            <a:ext cx="8001056" cy="3286148"/>
          </a:xfrm>
          <a:prstGeom prst="rect">
            <a:avLst/>
          </a:prstGeom>
        </p:spPr>
        <p:style>
          <a:lnRef idx="1">
            <a:schemeClr val="accent6"/>
          </a:lnRef>
          <a:fillRef idx="2">
            <a:schemeClr val="accent6"/>
          </a:fillRef>
          <a:effectRef idx="1">
            <a:schemeClr val="accent6"/>
          </a:effectRef>
          <a:fontRef idx="minor">
            <a:schemeClr val="dk1"/>
          </a:fontRef>
        </p:style>
        <p:txBody>
          <a:bodyPr vert="horz" lIns="91440" tIns="45720" rIns="91440" bIns="45720" rtlCol="0">
            <a:noAutofit/>
          </a:body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tr-TR" sz="3600" b="0" i="0" u="none" strike="noStrike" kern="1200" cap="none" spc="0" normalizeH="0" baseline="0" noProof="0" dirty="0" smtClean="0">
                <a:ln>
                  <a:noFill/>
                </a:ln>
                <a:solidFill>
                  <a:schemeClr val="tx1"/>
                </a:solidFill>
                <a:effectLst/>
                <a:uLnTx/>
                <a:uFillTx/>
                <a:latin typeface="+mn-lt"/>
                <a:ea typeface="+mn-ea"/>
                <a:cs typeface="+mn-cs"/>
              </a:rPr>
              <a:t>     Eğer peygamberler meleklerden seçilseydi, melekler sadece anlatır, örnek olamazlardı. İnsanların duygularını bilemez, onları ruhsal yönden anlayamazlardı. İnsanlar da bir meleği örnek alamazlardı</a:t>
            </a:r>
            <a:endParaRPr kumimoji="0" lang="tr-TR" sz="3600" b="0" i="0" u="none" strike="noStrike" kern="1200" cap="none" spc="0" normalizeH="0" baseline="0" noProof="0" dirty="0">
              <a:ln>
                <a:noFill/>
              </a:ln>
              <a:solidFill>
                <a:schemeClr val="tx1"/>
              </a:solidFill>
              <a:effectLst/>
              <a:uLnTx/>
              <a:uFillTx/>
              <a:latin typeface="+mn-lt"/>
              <a:ea typeface="+mn-ea"/>
              <a:cs typeface="+mn-cs"/>
            </a:endParaRPr>
          </a:p>
        </p:txBody>
      </p:sp>
      <p:sp>
        <p:nvSpPr>
          <p:cNvPr id="3" name="2 Dikdörtgen"/>
          <p:cNvSpPr/>
          <p:nvPr/>
        </p:nvSpPr>
        <p:spPr>
          <a:xfrm>
            <a:off x="285720" y="1714488"/>
            <a:ext cx="7286676" cy="1200329"/>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r>
              <a:rPr lang="tr-TR" sz="3600" dirty="0" smtClean="0"/>
              <a:t>Bu yüzden peygamberler insanlardan seçilmişlerdir.</a:t>
            </a:r>
            <a:endParaRPr lang="tr-TR" sz="3600" dirty="0"/>
          </a:p>
        </p:txBody>
      </p:sp>
    </p:spTree>
  </p:cSld>
  <p:clrMapOvr>
    <a:masterClrMapping/>
  </p:clrMapOvr>
  <p:transition advClick="0"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1000"/>
                                        <p:tgtEl>
                                          <p:spTgt spid="3"/>
                                        </p:tgtEl>
                                      </p:cBhvr>
                                    </p:animEffect>
                                  </p:childTnLst>
                                </p:cTn>
                              </p:par>
                            </p:childTnLst>
                          </p:cTn>
                        </p:par>
                        <p:par>
                          <p:cTn id="8" fill="hold">
                            <p:stCondLst>
                              <p:cond delay="1000"/>
                            </p:stCondLst>
                            <p:childTnLst>
                              <p:par>
                                <p:cTn id="9" presetID="5" presetClass="entr" presetSubtype="5" fill="hold" grpId="0" nodeType="afterEffect">
                                  <p:stCondLst>
                                    <p:cond delay="0"/>
                                  </p:stCondLst>
                                  <p:childTnLst>
                                    <p:set>
                                      <p:cBhvr>
                                        <p:cTn id="10" dur="1" fill="hold">
                                          <p:stCondLst>
                                            <p:cond delay="0"/>
                                          </p:stCondLst>
                                        </p:cTn>
                                        <p:tgtEl>
                                          <p:spTgt spid="4">
                                            <p:bg/>
                                          </p:spTgt>
                                        </p:tgtEl>
                                        <p:attrNameLst>
                                          <p:attrName>style.visibility</p:attrName>
                                        </p:attrNameLst>
                                      </p:cBhvr>
                                      <p:to>
                                        <p:strVal val="visible"/>
                                      </p:to>
                                    </p:set>
                                    <p:animEffect transition="in" filter="checkerboard(down)">
                                      <p:cBhvr>
                                        <p:cTn id="11" dur="1000"/>
                                        <p:tgtEl>
                                          <p:spTgt spid="4">
                                            <p:bg/>
                                          </p:spTgt>
                                        </p:tgtEl>
                                      </p:cBhvr>
                                    </p:animEffect>
                                  </p:childTnLst>
                                </p:cTn>
                              </p:par>
                            </p:childTnLst>
                          </p:cTn>
                        </p:par>
                        <p:par>
                          <p:cTn id="12" fill="hold">
                            <p:stCondLst>
                              <p:cond delay="2000"/>
                            </p:stCondLst>
                            <p:childTnLst>
                              <p:par>
                                <p:cTn id="13" presetID="5" presetClass="entr" presetSubtype="5" fill="hold" grpId="0" nodeType="after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checkerboard(down)">
                                      <p:cBhvr>
                                        <p:cTn id="15" dur="1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8" name="7 Beşgen"/>
          <p:cNvSpPr/>
          <p:nvPr/>
        </p:nvSpPr>
        <p:spPr>
          <a:xfrm>
            <a:off x="357158" y="1785926"/>
            <a:ext cx="8358246" cy="1357322"/>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solidFill>
                <a:schemeClr val="bg1"/>
              </a:solidFill>
            </a:endParaRPr>
          </a:p>
        </p:txBody>
      </p:sp>
      <p:sp>
        <p:nvSpPr>
          <p:cNvPr id="7" name="6 Beşgen"/>
          <p:cNvSpPr/>
          <p:nvPr/>
        </p:nvSpPr>
        <p:spPr>
          <a:xfrm>
            <a:off x="357158" y="3357562"/>
            <a:ext cx="8358246" cy="1357322"/>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 name="1 Başlık"/>
          <p:cNvSpPr>
            <a:spLocks noGrp="1"/>
          </p:cNvSpPr>
          <p:nvPr>
            <p:ph type="ctrTitle"/>
          </p:nvPr>
        </p:nvSpPr>
        <p:spPr>
          <a:xfrm>
            <a:off x="357158" y="0"/>
            <a:ext cx="6572296" cy="1470025"/>
          </a:xfrm>
        </p:spPr>
        <p:style>
          <a:lnRef idx="1">
            <a:schemeClr val="accent6"/>
          </a:lnRef>
          <a:fillRef idx="2">
            <a:schemeClr val="accent6"/>
          </a:fillRef>
          <a:effectRef idx="1">
            <a:schemeClr val="accent6"/>
          </a:effectRef>
          <a:fontRef idx="minor">
            <a:schemeClr val="dk1"/>
          </a:fontRef>
        </p:style>
        <p:txBody>
          <a:bodyPr/>
          <a:lstStyle/>
          <a:p>
            <a:r>
              <a:rPr lang="tr-TR" b="1" dirty="0" smtClean="0"/>
              <a:t>Peygamberlere gelen mesajların ortak amacı:</a:t>
            </a:r>
            <a:endParaRPr lang="tr-TR" dirty="0"/>
          </a:p>
        </p:txBody>
      </p:sp>
      <p:sp>
        <p:nvSpPr>
          <p:cNvPr id="4" name="3 Dikdörtgen"/>
          <p:cNvSpPr/>
          <p:nvPr/>
        </p:nvSpPr>
        <p:spPr>
          <a:xfrm>
            <a:off x="357158" y="3429000"/>
            <a:ext cx="7572428" cy="1077218"/>
          </a:xfrm>
          <a:prstGeom prst="rect">
            <a:avLst/>
          </a:prstGeom>
        </p:spPr>
        <p:txBody>
          <a:bodyPr wrap="square">
            <a:spAutoFit/>
          </a:bodyPr>
          <a:lstStyle/>
          <a:p>
            <a:r>
              <a:rPr lang="tr-TR" sz="3200" b="1" dirty="0" smtClean="0">
                <a:solidFill>
                  <a:schemeClr val="bg1"/>
                </a:solidFill>
              </a:rPr>
              <a:t>-İnsanların Allah'a ve diğer inanç esaslarına inanmalarını (iman etmelerini) sağlamak</a:t>
            </a:r>
            <a:endParaRPr lang="tr-TR" b="1" dirty="0">
              <a:solidFill>
                <a:schemeClr val="bg1"/>
              </a:solidFill>
            </a:endParaRPr>
          </a:p>
        </p:txBody>
      </p:sp>
      <p:sp>
        <p:nvSpPr>
          <p:cNvPr id="5" name="4 Dikdörtgen"/>
          <p:cNvSpPr/>
          <p:nvPr/>
        </p:nvSpPr>
        <p:spPr>
          <a:xfrm>
            <a:off x="357158" y="2000240"/>
            <a:ext cx="8286808" cy="1077218"/>
          </a:xfrm>
          <a:prstGeom prst="rect">
            <a:avLst/>
          </a:prstGeom>
        </p:spPr>
        <p:txBody>
          <a:bodyPr wrap="square">
            <a:spAutoFit/>
          </a:bodyPr>
          <a:lstStyle/>
          <a:p>
            <a:r>
              <a:rPr lang="tr-TR" sz="3200" b="1" dirty="0" smtClean="0">
                <a:solidFill>
                  <a:schemeClr val="bg1"/>
                </a:solidFill>
              </a:rPr>
              <a:t>- İnsanların Allah'a ve diğer inanç esaslarına inanmalarını (iman etmelerini) sağlamak</a:t>
            </a:r>
            <a:endParaRPr lang="tr-TR" sz="3200" b="1" dirty="0">
              <a:solidFill>
                <a:schemeClr val="bg1"/>
              </a:solidFill>
            </a:endParaRPr>
          </a:p>
        </p:txBody>
      </p:sp>
      <p:sp>
        <p:nvSpPr>
          <p:cNvPr id="6" name="5 Beşgen"/>
          <p:cNvSpPr/>
          <p:nvPr/>
        </p:nvSpPr>
        <p:spPr>
          <a:xfrm>
            <a:off x="285720" y="5143512"/>
            <a:ext cx="8358246" cy="1357322"/>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 name="2 Alt Başlık"/>
          <p:cNvSpPr>
            <a:spLocks noGrp="1"/>
          </p:cNvSpPr>
          <p:nvPr>
            <p:ph type="subTitle" idx="1"/>
          </p:nvPr>
        </p:nvSpPr>
        <p:spPr>
          <a:xfrm>
            <a:off x="357158" y="5500702"/>
            <a:ext cx="7786742" cy="642942"/>
          </a:xfrm>
        </p:spPr>
        <p:txBody>
          <a:bodyPr>
            <a:noAutofit/>
          </a:bodyPr>
          <a:lstStyle/>
          <a:p>
            <a:pPr algn="l"/>
            <a:r>
              <a:rPr lang="tr-TR" b="1" dirty="0" smtClean="0">
                <a:solidFill>
                  <a:schemeClr val="bg1"/>
                </a:solidFill>
              </a:rPr>
              <a:t>- İnsanlara ibadetin nasıl olacağını öğretmek</a:t>
            </a:r>
            <a:br>
              <a:rPr lang="tr-TR" b="1" dirty="0" smtClean="0">
                <a:solidFill>
                  <a:schemeClr val="bg1"/>
                </a:solidFill>
              </a:rPr>
            </a:br>
            <a:endParaRPr lang="tr-TR" b="1" dirty="0">
              <a:solidFill>
                <a:schemeClr val="bg1"/>
              </a:solidFill>
            </a:endParaRPr>
          </a:p>
        </p:txBody>
      </p:sp>
    </p:spTree>
  </p:cSld>
  <p:clrMapOvr>
    <a:masterClrMapping/>
  </p:clrMapOvr>
  <p:transition advClick="0"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0-#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1000" fill="hold"/>
                                        <p:tgtEl>
                                          <p:spTgt spid="5"/>
                                        </p:tgtEl>
                                        <p:attrNameLst>
                                          <p:attrName>ppt_x</p:attrName>
                                        </p:attrNameLst>
                                      </p:cBhvr>
                                      <p:tavLst>
                                        <p:tav tm="0">
                                          <p:val>
                                            <p:strVal val="0-#ppt_w/2"/>
                                          </p:val>
                                        </p:tav>
                                        <p:tav tm="100000">
                                          <p:val>
                                            <p:strVal val="#ppt_x"/>
                                          </p:val>
                                        </p:tav>
                                      </p:tavLst>
                                    </p:anim>
                                    <p:anim calcmode="lin" valueType="num">
                                      <p:cBhvr additive="base">
                                        <p:cTn id="18" dur="10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2500"/>
                            </p:stCondLst>
                            <p:childTnLst>
                              <p:par>
                                <p:cTn id="20" presetID="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2" presetClass="entr" presetSubtype="4"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1000" fill="hold"/>
                                        <p:tgtEl>
                                          <p:spTgt spid="4"/>
                                        </p:tgtEl>
                                        <p:attrNameLst>
                                          <p:attrName>ppt_x</p:attrName>
                                        </p:attrNameLst>
                                      </p:cBhvr>
                                      <p:tavLst>
                                        <p:tav tm="0">
                                          <p:val>
                                            <p:strVal val="#ppt_x"/>
                                          </p:val>
                                        </p:tav>
                                        <p:tav tm="100000">
                                          <p:val>
                                            <p:strVal val="#ppt_x"/>
                                          </p:val>
                                        </p:tav>
                                      </p:tavLst>
                                    </p:anim>
                                    <p:anim calcmode="lin" valueType="num">
                                      <p:cBhvr additive="base">
                                        <p:cTn id="28" dur="1000" fill="hold"/>
                                        <p:tgtEl>
                                          <p:spTgt spid="4"/>
                                        </p:tgtEl>
                                        <p:attrNameLst>
                                          <p:attrName>ppt_y</p:attrName>
                                        </p:attrNameLst>
                                      </p:cBhvr>
                                      <p:tavLst>
                                        <p:tav tm="0">
                                          <p:val>
                                            <p:strVal val="1+#ppt_h/2"/>
                                          </p:val>
                                        </p:tav>
                                        <p:tav tm="100000">
                                          <p:val>
                                            <p:strVal val="#ppt_y"/>
                                          </p:val>
                                        </p:tav>
                                      </p:tavLst>
                                    </p:anim>
                                  </p:childTnLst>
                                </p:cTn>
                              </p:par>
                            </p:childTnLst>
                          </p:cTn>
                        </p:par>
                        <p:par>
                          <p:cTn id="29" fill="hold">
                            <p:stCondLst>
                              <p:cond delay="4000"/>
                            </p:stCondLst>
                            <p:childTnLst>
                              <p:par>
                                <p:cTn id="30" presetID="2" presetClass="entr" presetSubtype="8"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1000" fill="hold"/>
                                        <p:tgtEl>
                                          <p:spTgt spid="6"/>
                                        </p:tgtEl>
                                        <p:attrNameLst>
                                          <p:attrName>ppt_x</p:attrName>
                                        </p:attrNameLst>
                                      </p:cBhvr>
                                      <p:tavLst>
                                        <p:tav tm="0">
                                          <p:val>
                                            <p:strVal val="0-#ppt_w/2"/>
                                          </p:val>
                                        </p:tav>
                                        <p:tav tm="100000">
                                          <p:val>
                                            <p:strVal val="#ppt_x"/>
                                          </p:val>
                                        </p:tav>
                                      </p:tavLst>
                                    </p:anim>
                                    <p:anim calcmode="lin" valueType="num">
                                      <p:cBhvr additive="base">
                                        <p:cTn id="33" dur="1000" fill="hold"/>
                                        <p:tgtEl>
                                          <p:spTgt spid="6"/>
                                        </p:tgtEl>
                                        <p:attrNameLst>
                                          <p:attrName>ppt_y</p:attrName>
                                        </p:attrNameLst>
                                      </p:cBhvr>
                                      <p:tavLst>
                                        <p:tav tm="0">
                                          <p:val>
                                            <p:strVal val="#ppt_y"/>
                                          </p:val>
                                        </p:tav>
                                        <p:tav tm="100000">
                                          <p:val>
                                            <p:strVal val="#ppt_y"/>
                                          </p:val>
                                        </p:tav>
                                      </p:tavLst>
                                    </p:anim>
                                  </p:childTnLst>
                                </p:cTn>
                              </p:par>
                            </p:childTnLst>
                          </p:cTn>
                        </p:par>
                        <p:par>
                          <p:cTn id="34" fill="hold">
                            <p:stCondLst>
                              <p:cond delay="5000"/>
                            </p:stCondLst>
                            <p:childTnLst>
                              <p:par>
                                <p:cTn id="35" presetID="2" presetClass="entr" presetSubtype="8" fill="hold" grpId="0" nodeType="afterEffect">
                                  <p:stCondLst>
                                    <p:cond delay="0"/>
                                  </p:stCondLst>
                                  <p:childTnLst>
                                    <p:set>
                                      <p:cBhvr>
                                        <p:cTn id="36" dur="1" fill="hold">
                                          <p:stCondLst>
                                            <p:cond delay="0"/>
                                          </p:stCondLst>
                                        </p:cTn>
                                        <p:tgtEl>
                                          <p:spTgt spid="3">
                                            <p:txEl>
                                              <p:pRg st="0" end="0"/>
                                            </p:txEl>
                                          </p:spTgt>
                                        </p:tgtEl>
                                        <p:attrNameLst>
                                          <p:attrName>style.visibility</p:attrName>
                                        </p:attrNameLst>
                                      </p:cBhvr>
                                      <p:to>
                                        <p:strVal val="visible"/>
                                      </p:to>
                                    </p:set>
                                    <p:anim calcmode="lin" valueType="num">
                                      <p:cBhvr additive="base">
                                        <p:cTn id="37" dur="10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38"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2" grpId="0" animBg="1"/>
      <p:bldP spid="4" grpId="0"/>
      <p:bldP spid="5" grpId="0"/>
      <p:bldP spid="6" grpId="0" animBg="1"/>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4" name="3 Yuvarlatılmış Dikdörtgen"/>
          <p:cNvSpPr/>
          <p:nvPr/>
        </p:nvSpPr>
        <p:spPr>
          <a:xfrm>
            <a:off x="500034" y="1500174"/>
            <a:ext cx="7786742" cy="164307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tr-TR"/>
          </a:p>
        </p:txBody>
      </p:sp>
      <p:sp>
        <p:nvSpPr>
          <p:cNvPr id="5" name="4 Yuvarlatılmış Dikdörtgen"/>
          <p:cNvSpPr/>
          <p:nvPr/>
        </p:nvSpPr>
        <p:spPr>
          <a:xfrm>
            <a:off x="500034" y="3357562"/>
            <a:ext cx="7786742" cy="1643074"/>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tr-TR"/>
          </a:p>
        </p:txBody>
      </p:sp>
      <p:sp>
        <p:nvSpPr>
          <p:cNvPr id="6" name="5 Yuvarlatılmış Dikdörtgen"/>
          <p:cNvSpPr/>
          <p:nvPr/>
        </p:nvSpPr>
        <p:spPr>
          <a:xfrm>
            <a:off x="500034" y="5214926"/>
            <a:ext cx="7786742" cy="164307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tr-TR"/>
          </a:p>
        </p:txBody>
      </p:sp>
      <p:sp>
        <p:nvSpPr>
          <p:cNvPr id="7" name="1 Başlık"/>
          <p:cNvSpPr>
            <a:spLocks noGrp="1"/>
          </p:cNvSpPr>
          <p:nvPr>
            <p:ph type="ctrTitle"/>
          </p:nvPr>
        </p:nvSpPr>
        <p:spPr>
          <a:xfrm>
            <a:off x="571472" y="1714488"/>
            <a:ext cx="7273255" cy="1285884"/>
          </a:xfrm>
        </p:spPr>
        <p:txBody>
          <a:bodyPr/>
          <a:lstStyle/>
          <a:p>
            <a:pPr algn="l"/>
            <a:r>
              <a:rPr lang="tr-TR" sz="3600" b="1" dirty="0" smtClean="0"/>
              <a:t>- İnsanları güzel davranışlar sergilemeye yöneltmek</a:t>
            </a:r>
            <a:endParaRPr lang="tr-TR" sz="3600" b="1" dirty="0"/>
          </a:p>
        </p:txBody>
      </p:sp>
      <p:sp>
        <p:nvSpPr>
          <p:cNvPr id="8" name="2 Alt Başlık"/>
          <p:cNvSpPr>
            <a:spLocks noGrp="1"/>
          </p:cNvSpPr>
          <p:nvPr>
            <p:ph type="subTitle" idx="1"/>
          </p:nvPr>
        </p:nvSpPr>
        <p:spPr>
          <a:xfrm>
            <a:off x="500034" y="3571876"/>
            <a:ext cx="7286676" cy="1143008"/>
          </a:xfrm>
        </p:spPr>
        <p:txBody>
          <a:bodyPr>
            <a:normAutofit lnSpcReduction="10000"/>
          </a:bodyPr>
          <a:lstStyle/>
          <a:p>
            <a:pPr algn="l"/>
            <a:r>
              <a:rPr lang="tr-TR" sz="3600" b="1" dirty="0" smtClean="0">
                <a:solidFill>
                  <a:schemeClr val="tx1"/>
                </a:solidFill>
              </a:rPr>
              <a:t>- İnsanların aralarında çıkacak anlaşmazlıkları gidermek</a:t>
            </a:r>
            <a:endParaRPr lang="tr-TR" sz="3600" b="1" dirty="0">
              <a:solidFill>
                <a:schemeClr val="tx1"/>
              </a:solidFill>
            </a:endParaRPr>
          </a:p>
        </p:txBody>
      </p:sp>
      <p:sp>
        <p:nvSpPr>
          <p:cNvPr id="9" name="8 Dikdörtgen"/>
          <p:cNvSpPr/>
          <p:nvPr/>
        </p:nvSpPr>
        <p:spPr>
          <a:xfrm>
            <a:off x="642911" y="5500702"/>
            <a:ext cx="7086126" cy="1200329"/>
          </a:xfrm>
          <a:prstGeom prst="rect">
            <a:avLst/>
          </a:prstGeom>
        </p:spPr>
        <p:txBody>
          <a:bodyPr wrap="square">
            <a:spAutoFit/>
          </a:bodyPr>
          <a:lstStyle/>
          <a:p>
            <a:r>
              <a:rPr lang="tr-TR" sz="3600" b="1" dirty="0" smtClean="0"/>
              <a:t>- İnsanların kötü davranışlardan kaçınmalarını sağlamak</a:t>
            </a:r>
            <a:endParaRPr lang="tr-TR" sz="3600" b="1" dirty="0"/>
          </a:p>
        </p:txBody>
      </p:sp>
    </p:spTree>
  </p:cSld>
  <p:clrMapOvr>
    <a:masterClrMapping/>
  </p:clrMapOvr>
  <p:transition advClick="0"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par>
                          <p:cTn id="8" fill="hold">
                            <p:stCondLst>
                              <p:cond delay="2000"/>
                            </p:stCondLst>
                            <p:childTnLst>
                              <p:par>
                                <p:cTn id="9" presetID="6"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circle(in)">
                                      <p:cBhvr>
                                        <p:cTn id="11" dur="2000"/>
                                        <p:tgtEl>
                                          <p:spTgt spid="7"/>
                                        </p:tgtEl>
                                      </p:cBhvr>
                                    </p:animEffect>
                                  </p:childTnLst>
                                </p:cTn>
                              </p:par>
                            </p:childTnLst>
                          </p:cTn>
                        </p:par>
                        <p:par>
                          <p:cTn id="12" fill="hold">
                            <p:stCondLst>
                              <p:cond delay="4000"/>
                            </p:stCondLst>
                            <p:childTnLst>
                              <p:par>
                                <p:cTn id="13" presetID="6" presetClass="entr" presetSubtype="32"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circle(out)">
                                      <p:cBhvr>
                                        <p:cTn id="15" dur="2000"/>
                                        <p:tgtEl>
                                          <p:spTgt spid="5"/>
                                        </p:tgtEl>
                                      </p:cBhvr>
                                    </p:animEffect>
                                  </p:childTnLst>
                                </p:cTn>
                              </p:par>
                            </p:childTnLst>
                          </p:cTn>
                        </p:par>
                        <p:par>
                          <p:cTn id="16" fill="hold">
                            <p:stCondLst>
                              <p:cond delay="6000"/>
                            </p:stCondLst>
                            <p:childTnLst>
                              <p:par>
                                <p:cTn id="17" presetID="6" presetClass="entr" presetSubtype="32"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circle(out)">
                                      <p:cBhvr>
                                        <p:cTn id="19" dur="2000"/>
                                        <p:tgtEl>
                                          <p:spTgt spid="8">
                                            <p:txEl>
                                              <p:pRg st="0" end="0"/>
                                            </p:txEl>
                                          </p:spTgt>
                                        </p:tgtEl>
                                      </p:cBhvr>
                                    </p:animEffect>
                                  </p:childTnLst>
                                </p:cTn>
                              </p:par>
                            </p:childTnLst>
                          </p:cTn>
                        </p:par>
                        <p:par>
                          <p:cTn id="20" fill="hold">
                            <p:stCondLst>
                              <p:cond delay="8000"/>
                            </p:stCondLst>
                            <p:childTnLst>
                              <p:par>
                                <p:cTn id="21" presetID="6" presetClass="entr" presetSubtype="16"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circle(in)">
                                      <p:cBhvr>
                                        <p:cTn id="23" dur="2000"/>
                                        <p:tgtEl>
                                          <p:spTgt spid="6"/>
                                        </p:tgtEl>
                                      </p:cBhvr>
                                    </p:animEffect>
                                  </p:childTnLst>
                                </p:cTn>
                              </p:par>
                            </p:childTnLst>
                          </p:cTn>
                        </p:par>
                        <p:par>
                          <p:cTn id="24" fill="hold">
                            <p:stCondLst>
                              <p:cond delay="10000"/>
                            </p:stCondLst>
                            <p:childTnLst>
                              <p:par>
                                <p:cTn id="25" presetID="6" presetClass="entr" presetSubtype="16"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circle(in)">
                                      <p:cBhvr>
                                        <p:cTn id="2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build="p"/>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1 Dikdörtgen"/>
          <p:cNvSpPr/>
          <p:nvPr/>
        </p:nvSpPr>
        <p:spPr>
          <a:xfrm>
            <a:off x="428596" y="2736503"/>
            <a:ext cx="8072494" cy="2862322"/>
          </a:xfrm>
          <a:prstGeom prst="rect">
            <a:avLst/>
          </a:prstGeom>
        </p:spPr>
        <p:style>
          <a:lnRef idx="1">
            <a:schemeClr val="accent2"/>
          </a:lnRef>
          <a:fillRef idx="3">
            <a:schemeClr val="accent2"/>
          </a:fillRef>
          <a:effectRef idx="2">
            <a:schemeClr val="accent2"/>
          </a:effectRef>
          <a:fontRef idx="minor">
            <a:schemeClr val="lt1"/>
          </a:fontRef>
        </p:style>
        <p:txBody>
          <a:bodyPr wrap="square">
            <a:spAutoFit/>
          </a:bodyPr>
          <a:lstStyle/>
          <a:p>
            <a:r>
              <a:rPr lang="tr-TR" sz="3600" dirty="0" smtClean="0"/>
              <a:t>“O peygamberlerin bir kısmını diğerlerinden üstün kıldık. Allah onlardan bir kısmı ile konuşmuş, bazılarını da derece derece yükseltmiştir...” </a:t>
            </a:r>
          </a:p>
          <a:p>
            <a:r>
              <a:rPr lang="tr-TR" sz="3600" dirty="0" smtClean="0"/>
              <a:t>(Bakara, 2/253)</a:t>
            </a:r>
          </a:p>
        </p:txBody>
      </p:sp>
      <p:sp>
        <p:nvSpPr>
          <p:cNvPr id="3" name="Rectangle 2"/>
          <p:cNvSpPr txBox="1">
            <a:spLocks noChangeArrowheads="1"/>
          </p:cNvSpPr>
          <p:nvPr/>
        </p:nvSpPr>
        <p:spPr>
          <a:xfrm>
            <a:off x="0" y="0"/>
            <a:ext cx="7215206" cy="1285875"/>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4000" b="1" i="0" u="none" strike="noStrike" kern="1200" cap="none" spc="0" normalizeH="0" baseline="0" noProof="0" dirty="0" smtClean="0">
                <a:ln>
                  <a:noFill/>
                </a:ln>
                <a:effectLst/>
                <a:uLnTx/>
                <a:uFillTx/>
                <a:latin typeface="+mj-lt"/>
                <a:ea typeface="+mj-ea"/>
                <a:cs typeface="+mj-cs"/>
              </a:rPr>
              <a:t>Peygamberlerin Dereceleri</a:t>
            </a:r>
          </a:p>
        </p:txBody>
      </p:sp>
    </p:spTree>
  </p:cSld>
  <p:clrMapOvr>
    <a:masterClrMapping/>
  </p:clrMapOvr>
  <p:transition advClick="0"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from="(-#ppt_w/2)" to="(#ppt_x)" calcmode="lin" valueType="num">
                                      <p:cBhvr>
                                        <p:cTn id="7" dur="600" fill="hold">
                                          <p:stCondLst>
                                            <p:cond delay="0"/>
                                          </p:stCondLst>
                                        </p:cTn>
                                        <p:tgtEl>
                                          <p:spTgt spid="3"/>
                                        </p:tgtEl>
                                        <p:attrNameLst>
                                          <p:attrName>ppt_x</p:attrName>
                                        </p:attrNameLst>
                                      </p:cBhvr>
                                    </p:anim>
                                    <p:anim from="0" to="-1.0" calcmode="lin" valueType="num">
                                      <p:cBhvr>
                                        <p:cTn id="8" dur="200" decel="50000" autoRev="1" fill="hold">
                                          <p:stCondLst>
                                            <p:cond delay="600"/>
                                          </p:stCondLst>
                                        </p:cTn>
                                        <p:tgtEl>
                                          <p:spTgt spid="3"/>
                                        </p:tgtEl>
                                        <p:attrNameLst>
                                          <p:attrName>xshear</p:attrName>
                                        </p:attrNameLst>
                                      </p:cBhvr>
                                    </p:anim>
                                    <p:animScale>
                                      <p:cBhvr>
                                        <p:cTn id="9" dur="200" decel="100000" autoRev="1" fill="hold">
                                          <p:stCondLst>
                                            <p:cond delay="600"/>
                                          </p:stCondLst>
                                        </p:cTn>
                                        <p:tgtEl>
                                          <p:spTgt spid="3"/>
                                        </p:tgtEl>
                                      </p:cBhvr>
                                      <p:from x="100000" y="100000"/>
                                      <p:to x="80000" y="100000"/>
                                    </p:animScale>
                                    <p:anim by="(#ppt_h/3+#ppt_w*0.1)" calcmode="lin" valueType="num">
                                      <p:cBhvr additive="sum">
                                        <p:cTn id="10" dur="200" decel="100000" autoRev="1" fill="hold">
                                          <p:stCondLst>
                                            <p:cond delay="600"/>
                                          </p:stCondLst>
                                        </p:cTn>
                                        <p:tgtEl>
                                          <p:spTgt spid="3"/>
                                        </p:tgtEl>
                                        <p:attrNameLst>
                                          <p:attrName>ppt_x</p:attrName>
                                        </p:attrNameLst>
                                      </p:cBhvr>
                                    </p:anim>
                                  </p:childTnLst>
                                </p:cTn>
                              </p:par>
                            </p:childTnLst>
                          </p:cTn>
                        </p:par>
                        <p:par>
                          <p:cTn id="11" fill="hold">
                            <p:stCondLst>
                              <p:cond delay="1000"/>
                            </p:stCondLst>
                            <p:childTnLst>
                              <p:par>
                                <p:cTn id="12" presetID="34"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 from="(-#ppt_w/2)" to="(#ppt_x)" calcmode="lin" valueType="num">
                                      <p:cBhvr>
                                        <p:cTn id="14" dur="600" fill="hold">
                                          <p:stCondLst>
                                            <p:cond delay="0"/>
                                          </p:stCondLst>
                                        </p:cTn>
                                        <p:tgtEl>
                                          <p:spTgt spid="2"/>
                                        </p:tgtEl>
                                        <p:attrNameLst>
                                          <p:attrName>ppt_x</p:attrName>
                                        </p:attrNameLst>
                                      </p:cBhvr>
                                    </p:anim>
                                    <p:anim from="0" to="-1.0" calcmode="lin" valueType="num">
                                      <p:cBhvr>
                                        <p:cTn id="15" dur="200" decel="50000" autoRev="1" fill="hold">
                                          <p:stCondLst>
                                            <p:cond delay="600"/>
                                          </p:stCondLst>
                                        </p:cTn>
                                        <p:tgtEl>
                                          <p:spTgt spid="2"/>
                                        </p:tgtEl>
                                        <p:attrNameLst>
                                          <p:attrName>xshear</p:attrName>
                                        </p:attrNameLst>
                                      </p:cBhvr>
                                    </p:anim>
                                    <p:animScale>
                                      <p:cBhvr>
                                        <p:cTn id="16" dur="200" decel="100000" autoRev="1" fill="hold">
                                          <p:stCondLst>
                                            <p:cond delay="600"/>
                                          </p:stCondLst>
                                        </p:cTn>
                                        <p:tgtEl>
                                          <p:spTgt spid="2"/>
                                        </p:tgtEl>
                                      </p:cBhvr>
                                      <p:from x="100000" y="100000"/>
                                      <p:to x="80000" y="100000"/>
                                    </p:animScale>
                                    <p:anim by="(#ppt_h/3+#ppt_w*0.1)" calcmode="lin" valueType="num">
                                      <p:cBhvr additive="sum">
                                        <p:cTn id="17" dur="200" decel="100000" autoRev="1" fill="hold">
                                          <p:stCondLst>
                                            <p:cond delay="600"/>
                                          </p:stCondLst>
                                        </p:cTn>
                                        <p:tgtEl>
                                          <p:spTgt spid="2"/>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Rectangle 2"/>
          <p:cNvSpPr txBox="1">
            <a:spLocks noChangeArrowheads="1"/>
          </p:cNvSpPr>
          <p:nvPr/>
        </p:nvSpPr>
        <p:spPr>
          <a:xfrm>
            <a:off x="214282" y="0"/>
            <a:ext cx="7072362" cy="12858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4400" b="1" i="0" u="none" strike="noStrike" kern="1200" cap="none" spc="0" normalizeH="0" baseline="0" noProof="0" dirty="0" err="1" smtClean="0">
                <a:ln>
                  <a:noFill/>
                </a:ln>
                <a:effectLst/>
                <a:uLnTx/>
                <a:uFillTx/>
                <a:latin typeface="+mj-lt"/>
                <a:ea typeface="+mj-ea"/>
                <a:cs typeface="+mj-cs"/>
              </a:rPr>
              <a:t>Ulu’l</a:t>
            </a:r>
            <a:r>
              <a:rPr kumimoji="0" lang="tr-TR" sz="4400" b="1" i="0" u="none" strike="noStrike" kern="1200" cap="none" spc="0" normalizeH="0" baseline="0" noProof="0" dirty="0" smtClean="0">
                <a:ln>
                  <a:noFill/>
                </a:ln>
                <a:effectLst/>
                <a:uLnTx/>
                <a:uFillTx/>
                <a:latin typeface="+mj-lt"/>
                <a:ea typeface="+mj-ea"/>
                <a:cs typeface="+mj-cs"/>
              </a:rPr>
              <a:t>-</a:t>
            </a:r>
            <a:r>
              <a:rPr kumimoji="0" lang="tr-TR" sz="4400" b="1" i="0" u="none" strike="noStrike" kern="1200" cap="none" spc="0" normalizeH="0" baseline="0" noProof="0" dirty="0" err="1" smtClean="0">
                <a:ln>
                  <a:noFill/>
                </a:ln>
                <a:effectLst/>
                <a:uLnTx/>
                <a:uFillTx/>
                <a:latin typeface="+mj-lt"/>
                <a:ea typeface="+mj-ea"/>
                <a:cs typeface="+mj-cs"/>
              </a:rPr>
              <a:t>Azm</a:t>
            </a:r>
            <a:r>
              <a:rPr kumimoji="0" lang="tr-TR" sz="4400" b="1" i="0" u="none" strike="noStrike" kern="1200" cap="none" spc="0" normalizeH="0" baseline="0" noProof="0" dirty="0" smtClean="0">
                <a:ln>
                  <a:noFill/>
                </a:ln>
                <a:effectLst/>
                <a:uLnTx/>
                <a:uFillTx/>
                <a:latin typeface="+mj-lt"/>
                <a:ea typeface="+mj-ea"/>
                <a:cs typeface="+mj-cs"/>
              </a:rPr>
              <a:t> Peygamberler</a:t>
            </a:r>
          </a:p>
        </p:txBody>
      </p:sp>
      <p:sp>
        <p:nvSpPr>
          <p:cNvPr id="3" name="Rectangle 3"/>
          <p:cNvSpPr txBox="1">
            <a:spLocks noChangeArrowheads="1"/>
          </p:cNvSpPr>
          <p:nvPr/>
        </p:nvSpPr>
        <p:spPr>
          <a:xfrm>
            <a:off x="357158" y="2357430"/>
            <a:ext cx="8153400" cy="3857639"/>
          </a:xfrm>
          <a:prstGeom prst="rect">
            <a:avLst/>
          </a:prstGeom>
        </p:spPr>
        <p:style>
          <a:lnRef idx="1">
            <a:schemeClr val="accent3"/>
          </a:lnRef>
          <a:fillRef idx="2">
            <a:schemeClr val="accent3"/>
          </a:fillRef>
          <a:effectRef idx="1">
            <a:schemeClr val="accent3"/>
          </a:effectRef>
          <a:fontRef idx="minor">
            <a:schemeClr val="dk1"/>
          </a:fontRef>
        </p:style>
        <p:txBody>
          <a:bodyPr vert="horz" lIns="91440" tIns="45720" rIns="91440" bIns="45720" rtlCol="0">
            <a:normAutofit/>
          </a:bodyPr>
          <a:lstStyle/>
          <a:p>
            <a:pPr marL="0" marR="0" lvl="0" indent="0" defTabSz="914400" rtl="0" eaLnBrk="1" fontAlgn="auto" latinLnBrk="0" hangingPunct="1">
              <a:lnSpc>
                <a:spcPct val="90000"/>
              </a:lnSpc>
              <a:spcBef>
                <a:spcPct val="20000"/>
              </a:spcBef>
              <a:spcAft>
                <a:spcPts val="0"/>
              </a:spcAft>
              <a:buClrTx/>
              <a:buSzTx/>
              <a:buFont typeface="Arial" pitchFamily="34" charset="0"/>
              <a:buNone/>
              <a:tabLst/>
              <a:defRPr/>
            </a:pPr>
            <a:r>
              <a:rPr kumimoji="0" lang="tr-TR" sz="3200" b="0" i="0" u="none" strike="noStrike" kern="1200" cap="none" spc="0" normalizeH="0" baseline="0" noProof="0" dirty="0" smtClean="0">
                <a:ln>
                  <a:noFill/>
                </a:ln>
                <a:effectLst/>
                <a:uLnTx/>
                <a:uFillTx/>
                <a:latin typeface="+mn-lt"/>
                <a:ea typeface="+mn-ea"/>
                <a:cs typeface="+mn-cs"/>
              </a:rPr>
              <a:t>Peygamberlerin bir kısmı azim sahibi büyük peygamberlerdir.[1] Bunlar; </a:t>
            </a:r>
            <a:r>
              <a:rPr kumimoji="0" lang="tr-TR" sz="3200" b="1" i="0" u="none" strike="noStrike" kern="1200" cap="none" spc="0" normalizeH="0" baseline="0" noProof="0" dirty="0" smtClean="0">
                <a:ln>
                  <a:noFill/>
                </a:ln>
                <a:effectLst/>
                <a:uLnTx/>
                <a:uFillTx/>
                <a:latin typeface="+mn-lt"/>
                <a:ea typeface="+mn-ea"/>
                <a:cs typeface="+mn-cs"/>
              </a:rPr>
              <a:t>Nuh, İbrahim, Musa, İsa</a:t>
            </a:r>
            <a:r>
              <a:rPr kumimoji="0" lang="tr-TR" sz="3200" b="0" i="0" u="none" strike="noStrike" kern="1200" cap="none" spc="0" normalizeH="0" baseline="0" noProof="0" dirty="0" smtClean="0">
                <a:ln>
                  <a:noFill/>
                </a:ln>
                <a:effectLst/>
                <a:uLnTx/>
                <a:uFillTx/>
                <a:latin typeface="+mn-lt"/>
                <a:ea typeface="+mn-ea"/>
                <a:cs typeface="+mn-cs"/>
              </a:rPr>
              <a:t> ve </a:t>
            </a:r>
            <a:r>
              <a:rPr kumimoji="0" lang="tr-TR" sz="3200" b="1" i="0" u="none" strike="noStrike" kern="1200" cap="none" spc="0" normalizeH="0" baseline="0" noProof="0" dirty="0" smtClean="0">
                <a:ln>
                  <a:noFill/>
                </a:ln>
                <a:effectLst/>
                <a:uLnTx/>
                <a:uFillTx/>
                <a:latin typeface="+mn-lt"/>
                <a:ea typeface="+mn-ea"/>
                <a:cs typeface="+mn-cs"/>
              </a:rPr>
              <a:t>Muhammed </a:t>
            </a:r>
            <a:r>
              <a:rPr kumimoji="0" lang="tr-TR" sz="3200" b="0" i="0" u="none" strike="noStrike" kern="1200" cap="none" spc="0" normalizeH="0" baseline="0" noProof="0" dirty="0" smtClean="0">
                <a:ln>
                  <a:noFill/>
                </a:ln>
                <a:effectLst/>
                <a:uLnTx/>
                <a:uFillTx/>
                <a:latin typeface="+mn-lt"/>
                <a:ea typeface="+mn-ea"/>
                <a:cs typeface="+mn-cs"/>
              </a:rPr>
              <a:t>(s.a.v.)’</a:t>
            </a:r>
            <a:r>
              <a:rPr kumimoji="0" lang="tr-TR" sz="3200" b="0" i="0" u="none" strike="noStrike" kern="1200" cap="none" spc="0" normalizeH="0" baseline="0" noProof="0" dirty="0" err="1" smtClean="0">
                <a:ln>
                  <a:noFill/>
                </a:ln>
                <a:effectLst/>
                <a:uLnTx/>
                <a:uFillTx/>
                <a:latin typeface="+mn-lt"/>
                <a:ea typeface="+mn-ea"/>
                <a:cs typeface="+mn-cs"/>
              </a:rPr>
              <a:t>dir</a:t>
            </a:r>
            <a:r>
              <a:rPr kumimoji="0" lang="tr-TR" sz="3200" b="0" i="0" u="none" strike="noStrike" kern="1200" cap="none" spc="0" normalizeH="0" baseline="0" noProof="0" dirty="0" smtClean="0">
                <a:ln>
                  <a:noFill/>
                </a:ln>
                <a:effectLst/>
                <a:uLnTx/>
                <a:uFillTx/>
                <a:latin typeface="+mn-lt"/>
                <a:ea typeface="+mn-ea"/>
                <a:cs typeface="+mn-cs"/>
              </a:rPr>
              <a:t>.[2] Bu peygamberler aynı zamanda peygamberlerin </a:t>
            </a:r>
            <a:r>
              <a:rPr kumimoji="0" lang="tr-TR" sz="3200" b="0" i="0" u="none" strike="noStrike" kern="1200" cap="none" spc="0" normalizeH="0" baseline="0" noProof="0" dirty="0" err="1" smtClean="0">
                <a:ln>
                  <a:noFill/>
                </a:ln>
                <a:effectLst/>
                <a:uLnTx/>
                <a:uFillTx/>
                <a:latin typeface="+mn-lt"/>
                <a:ea typeface="+mn-ea"/>
                <a:cs typeface="+mn-cs"/>
              </a:rPr>
              <a:t>seyyidleri</a:t>
            </a:r>
            <a:r>
              <a:rPr kumimoji="0" lang="tr-TR" sz="3200" b="0" i="0" u="none" strike="noStrike" kern="1200" cap="none" spc="0" normalizeH="0" baseline="0" noProof="0" dirty="0" smtClean="0">
                <a:ln>
                  <a:noFill/>
                </a:ln>
                <a:effectLst/>
                <a:uLnTx/>
                <a:uFillTx/>
                <a:latin typeface="+mn-lt"/>
                <a:ea typeface="+mn-ea"/>
                <a:cs typeface="+mn-cs"/>
              </a:rPr>
              <a:t>, Hz. Muhammed (a.s.) ise bu beşinin </a:t>
            </a:r>
            <a:r>
              <a:rPr kumimoji="0" lang="tr-TR" sz="3200" b="0" i="0" u="none" strike="noStrike" kern="1200" cap="none" spc="0" normalizeH="0" baseline="0" noProof="0" dirty="0" err="1" smtClean="0">
                <a:ln>
                  <a:noFill/>
                </a:ln>
                <a:effectLst/>
                <a:uLnTx/>
                <a:uFillTx/>
                <a:latin typeface="+mn-lt"/>
                <a:ea typeface="+mn-ea"/>
                <a:cs typeface="+mn-cs"/>
              </a:rPr>
              <a:t>seyyididir</a:t>
            </a:r>
            <a:r>
              <a:rPr kumimoji="0" lang="tr-TR" sz="3200" b="0" i="0" u="none" strike="noStrike" kern="1200" cap="none" spc="0" normalizeH="0" baseline="0" noProof="0" dirty="0" smtClean="0">
                <a:ln>
                  <a:noFill/>
                </a:ln>
                <a:effectLst/>
                <a:uLnTx/>
                <a:uFillTx/>
                <a:latin typeface="+mn-lt"/>
                <a:ea typeface="+mn-ea"/>
                <a:cs typeface="+mn-cs"/>
              </a:rPr>
              <a:t>.[3] </a:t>
            </a:r>
          </a:p>
          <a:p>
            <a:pPr marL="0" marR="0" lvl="0" indent="0" defTabSz="914400" rtl="0" eaLnBrk="1" fontAlgn="auto" latinLnBrk="0" hangingPunct="1">
              <a:lnSpc>
                <a:spcPct val="90000"/>
              </a:lnSpc>
              <a:spcBef>
                <a:spcPct val="20000"/>
              </a:spcBef>
              <a:spcAft>
                <a:spcPts val="0"/>
              </a:spcAft>
              <a:buClrTx/>
              <a:buSzTx/>
              <a:buFont typeface="Arial" pitchFamily="34" charset="0"/>
              <a:buNone/>
              <a:tabLst/>
              <a:defRPr/>
            </a:pPr>
            <a:r>
              <a:rPr kumimoji="0" lang="tr-TR" sz="2000" b="0" i="0" u="none" strike="noStrike" kern="1200" cap="none" spc="0" normalizeH="0" baseline="0" noProof="0" dirty="0" smtClean="0">
                <a:ln>
                  <a:noFill/>
                </a:ln>
                <a:effectLst/>
                <a:uLnTx/>
                <a:uFillTx/>
                <a:latin typeface="+mn-lt"/>
                <a:ea typeface="+mn-ea"/>
                <a:cs typeface="+mn-cs"/>
              </a:rPr>
              <a:t>[1] </a:t>
            </a:r>
            <a:r>
              <a:rPr kumimoji="0" lang="tr-TR" sz="2000" b="0" i="0" u="none" strike="noStrike" kern="1200" cap="none" spc="0" normalizeH="0" baseline="0" noProof="0" dirty="0" err="1" smtClean="0">
                <a:ln>
                  <a:noFill/>
                </a:ln>
                <a:effectLst/>
                <a:uLnTx/>
                <a:uFillTx/>
                <a:latin typeface="+mn-lt"/>
                <a:ea typeface="+mn-ea"/>
                <a:cs typeface="+mn-cs"/>
              </a:rPr>
              <a:t>Ahkaf</a:t>
            </a:r>
            <a:r>
              <a:rPr kumimoji="0" lang="tr-TR" sz="2000" b="0" i="0" u="none" strike="noStrike" kern="1200" cap="none" spc="0" normalizeH="0" baseline="0" noProof="0" dirty="0" smtClean="0">
                <a:ln>
                  <a:noFill/>
                </a:ln>
                <a:effectLst/>
                <a:uLnTx/>
                <a:uFillTx/>
                <a:latin typeface="+mn-lt"/>
                <a:ea typeface="+mn-ea"/>
                <a:cs typeface="+mn-cs"/>
              </a:rPr>
              <a:t>, 46/35.</a:t>
            </a:r>
            <a:endParaRPr kumimoji="0" lang="tr-TR" sz="2000" b="0" i="0" u="none" strike="noStrike" kern="1200" cap="none" spc="0" normalizeH="0" baseline="0" noProof="0" dirty="0" smtClean="0">
              <a:ln>
                <a:noFill/>
              </a:ln>
              <a:effectLst/>
              <a:uLnTx/>
              <a:uFillTx/>
              <a:latin typeface="+mn-lt"/>
              <a:ea typeface="+mn-ea"/>
              <a:cs typeface="+mn-cs"/>
              <a:hlinkClick r:id="" action="ppaction://noaction"/>
            </a:endParaRPr>
          </a:p>
          <a:p>
            <a:pPr marL="0" marR="0" lvl="0" indent="0" defTabSz="914400" rtl="0" eaLnBrk="1" fontAlgn="auto" latinLnBrk="0" hangingPunct="1">
              <a:lnSpc>
                <a:spcPct val="90000"/>
              </a:lnSpc>
              <a:spcBef>
                <a:spcPct val="20000"/>
              </a:spcBef>
              <a:spcAft>
                <a:spcPts val="0"/>
              </a:spcAft>
              <a:buClrTx/>
              <a:buSzTx/>
              <a:buFont typeface="Arial" pitchFamily="34" charset="0"/>
              <a:buNone/>
              <a:tabLst/>
              <a:defRPr/>
            </a:pPr>
            <a:r>
              <a:rPr kumimoji="0" lang="tr-TR" sz="2000" b="0" i="0" u="none" strike="noStrike" kern="1200" cap="none" spc="0" normalizeH="0" baseline="0" noProof="0" dirty="0" smtClean="0">
                <a:ln>
                  <a:noFill/>
                </a:ln>
                <a:effectLst/>
                <a:uLnTx/>
                <a:uFillTx/>
                <a:latin typeface="+mn-lt"/>
                <a:ea typeface="+mn-ea"/>
                <a:cs typeface="+mn-cs"/>
              </a:rPr>
              <a:t>[2] </a:t>
            </a:r>
            <a:r>
              <a:rPr kumimoji="0" lang="tr-TR" sz="2000" b="0" i="0" u="none" strike="noStrike" kern="1200" cap="none" spc="0" normalizeH="0" baseline="0" noProof="0" dirty="0" err="1" smtClean="0">
                <a:ln>
                  <a:noFill/>
                </a:ln>
                <a:effectLst/>
                <a:uLnTx/>
                <a:uFillTx/>
                <a:latin typeface="+mn-lt"/>
                <a:ea typeface="+mn-ea"/>
                <a:cs typeface="+mn-cs"/>
              </a:rPr>
              <a:t>Taberî</a:t>
            </a:r>
            <a:r>
              <a:rPr kumimoji="0" lang="tr-TR" sz="2000" b="0" i="0" u="none" strike="noStrike" kern="1200" cap="none" spc="0" normalizeH="0" baseline="0" noProof="0" dirty="0" smtClean="0">
                <a:ln>
                  <a:noFill/>
                </a:ln>
                <a:effectLst/>
                <a:uLnTx/>
                <a:uFillTx/>
                <a:latin typeface="+mn-lt"/>
                <a:ea typeface="+mn-ea"/>
                <a:cs typeface="+mn-cs"/>
              </a:rPr>
              <a:t>, </a:t>
            </a:r>
            <a:r>
              <a:rPr kumimoji="0" lang="tr-TR" sz="2000" b="0" i="0" u="none" strike="noStrike" kern="1200" cap="none" spc="0" normalizeH="0" baseline="0" noProof="0" dirty="0" err="1" smtClean="0">
                <a:ln>
                  <a:noFill/>
                </a:ln>
                <a:effectLst/>
                <a:uLnTx/>
                <a:uFillTx/>
                <a:latin typeface="+mn-lt"/>
                <a:ea typeface="+mn-ea"/>
                <a:cs typeface="+mn-cs"/>
              </a:rPr>
              <a:t>XXVI</a:t>
            </a:r>
            <a:r>
              <a:rPr kumimoji="0" lang="tr-TR" sz="2000" b="0" i="0" u="none" strike="noStrike" kern="1200" cap="none" spc="0" normalizeH="0" baseline="0" noProof="0" dirty="0" smtClean="0">
                <a:ln>
                  <a:noFill/>
                </a:ln>
                <a:effectLst/>
                <a:uLnTx/>
                <a:uFillTx/>
                <a:latin typeface="+mn-lt"/>
                <a:ea typeface="+mn-ea"/>
                <a:cs typeface="+mn-cs"/>
              </a:rPr>
              <a:t>, 37. </a:t>
            </a:r>
            <a:r>
              <a:rPr kumimoji="0" lang="tr-TR" sz="2000" b="0" i="0" u="none" strike="noStrike" kern="1200" cap="none" spc="0" normalizeH="0" baseline="0" noProof="0" dirty="0" err="1" smtClean="0">
                <a:ln>
                  <a:noFill/>
                </a:ln>
                <a:effectLst/>
                <a:uLnTx/>
                <a:uFillTx/>
                <a:latin typeface="+mn-lt"/>
                <a:ea typeface="+mn-ea"/>
                <a:cs typeface="+mn-cs"/>
              </a:rPr>
              <a:t>Kurtubî</a:t>
            </a:r>
            <a:r>
              <a:rPr kumimoji="0" lang="tr-TR" sz="2000" b="0" i="0" u="none" strike="noStrike" kern="1200" cap="none" spc="0" normalizeH="0" baseline="0" noProof="0" dirty="0" smtClean="0">
                <a:ln>
                  <a:noFill/>
                </a:ln>
                <a:effectLst/>
                <a:uLnTx/>
                <a:uFillTx/>
                <a:latin typeface="+mn-lt"/>
                <a:ea typeface="+mn-ea"/>
                <a:cs typeface="+mn-cs"/>
              </a:rPr>
              <a:t> </a:t>
            </a:r>
            <a:r>
              <a:rPr kumimoji="0" lang="tr-TR" sz="2000" b="0" i="0" u="none" strike="noStrike" kern="1200" cap="none" spc="0" normalizeH="0" baseline="0" noProof="0" dirty="0" err="1" smtClean="0">
                <a:ln>
                  <a:noFill/>
                </a:ln>
                <a:effectLst/>
                <a:uLnTx/>
                <a:uFillTx/>
                <a:latin typeface="+mn-lt"/>
                <a:ea typeface="+mn-ea"/>
                <a:cs typeface="+mn-cs"/>
              </a:rPr>
              <a:t>XVI</a:t>
            </a:r>
            <a:r>
              <a:rPr kumimoji="0" lang="tr-TR" sz="2000" b="0" i="0" u="none" strike="noStrike" kern="1200" cap="none" spc="0" normalizeH="0" baseline="0" noProof="0" dirty="0" smtClean="0">
                <a:ln>
                  <a:noFill/>
                </a:ln>
                <a:effectLst/>
                <a:uLnTx/>
                <a:uFillTx/>
                <a:latin typeface="+mn-lt"/>
                <a:ea typeface="+mn-ea"/>
                <a:cs typeface="+mn-cs"/>
              </a:rPr>
              <a:t>, 220</a:t>
            </a:r>
            <a:endParaRPr kumimoji="0" lang="tr-TR" sz="2000" b="0" i="0" u="none" strike="noStrike" kern="1200" cap="none" spc="0" normalizeH="0" baseline="0" noProof="0" dirty="0" smtClean="0">
              <a:ln>
                <a:noFill/>
              </a:ln>
              <a:effectLst/>
              <a:uLnTx/>
              <a:uFillTx/>
              <a:latin typeface="+mn-lt"/>
              <a:ea typeface="+mn-ea"/>
              <a:cs typeface="+mn-cs"/>
              <a:hlinkClick r:id="" action="ppaction://noaction"/>
            </a:endParaRPr>
          </a:p>
          <a:p>
            <a:pPr marL="0" marR="0" lvl="0" indent="0" defTabSz="914400" rtl="0" eaLnBrk="1" fontAlgn="auto" latinLnBrk="0" hangingPunct="1">
              <a:lnSpc>
                <a:spcPct val="90000"/>
              </a:lnSpc>
              <a:spcBef>
                <a:spcPct val="20000"/>
              </a:spcBef>
              <a:spcAft>
                <a:spcPts val="0"/>
              </a:spcAft>
              <a:buClrTx/>
              <a:buSzTx/>
              <a:buFont typeface="Arial" pitchFamily="34" charset="0"/>
              <a:buNone/>
              <a:tabLst/>
              <a:defRPr/>
            </a:pPr>
            <a:r>
              <a:rPr kumimoji="0" lang="tr-TR" sz="2000" b="0" i="0" u="none" strike="noStrike" kern="1200" cap="none" spc="0" normalizeH="0" baseline="0" noProof="0" dirty="0" smtClean="0">
                <a:ln>
                  <a:noFill/>
                </a:ln>
                <a:effectLst/>
                <a:uLnTx/>
                <a:uFillTx/>
                <a:latin typeface="+mn-lt"/>
                <a:ea typeface="+mn-ea"/>
                <a:cs typeface="+mn-cs"/>
              </a:rPr>
              <a:t>[3] Hakim, </a:t>
            </a:r>
            <a:r>
              <a:rPr kumimoji="0" lang="tr-TR" sz="2000" b="0" i="0" u="none" strike="noStrike" kern="1200" cap="none" spc="0" normalizeH="0" baseline="0" noProof="0" dirty="0" err="1" smtClean="0">
                <a:ln>
                  <a:noFill/>
                </a:ln>
                <a:effectLst/>
                <a:uLnTx/>
                <a:uFillTx/>
                <a:latin typeface="+mn-lt"/>
                <a:ea typeface="+mn-ea"/>
                <a:cs typeface="+mn-cs"/>
              </a:rPr>
              <a:t>Müstedrek</a:t>
            </a:r>
            <a:r>
              <a:rPr kumimoji="0" lang="tr-TR" sz="2000" b="0" i="0" u="none" strike="noStrike" kern="1200" cap="none" spc="0" normalizeH="0" baseline="0" noProof="0" dirty="0" smtClean="0">
                <a:ln>
                  <a:noFill/>
                </a:ln>
                <a:effectLst/>
                <a:uLnTx/>
                <a:uFillTx/>
                <a:latin typeface="+mn-lt"/>
                <a:ea typeface="+mn-ea"/>
                <a:cs typeface="+mn-cs"/>
              </a:rPr>
              <a:t>,  </a:t>
            </a:r>
            <a:r>
              <a:rPr kumimoji="0" lang="tr-TR" sz="2000" b="0" i="0" u="none" strike="noStrike" kern="1200" cap="none" spc="0" normalizeH="0" baseline="0" noProof="0" dirty="0" err="1" smtClean="0">
                <a:ln>
                  <a:noFill/>
                </a:ln>
                <a:effectLst/>
                <a:uLnTx/>
                <a:uFillTx/>
                <a:latin typeface="+mn-lt"/>
                <a:ea typeface="+mn-ea"/>
                <a:cs typeface="+mn-cs"/>
              </a:rPr>
              <a:t>II</a:t>
            </a:r>
            <a:r>
              <a:rPr kumimoji="0" lang="tr-TR" sz="2000" b="0" i="0" u="none" strike="noStrike" kern="1200" cap="none" spc="0" normalizeH="0" baseline="0" noProof="0" dirty="0" smtClean="0">
                <a:ln>
                  <a:noFill/>
                </a:ln>
                <a:effectLst/>
                <a:uLnTx/>
                <a:uFillTx/>
                <a:latin typeface="+mn-lt"/>
                <a:ea typeface="+mn-ea"/>
                <a:cs typeface="+mn-cs"/>
              </a:rPr>
              <a:t>, 546.</a:t>
            </a:r>
          </a:p>
        </p:txBody>
      </p:sp>
    </p:spTree>
  </p:cSld>
  <p:clrMapOvr>
    <a:masterClrMapping/>
  </p:clrMapOvr>
  <p:transition advClick="0"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Metin kutusu 8"/>
          <p:cNvSpPr txBox="1"/>
          <p:nvPr/>
        </p:nvSpPr>
        <p:spPr>
          <a:xfrm>
            <a:off x="428596" y="1571612"/>
            <a:ext cx="7429552" cy="2062103"/>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tr-TR" sz="3200" b="1" dirty="0" smtClean="0"/>
              <a:t>1</a:t>
            </a:r>
            <a:r>
              <a:rPr lang="tr-TR" sz="3200" b="1" dirty="0"/>
              <a:t>. Peygamberimiz alemlere rahmet olarak gönderilmiştir. (Diğerleri bir millete veya kabileye gönderilmişken Peygamberimiz tüm insanlara gönderilmiştir</a:t>
            </a:r>
            <a:r>
              <a:rPr lang="tr-TR" sz="3200" b="1" dirty="0" smtClean="0"/>
              <a:t>.)</a:t>
            </a:r>
            <a:endParaRPr lang="tr-TR" sz="3200" b="1" dirty="0"/>
          </a:p>
        </p:txBody>
      </p:sp>
      <p:sp>
        <p:nvSpPr>
          <p:cNvPr id="3" name="2 Dikdörtgen"/>
          <p:cNvSpPr/>
          <p:nvPr/>
        </p:nvSpPr>
        <p:spPr>
          <a:xfrm>
            <a:off x="285720" y="0"/>
            <a:ext cx="6786610" cy="1323439"/>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tr-TR" sz="4000" b="1" i="1" dirty="0" smtClean="0">
                <a:solidFill>
                  <a:schemeClr val="tx1"/>
                </a:solidFill>
              </a:rPr>
              <a:t>Hz.Muhammed ‘in (S.a.v) Özellikleri</a:t>
            </a:r>
            <a:endParaRPr lang="tr-TR" sz="4000" b="1" dirty="0">
              <a:solidFill>
                <a:schemeClr val="tx1"/>
              </a:solidFill>
            </a:endParaRPr>
          </a:p>
        </p:txBody>
      </p:sp>
      <p:sp>
        <p:nvSpPr>
          <p:cNvPr id="4" name="3 Dikdörtgen"/>
          <p:cNvSpPr/>
          <p:nvPr/>
        </p:nvSpPr>
        <p:spPr>
          <a:xfrm>
            <a:off x="500034" y="3929066"/>
            <a:ext cx="7429552" cy="2554545"/>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r>
              <a:rPr lang="tr-TR" sz="3200" b="1" dirty="0" smtClean="0"/>
              <a:t>2. Peygamberimizin getirdiği din son dindir. (İslam dini en son ve en mükemmel dindir. Bundan başka bir din gelmeyecek, İslamiyet değişmeden kıyamete kadar yaşanacaktır.)</a:t>
            </a:r>
            <a:endParaRPr lang="tr-TR" sz="3200" b="1" dirty="0"/>
          </a:p>
        </p:txBody>
      </p:sp>
    </p:spTree>
  </p:cSld>
  <p:clrMapOvr>
    <a:masterClrMapping/>
  </p:clrMapOvr>
  <p:transition advClick="0"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1000"/>
                                        <p:tgtEl>
                                          <p:spTgt spid="3"/>
                                        </p:tgtEl>
                                      </p:cBhvr>
                                    </p:animEffect>
                                  </p:childTnLst>
                                </p:cTn>
                              </p:par>
                            </p:childTnLst>
                          </p:cTn>
                        </p:par>
                        <p:par>
                          <p:cTn id="8" fill="hold">
                            <p:stCondLst>
                              <p:cond delay="1000"/>
                            </p:stCondLst>
                            <p:childTnLst>
                              <p:par>
                                <p:cTn id="9" presetID="5" presetClass="entr" presetSubtype="5"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checkerboard(down)">
                                      <p:cBhvr>
                                        <p:cTn id="11" dur="1000"/>
                                        <p:tgtEl>
                                          <p:spTgt spid="2"/>
                                        </p:tgtEl>
                                      </p:cBhvr>
                                    </p:animEffect>
                                  </p:childTnLst>
                                </p:cTn>
                              </p:par>
                            </p:childTnLst>
                          </p:cTn>
                        </p:par>
                        <p:par>
                          <p:cTn id="12" fill="hold">
                            <p:stCondLst>
                              <p:cond delay="2000"/>
                            </p:stCondLst>
                            <p:childTnLst>
                              <p:par>
                                <p:cTn id="13" presetID="5" presetClass="entr" presetSubtype="1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checkerboard(across)">
                                      <p:cBhvr>
                                        <p:cTn id="15"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3" name="Metin kutusu 8"/>
          <p:cNvSpPr txBox="1"/>
          <p:nvPr/>
        </p:nvSpPr>
        <p:spPr>
          <a:xfrm>
            <a:off x="357158" y="2143116"/>
            <a:ext cx="6677934" cy="2308324"/>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tr-TR" sz="3600" b="1" dirty="0" smtClean="0"/>
              <a:t>3</a:t>
            </a:r>
            <a:r>
              <a:rPr lang="tr-TR" sz="3600" b="1" dirty="0"/>
              <a:t>. Peygamberimiz son peygamberdir. (Peygamberimizden başka peygamber gönderilmeyecektir</a:t>
            </a:r>
            <a:r>
              <a:rPr lang="tr-TR" sz="3600" b="1" dirty="0" smtClean="0"/>
              <a:t>.)</a:t>
            </a:r>
            <a:endParaRPr lang="tr-TR" sz="3600" b="1" dirty="0"/>
          </a:p>
        </p:txBody>
      </p:sp>
      <p:sp>
        <p:nvSpPr>
          <p:cNvPr id="5" name="4 Dikdörtgen"/>
          <p:cNvSpPr/>
          <p:nvPr/>
        </p:nvSpPr>
        <p:spPr>
          <a:xfrm>
            <a:off x="357158" y="4929198"/>
            <a:ext cx="6643734" cy="1200329"/>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tr-TR" sz="3600" b="1" dirty="0" smtClean="0"/>
              <a:t>4. Peygamberimiz ümmeti en çok olan peygamberdir.</a:t>
            </a:r>
            <a:endParaRPr lang="tr-TR" sz="3600" b="1" dirty="0"/>
          </a:p>
        </p:txBody>
      </p:sp>
    </p:spTree>
  </p:cSld>
  <p:clrMapOvr>
    <a:masterClrMapping/>
  </p:clrMapOvr>
  <p:transition advClick="0"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14" presetClass="entr" presetSubtype="5"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vertic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Metin kutusu 8"/>
          <p:cNvSpPr txBox="1"/>
          <p:nvPr/>
        </p:nvSpPr>
        <p:spPr>
          <a:xfrm>
            <a:off x="285720" y="1857364"/>
            <a:ext cx="8178132" cy="4524315"/>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tr-TR" sz="3200" b="1" dirty="0"/>
              <a:t>Peygamberimiz, Yüce Allah'ın tüm insanoğlu için seçtiği dini yeryüzüne tebliğ etmek, anlatmak, yaşayarak göstermek ve toplum içinde gelişen olay ve tereddütlere bu inanç doğrultusunda hüküm getirmek, böylece insanların ahirete giden yolda güvenle yol almalarını temin için görevlendirilmiş, yüce ahlaklı, mukaddes, kendisinden emin olunan, salih bir kul ve Peygamberdir. </a:t>
            </a:r>
          </a:p>
        </p:txBody>
      </p:sp>
    </p:spTree>
  </p:cSld>
  <p:clrMapOvr>
    <a:masterClrMapping/>
  </p:clrMapOvr>
  <p:transition advClick="0"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Metin kutusu 8"/>
          <p:cNvSpPr txBox="1"/>
          <p:nvPr/>
        </p:nvSpPr>
        <p:spPr>
          <a:xfrm>
            <a:off x="571472" y="2214554"/>
            <a:ext cx="7392314" cy="3970318"/>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tr-TR" sz="3600" b="1" i="1" dirty="0"/>
              <a:t>“Andolsun, size kendi içinizden öyle bir peygamber gelmiştir ki, sizin sıkıntıya düşmeniz ona çok ağır gelir. O, size çok düşkün, mü’minlere karşı da çok şefkatli ve merhametlidir</a:t>
            </a:r>
            <a:r>
              <a:rPr lang="tr-TR" sz="3600" b="1" i="1" dirty="0" smtClean="0"/>
              <a:t>.</a:t>
            </a:r>
          </a:p>
          <a:p>
            <a:pPr algn="ctr"/>
            <a:endParaRPr lang="tr-TR" sz="3600" b="1" i="1" dirty="0"/>
          </a:p>
          <a:p>
            <a:pPr algn="ctr"/>
            <a:r>
              <a:rPr lang="tr-TR" sz="3600" b="1" i="1" dirty="0" smtClean="0"/>
              <a:t>(</a:t>
            </a:r>
            <a:r>
              <a:rPr lang="tr-TR" sz="3600" b="1" i="1" dirty="0"/>
              <a:t>Tevbe 9/128)”</a:t>
            </a:r>
            <a:endParaRPr lang="tr-TR" sz="3600" b="1" dirty="0"/>
          </a:p>
        </p:txBody>
      </p:sp>
    </p:spTree>
  </p:cSld>
  <p:clrMapOvr>
    <a:masterClrMapping/>
  </p:clrMapOvr>
  <p:transition advClick="0"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Metin kutusu 8"/>
          <p:cNvSpPr txBox="1"/>
          <p:nvPr/>
        </p:nvSpPr>
        <p:spPr>
          <a:xfrm>
            <a:off x="285720" y="2000240"/>
            <a:ext cx="7963818" cy="4154984"/>
          </a:xfrm>
          <a:prstGeom prst="rect">
            <a:avLst/>
          </a:prstGeom>
        </p:spPr>
        <p:style>
          <a:lnRef idx="1">
            <a:schemeClr val="accent5"/>
          </a:lnRef>
          <a:fillRef idx="3">
            <a:schemeClr val="accent5"/>
          </a:fillRef>
          <a:effectRef idx="2">
            <a:schemeClr val="accent5"/>
          </a:effectRef>
          <a:fontRef idx="minor">
            <a:schemeClr val="lt1"/>
          </a:fontRef>
        </p:style>
        <p:txBody>
          <a:bodyPr wrap="square" rtlCol="0">
            <a:spAutoFit/>
          </a:bodyPr>
          <a:lstStyle/>
          <a:p>
            <a:pPr algn="ctr"/>
            <a:r>
              <a:rPr lang="tr-TR" sz="4400" b="1" dirty="0"/>
              <a:t>"Ey iman edenler! Allah'a ve Resulüne itaat edin ve işittiğiniz halde (Kur'an'dan) yüz çevirmeyin. </a:t>
            </a:r>
            <a:endParaRPr lang="tr-TR" sz="4400" b="1" dirty="0" smtClean="0"/>
          </a:p>
          <a:p>
            <a:pPr algn="ctr"/>
            <a:endParaRPr lang="tr-TR" sz="4400" b="1" dirty="0"/>
          </a:p>
          <a:p>
            <a:pPr algn="ctr"/>
            <a:r>
              <a:rPr lang="tr-TR" sz="4400" b="1" dirty="0" smtClean="0"/>
              <a:t>(</a:t>
            </a:r>
            <a:r>
              <a:rPr lang="tr-TR" sz="4400" b="1" dirty="0" err="1"/>
              <a:t>Enfal</a:t>
            </a:r>
            <a:r>
              <a:rPr lang="tr-TR" sz="4400" b="1" dirty="0"/>
              <a:t>, 8/20)"</a:t>
            </a:r>
          </a:p>
        </p:txBody>
      </p:sp>
    </p:spTree>
  </p:cSld>
  <p:clrMapOvr>
    <a:masterClrMapping/>
  </p:clrMapOvr>
  <p:transition advClick="0"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3" name="2 Beşgen"/>
          <p:cNvSpPr/>
          <p:nvPr/>
        </p:nvSpPr>
        <p:spPr>
          <a:xfrm>
            <a:off x="0" y="1428736"/>
            <a:ext cx="2786050" cy="1428760"/>
          </a:xfrm>
          <a:prstGeom prst="homePlate">
            <a:avLst/>
          </a:prstGeom>
        </p:spPr>
        <p:style>
          <a:lnRef idx="0">
            <a:schemeClr val="accent3"/>
          </a:lnRef>
          <a:fillRef idx="3">
            <a:schemeClr val="accent3"/>
          </a:fillRef>
          <a:effectRef idx="3">
            <a:schemeClr val="accent3"/>
          </a:effectRef>
          <a:fontRef idx="minor">
            <a:schemeClr val="lt1"/>
          </a:fontRef>
        </p:style>
        <p:txBody>
          <a:bodyPr rtlCol="0" anchor="ctr"/>
          <a:lstStyle/>
          <a:p>
            <a:r>
              <a:rPr lang="tr-TR" sz="3200" b="1" dirty="0" smtClean="0">
                <a:solidFill>
                  <a:srgbClr val="FF0000"/>
                </a:solidFill>
              </a:rPr>
              <a:t>Tebliğ</a:t>
            </a:r>
            <a:endParaRPr lang="tr-TR" sz="3200" b="1" dirty="0"/>
          </a:p>
        </p:txBody>
      </p:sp>
      <p:sp>
        <p:nvSpPr>
          <p:cNvPr id="4" name="3 Beşgen"/>
          <p:cNvSpPr/>
          <p:nvPr/>
        </p:nvSpPr>
        <p:spPr>
          <a:xfrm>
            <a:off x="0" y="3357562"/>
            <a:ext cx="2786050" cy="1428760"/>
          </a:xfrm>
          <a:prstGeom prst="homePlate">
            <a:avLst/>
          </a:prstGeom>
        </p:spPr>
        <p:style>
          <a:lnRef idx="0">
            <a:schemeClr val="accent3"/>
          </a:lnRef>
          <a:fillRef idx="3">
            <a:schemeClr val="accent3"/>
          </a:fillRef>
          <a:effectRef idx="3">
            <a:schemeClr val="accent3"/>
          </a:effectRef>
          <a:fontRef idx="minor">
            <a:schemeClr val="lt1"/>
          </a:fontRef>
        </p:style>
        <p:txBody>
          <a:bodyPr rtlCol="0" anchor="ctr"/>
          <a:lstStyle/>
          <a:p>
            <a:r>
              <a:rPr lang="tr-TR" sz="3200" b="1" dirty="0" smtClean="0">
                <a:solidFill>
                  <a:srgbClr val="FF0000"/>
                </a:solidFill>
              </a:rPr>
              <a:t>Hikmet: </a:t>
            </a:r>
            <a:endParaRPr lang="tr-TR" sz="3200" b="1" dirty="0"/>
          </a:p>
        </p:txBody>
      </p:sp>
      <p:sp>
        <p:nvSpPr>
          <p:cNvPr id="5" name="4 Beşgen"/>
          <p:cNvSpPr/>
          <p:nvPr/>
        </p:nvSpPr>
        <p:spPr>
          <a:xfrm>
            <a:off x="0" y="5214950"/>
            <a:ext cx="2786050" cy="1428760"/>
          </a:xfrm>
          <a:prstGeom prst="homePlate">
            <a:avLst/>
          </a:prstGeom>
        </p:spPr>
        <p:style>
          <a:lnRef idx="0">
            <a:schemeClr val="accent3"/>
          </a:lnRef>
          <a:fillRef idx="3">
            <a:schemeClr val="accent3"/>
          </a:fillRef>
          <a:effectRef idx="3">
            <a:schemeClr val="accent3"/>
          </a:effectRef>
          <a:fontRef idx="minor">
            <a:schemeClr val="lt1"/>
          </a:fontRef>
        </p:style>
        <p:txBody>
          <a:bodyPr rtlCol="0" anchor="ctr"/>
          <a:lstStyle/>
          <a:p>
            <a:r>
              <a:rPr lang="tr-TR" sz="3200" b="1" dirty="0" smtClean="0">
                <a:solidFill>
                  <a:srgbClr val="FF0000"/>
                </a:solidFill>
              </a:rPr>
              <a:t>Hadis: </a:t>
            </a:r>
            <a:endParaRPr lang="tr-TR" sz="3200" b="1" dirty="0"/>
          </a:p>
        </p:txBody>
      </p:sp>
      <p:sp>
        <p:nvSpPr>
          <p:cNvPr id="7" name="6 Dikdörtgen"/>
          <p:cNvSpPr/>
          <p:nvPr/>
        </p:nvSpPr>
        <p:spPr>
          <a:xfrm>
            <a:off x="3000364" y="1428736"/>
            <a:ext cx="6143636" cy="142876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r>
              <a:rPr lang="tr-TR" sz="2800" b="1" dirty="0" smtClean="0"/>
              <a:t>Peygamberlerin dini anlatmasına, açıklamasına ve insanlara duyurmasına denir</a:t>
            </a:r>
            <a:endParaRPr lang="tr-TR" sz="2800" b="1" dirty="0"/>
          </a:p>
        </p:txBody>
      </p:sp>
      <p:sp>
        <p:nvSpPr>
          <p:cNvPr id="9" name="8 Dikdörtgen"/>
          <p:cNvSpPr/>
          <p:nvPr/>
        </p:nvSpPr>
        <p:spPr>
          <a:xfrm>
            <a:off x="3000364" y="3286124"/>
            <a:ext cx="6143636" cy="142876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r>
              <a:rPr lang="tr-TR" sz="2800" b="1" dirty="0" smtClean="0">
                <a:solidFill>
                  <a:schemeClr val="bg1"/>
                </a:solidFill>
              </a:rPr>
              <a:t>Sözde ve davranışta doğru olmak, Allah'ın peygamberlerine nasip ettiği derin anlayış kabiliyeti.</a:t>
            </a:r>
            <a:endParaRPr lang="tr-TR" sz="2800" b="1" dirty="0">
              <a:solidFill>
                <a:schemeClr val="bg1"/>
              </a:solidFill>
            </a:endParaRPr>
          </a:p>
        </p:txBody>
      </p:sp>
      <p:sp>
        <p:nvSpPr>
          <p:cNvPr id="10" name="9 Dikdörtgen"/>
          <p:cNvSpPr/>
          <p:nvPr/>
        </p:nvSpPr>
        <p:spPr>
          <a:xfrm>
            <a:off x="3000364" y="5214950"/>
            <a:ext cx="6143636" cy="142876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lvl="0">
              <a:spcBef>
                <a:spcPct val="20000"/>
              </a:spcBef>
            </a:pPr>
            <a:r>
              <a:rPr lang="tr-TR" sz="2800" b="1" smtClean="0"/>
              <a:t>Hz. Muhammed’in öğüt veren sözleridir.</a:t>
            </a:r>
            <a:endParaRPr lang="tr-TR" sz="2800" b="1" dirty="0">
              <a:solidFill>
                <a:schemeClr val="tx1"/>
              </a:solidFill>
            </a:endParaRPr>
          </a:p>
        </p:txBody>
      </p:sp>
    </p:spTree>
  </p:cSld>
  <p:clrMapOvr>
    <a:masterClrMapping/>
  </p:clrMapOvr>
  <p:transition advClick="0"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2"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1000" fill="hold"/>
                                        <p:tgtEl>
                                          <p:spTgt spid="7"/>
                                        </p:tgtEl>
                                        <p:attrNameLst>
                                          <p:attrName>ppt_x</p:attrName>
                                        </p:attrNameLst>
                                      </p:cBhvr>
                                      <p:tavLst>
                                        <p:tav tm="0">
                                          <p:val>
                                            <p:strVal val="1+#ppt_w/2"/>
                                          </p:val>
                                        </p:tav>
                                        <p:tav tm="100000">
                                          <p:val>
                                            <p:strVal val="#ppt_x"/>
                                          </p:val>
                                        </p:tav>
                                      </p:tavLst>
                                    </p:anim>
                                    <p:anim calcmode="lin" valueType="num">
                                      <p:cBhvr additive="base">
                                        <p:cTn id="13" dur="10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1000" fill="hold"/>
                                        <p:tgtEl>
                                          <p:spTgt spid="4"/>
                                        </p:tgtEl>
                                        <p:attrNameLst>
                                          <p:attrName>ppt_x</p:attrName>
                                        </p:attrNameLst>
                                      </p:cBhvr>
                                      <p:tavLst>
                                        <p:tav tm="0">
                                          <p:val>
                                            <p:strVal val="0-#ppt_w/2"/>
                                          </p:val>
                                        </p:tav>
                                        <p:tav tm="100000">
                                          <p:val>
                                            <p:strVal val="#ppt_x"/>
                                          </p:val>
                                        </p:tav>
                                      </p:tavLst>
                                    </p:anim>
                                    <p:anim calcmode="lin" valueType="num">
                                      <p:cBhvr additive="base">
                                        <p:cTn id="18" dur="1000" fill="hold"/>
                                        <p:tgtEl>
                                          <p:spTgt spid="4"/>
                                        </p:tgtEl>
                                        <p:attrNameLst>
                                          <p:attrName>ppt_y</p:attrName>
                                        </p:attrNameLst>
                                      </p:cBhvr>
                                      <p:tavLst>
                                        <p:tav tm="0">
                                          <p:val>
                                            <p:strVal val="#ppt_y"/>
                                          </p:val>
                                        </p:tav>
                                        <p:tav tm="100000">
                                          <p:val>
                                            <p:strVal val="#ppt_y"/>
                                          </p:val>
                                        </p:tav>
                                      </p:tavLst>
                                    </p:anim>
                                  </p:childTnLst>
                                </p:cTn>
                              </p:par>
                            </p:childTnLst>
                          </p:cTn>
                        </p:par>
                        <p:par>
                          <p:cTn id="19" fill="hold">
                            <p:stCondLst>
                              <p:cond delay="3000"/>
                            </p:stCondLst>
                            <p:childTnLst>
                              <p:par>
                                <p:cTn id="20" presetID="2" presetClass="entr" presetSubtype="2"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1000" fill="hold"/>
                                        <p:tgtEl>
                                          <p:spTgt spid="9"/>
                                        </p:tgtEl>
                                        <p:attrNameLst>
                                          <p:attrName>ppt_x</p:attrName>
                                        </p:attrNameLst>
                                      </p:cBhvr>
                                      <p:tavLst>
                                        <p:tav tm="0">
                                          <p:val>
                                            <p:strVal val="1+#ppt_w/2"/>
                                          </p:val>
                                        </p:tav>
                                        <p:tav tm="100000">
                                          <p:val>
                                            <p:strVal val="#ppt_x"/>
                                          </p:val>
                                        </p:tav>
                                      </p:tavLst>
                                    </p:anim>
                                    <p:anim calcmode="lin" valueType="num">
                                      <p:cBhvr additive="base">
                                        <p:cTn id="23" dur="1000" fill="hold"/>
                                        <p:tgtEl>
                                          <p:spTgt spid="9"/>
                                        </p:tgtEl>
                                        <p:attrNameLst>
                                          <p:attrName>ppt_y</p:attrName>
                                        </p:attrNameLst>
                                      </p:cBhvr>
                                      <p:tavLst>
                                        <p:tav tm="0">
                                          <p:val>
                                            <p:strVal val="#ppt_y"/>
                                          </p:val>
                                        </p:tav>
                                        <p:tav tm="100000">
                                          <p:val>
                                            <p:strVal val="#ppt_y"/>
                                          </p:val>
                                        </p:tav>
                                      </p:tavLst>
                                    </p:anim>
                                  </p:childTnLst>
                                </p:cTn>
                              </p:par>
                            </p:childTnLst>
                          </p:cTn>
                        </p:par>
                        <p:par>
                          <p:cTn id="24" fill="hold">
                            <p:stCondLst>
                              <p:cond delay="4000"/>
                            </p:stCondLst>
                            <p:childTnLst>
                              <p:par>
                                <p:cTn id="25" presetID="2" presetClass="entr" presetSubtype="8"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1000" fill="hold"/>
                                        <p:tgtEl>
                                          <p:spTgt spid="5"/>
                                        </p:tgtEl>
                                        <p:attrNameLst>
                                          <p:attrName>ppt_x</p:attrName>
                                        </p:attrNameLst>
                                      </p:cBhvr>
                                      <p:tavLst>
                                        <p:tav tm="0">
                                          <p:val>
                                            <p:strVal val="0-#ppt_w/2"/>
                                          </p:val>
                                        </p:tav>
                                        <p:tav tm="100000">
                                          <p:val>
                                            <p:strVal val="#ppt_x"/>
                                          </p:val>
                                        </p:tav>
                                      </p:tavLst>
                                    </p:anim>
                                    <p:anim calcmode="lin" valueType="num">
                                      <p:cBhvr additive="base">
                                        <p:cTn id="28" dur="1000" fill="hold"/>
                                        <p:tgtEl>
                                          <p:spTgt spid="5"/>
                                        </p:tgtEl>
                                        <p:attrNameLst>
                                          <p:attrName>ppt_y</p:attrName>
                                        </p:attrNameLst>
                                      </p:cBhvr>
                                      <p:tavLst>
                                        <p:tav tm="0">
                                          <p:val>
                                            <p:strVal val="#ppt_y"/>
                                          </p:val>
                                        </p:tav>
                                        <p:tav tm="100000">
                                          <p:val>
                                            <p:strVal val="#ppt_y"/>
                                          </p:val>
                                        </p:tav>
                                      </p:tavLst>
                                    </p:anim>
                                  </p:childTnLst>
                                </p:cTn>
                              </p:par>
                            </p:childTnLst>
                          </p:cTn>
                        </p:par>
                        <p:par>
                          <p:cTn id="29" fill="hold">
                            <p:stCondLst>
                              <p:cond delay="5000"/>
                            </p:stCondLst>
                            <p:childTnLst>
                              <p:par>
                                <p:cTn id="30" presetID="2" presetClass="entr" presetSubtype="2"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1000" fill="hold"/>
                                        <p:tgtEl>
                                          <p:spTgt spid="10"/>
                                        </p:tgtEl>
                                        <p:attrNameLst>
                                          <p:attrName>ppt_x</p:attrName>
                                        </p:attrNameLst>
                                      </p:cBhvr>
                                      <p:tavLst>
                                        <p:tav tm="0">
                                          <p:val>
                                            <p:strVal val="1+#ppt_w/2"/>
                                          </p:val>
                                        </p:tav>
                                        <p:tav tm="100000">
                                          <p:val>
                                            <p:strVal val="#ppt_x"/>
                                          </p:val>
                                        </p:tav>
                                      </p:tavLst>
                                    </p:anim>
                                    <p:anim calcmode="lin" valueType="num">
                                      <p:cBhvr additive="base">
                                        <p:cTn id="33" dur="1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7" grpId="0" animBg="1"/>
      <p:bldP spid="9" grpId="0" animBg="1"/>
      <p:bldP spid="10"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4" name="Başlık 1"/>
          <p:cNvSpPr txBox="1">
            <a:spLocks/>
          </p:cNvSpPr>
          <p:nvPr/>
        </p:nvSpPr>
        <p:spPr>
          <a:xfrm>
            <a:off x="0" y="0"/>
            <a:ext cx="7429520" cy="128587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4400" b="1" i="0" u="none" strike="noStrike" kern="1200" cap="none" spc="0" normalizeH="0" baseline="0" noProof="0" dirty="0" smtClean="0">
                <a:ln>
                  <a:noFill/>
                </a:ln>
                <a:effectLst/>
                <a:uLnTx/>
                <a:uFillTx/>
                <a:latin typeface="+mj-lt"/>
                <a:ea typeface="+mj-ea"/>
                <a:cs typeface="+mj-cs"/>
              </a:rPr>
              <a:t>Peygamberlerin Hepsi Erkektir</a:t>
            </a:r>
          </a:p>
        </p:txBody>
      </p:sp>
      <p:sp>
        <p:nvSpPr>
          <p:cNvPr id="5" name="İçerik Yer Tutucusu 2"/>
          <p:cNvSpPr txBox="1">
            <a:spLocks/>
          </p:cNvSpPr>
          <p:nvPr/>
        </p:nvSpPr>
        <p:spPr>
          <a:xfrm>
            <a:off x="500034" y="2428868"/>
            <a:ext cx="8153400" cy="3000383"/>
          </a:xfrm>
          <a:prstGeom prst="rect">
            <a:avLst/>
          </a:prstGeom>
        </p:spPr>
        <p:style>
          <a:lnRef idx="1">
            <a:schemeClr val="accent6"/>
          </a:lnRef>
          <a:fillRef idx="3">
            <a:schemeClr val="accent6"/>
          </a:fillRef>
          <a:effectRef idx="2">
            <a:schemeClr val="accent6"/>
          </a:effectRef>
          <a:fontRef idx="minor">
            <a:schemeClr val="lt1"/>
          </a:fontRef>
        </p:style>
        <p:txBody>
          <a:bodyPr vert="horz" lIns="91440" tIns="45720" rIns="91440" bIns="45720" rtlCol="0">
            <a:no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tr-TR" sz="3600" b="1" i="0" u="none" strike="noStrike" kern="1200" cap="none" spc="0" normalizeH="0" baseline="0" noProof="0" dirty="0" smtClean="0">
                <a:ln>
                  <a:noFill/>
                </a:ln>
                <a:effectLst/>
                <a:uLnTx/>
                <a:uFillTx/>
                <a:latin typeface="+mn-lt"/>
                <a:ea typeface="+mn-ea"/>
                <a:cs typeface="+mn-cs"/>
              </a:rPr>
              <a:t>Biz senden evvel kendilerine </a:t>
            </a:r>
            <a:r>
              <a:rPr kumimoji="0" lang="tr-TR" sz="3600" b="1" i="0" u="none" strike="noStrike" kern="1200" cap="none" spc="0" normalizeH="0" baseline="0" noProof="0" dirty="0" err="1" smtClean="0">
                <a:ln>
                  <a:noFill/>
                </a:ln>
                <a:effectLst/>
                <a:uLnTx/>
                <a:uFillTx/>
                <a:latin typeface="+mn-lt"/>
                <a:ea typeface="+mn-ea"/>
                <a:cs typeface="+mn-cs"/>
              </a:rPr>
              <a:t>vahyettiğimiz</a:t>
            </a:r>
            <a:r>
              <a:rPr kumimoji="0" lang="tr-TR" sz="3600" b="1" i="0" u="none" strike="noStrike" kern="1200" cap="none" spc="0" normalizeH="0" baseline="0" noProof="0" dirty="0" smtClean="0">
                <a:ln>
                  <a:noFill/>
                </a:ln>
                <a:effectLst/>
                <a:uLnTx/>
                <a:uFillTx/>
                <a:latin typeface="+mn-lt"/>
                <a:ea typeface="+mn-ea"/>
                <a:cs typeface="+mn-cs"/>
              </a:rPr>
              <a:t> erkeklerden başka (peygamberler) göndermedik. Eğer bilmiyorsanız, zikir ehline sorun.</a:t>
            </a: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tr-TR" sz="3600" b="1" i="0" u="none" strike="noStrike" kern="1200" cap="none" spc="0" normalizeH="0" baseline="0" noProof="0" dirty="0" err="1" smtClean="0">
                <a:ln>
                  <a:noFill/>
                </a:ln>
                <a:effectLst/>
                <a:uLnTx/>
                <a:uFillTx/>
                <a:latin typeface="+mn-lt"/>
                <a:ea typeface="+mn-ea"/>
                <a:cs typeface="+mn-cs"/>
              </a:rPr>
              <a:t>Nahl</a:t>
            </a:r>
            <a:r>
              <a:rPr kumimoji="0" lang="tr-TR" sz="3600" b="1" i="0" u="none" strike="noStrike" kern="1200" cap="none" spc="0" normalizeH="0" baseline="0" noProof="0" dirty="0" smtClean="0">
                <a:ln>
                  <a:noFill/>
                </a:ln>
                <a:effectLst/>
                <a:uLnTx/>
                <a:uFillTx/>
                <a:latin typeface="+mn-lt"/>
                <a:ea typeface="+mn-ea"/>
                <a:cs typeface="+mn-cs"/>
              </a:rPr>
              <a:t> 16/43.</a:t>
            </a:r>
          </a:p>
        </p:txBody>
      </p:sp>
    </p:spTree>
  </p:cSld>
  <p:clrMapOvr>
    <a:masterClrMapping/>
  </p:clrMapOvr>
  <p:transition advClick="0"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par>
                          <p:cTn id="8" fill="hold">
                            <p:stCondLst>
                              <p:cond delay="2000"/>
                            </p:stCondLst>
                            <p:childTnLst>
                              <p:par>
                                <p:cTn id="9" presetID="6"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circle(in)">
                                      <p:cBhvr>
                                        <p:cTn id="11"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Rectangle 2"/>
          <p:cNvSpPr txBox="1">
            <a:spLocks noChangeArrowheads="1"/>
          </p:cNvSpPr>
          <p:nvPr/>
        </p:nvSpPr>
        <p:spPr>
          <a:xfrm>
            <a:off x="0" y="0"/>
            <a:ext cx="7429520" cy="1285875"/>
          </a:xfrm>
          <a:prstGeom prst="rect">
            <a:avLst/>
          </a:prstGeom>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rmAutofit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4000" i="0" u="none" strike="noStrike" kern="1200" cap="none" spc="0" normalizeH="0" baseline="0" noProof="0" dirty="0" smtClean="0">
                <a:ln>
                  <a:noFill/>
                </a:ln>
                <a:effectLst/>
                <a:uLnTx/>
                <a:uFillTx/>
                <a:latin typeface="+mj-lt"/>
                <a:ea typeface="+mj-ea"/>
                <a:cs typeface="+mj-cs"/>
              </a:rPr>
              <a:t>Peygamber Gönderilmeyen Kavme </a:t>
            </a:r>
            <a:r>
              <a:rPr kumimoji="0" lang="tr-TR" sz="4000" i="0" u="none" strike="noStrike" kern="1200" cap="none" spc="0" normalizeH="0" baseline="0" noProof="0" dirty="0" err="1" smtClean="0">
                <a:ln>
                  <a:noFill/>
                </a:ln>
                <a:effectLst/>
                <a:uLnTx/>
                <a:uFillTx/>
                <a:latin typeface="+mj-lt"/>
                <a:ea typeface="+mj-ea"/>
                <a:cs typeface="+mj-cs"/>
              </a:rPr>
              <a:t>Azab</a:t>
            </a:r>
            <a:r>
              <a:rPr kumimoji="0" lang="tr-TR" sz="4000" i="0" u="none" strike="noStrike" kern="1200" cap="none" spc="0" normalizeH="0" baseline="0" noProof="0" dirty="0" smtClean="0">
                <a:ln>
                  <a:noFill/>
                </a:ln>
                <a:effectLst/>
                <a:uLnTx/>
                <a:uFillTx/>
                <a:latin typeface="+mj-lt"/>
                <a:ea typeface="+mj-ea"/>
                <a:cs typeface="+mj-cs"/>
              </a:rPr>
              <a:t> Edilmez</a:t>
            </a:r>
          </a:p>
        </p:txBody>
      </p:sp>
      <p:sp>
        <p:nvSpPr>
          <p:cNvPr id="3" name="Rectangle 3"/>
          <p:cNvSpPr txBox="1">
            <a:spLocks noChangeArrowheads="1"/>
          </p:cNvSpPr>
          <p:nvPr/>
        </p:nvSpPr>
        <p:spPr>
          <a:xfrm>
            <a:off x="457200" y="1643063"/>
            <a:ext cx="6543692" cy="4495800"/>
          </a:xfrm>
          <a:prstGeom prst="rect">
            <a:avLst/>
          </a:prstGeom>
        </p:spPr>
        <p:style>
          <a:lnRef idx="3">
            <a:schemeClr val="lt1"/>
          </a:lnRef>
          <a:fillRef idx="1">
            <a:schemeClr val="accent6"/>
          </a:fillRef>
          <a:effectRef idx="1">
            <a:schemeClr val="accent6"/>
          </a:effectRef>
          <a:fontRef idx="minor">
            <a:schemeClr val="lt1"/>
          </a:fontRef>
        </p:style>
        <p:txBody>
          <a:bodyPr vert="horz" lIns="91440" tIns="45720" rIns="91440" bIns="45720" rtlCol="0">
            <a:normAutofit/>
          </a:bodyPr>
          <a:lstStyle/>
          <a:p>
            <a:pPr marL="0" marR="0" lvl="0" indent="0" algn="r" defTabSz="914400" rtl="1" eaLnBrk="1" fontAlgn="auto" latinLnBrk="0" hangingPunct="1">
              <a:lnSpc>
                <a:spcPct val="100000"/>
              </a:lnSpc>
              <a:spcBef>
                <a:spcPct val="20000"/>
              </a:spcBef>
              <a:spcAft>
                <a:spcPts val="0"/>
              </a:spcAft>
              <a:buClrTx/>
              <a:buSzTx/>
              <a:buFont typeface="Arial" pitchFamily="34" charset="0"/>
              <a:buNone/>
              <a:tabLst/>
              <a:defRPr/>
            </a:pPr>
            <a:endParaRPr kumimoji="0" lang="tr-TR" sz="4400" i="0" u="none" strike="noStrike" kern="1200" cap="none" spc="0" normalizeH="0" baseline="0" noProof="0" dirty="0" smtClean="0">
              <a:ln>
                <a:noFill/>
              </a:ln>
              <a:effectLst/>
              <a:uLnTx/>
              <a:uFillTx/>
              <a:latin typeface="Traditional Arabic" pitchFamily="18" charset="-78"/>
              <a:ea typeface="+mn-ea"/>
              <a:cs typeface="Traditional Arabic" pitchFamily="18" charset="-78"/>
            </a:endParaRP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tr-TR" sz="4400" i="0" u="none" strike="noStrike" kern="1200" cap="none" spc="0" normalizeH="0" baseline="0" noProof="0" dirty="0" smtClean="0">
                <a:ln>
                  <a:noFill/>
                </a:ln>
                <a:effectLst/>
                <a:uLnTx/>
                <a:uFillTx/>
                <a:latin typeface="+mn-lt"/>
                <a:ea typeface="+mn-ea"/>
                <a:cs typeface="+mn-cs"/>
              </a:rPr>
              <a:t>Biz, bir peygamber göndermedikçe (kimseye) azap edecek değiliz.</a:t>
            </a:r>
            <a:endParaRPr kumimoji="0" lang="de-CH" sz="4400" i="0" u="none" strike="noStrike" kern="1200" cap="none" spc="0" normalizeH="0" baseline="0" noProof="0" dirty="0" smtClean="0">
              <a:ln>
                <a:noFill/>
              </a:ln>
              <a:effectLst/>
              <a:uLnTx/>
              <a:uFillTx/>
              <a:latin typeface="+mn-lt"/>
              <a:ea typeface="+mn-ea"/>
              <a:cs typeface="+mn-cs"/>
            </a:endParaRP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tr-TR" sz="4400" i="0" u="none" strike="noStrike" kern="1200" cap="none" spc="0" normalizeH="0" baseline="0" noProof="0" dirty="0" err="1" smtClean="0">
                <a:ln>
                  <a:noFill/>
                </a:ln>
                <a:effectLst/>
                <a:uLnTx/>
                <a:uFillTx/>
                <a:latin typeface="+mn-lt"/>
                <a:ea typeface="+mn-ea"/>
                <a:cs typeface="+mn-cs"/>
              </a:rPr>
              <a:t>İsra</a:t>
            </a:r>
            <a:r>
              <a:rPr kumimoji="0" lang="tr-TR" sz="4400" i="0" u="none" strike="noStrike" kern="1200" cap="none" spc="0" normalizeH="0" baseline="0" noProof="0" dirty="0" smtClean="0">
                <a:ln>
                  <a:noFill/>
                </a:ln>
                <a:effectLst/>
                <a:uLnTx/>
                <a:uFillTx/>
                <a:latin typeface="+mn-lt"/>
                <a:ea typeface="+mn-ea"/>
                <a:cs typeface="+mn-cs"/>
              </a:rPr>
              <a:t> 17/15.</a:t>
            </a:r>
          </a:p>
        </p:txBody>
      </p:sp>
    </p:spTree>
  </p:cSld>
  <p:clrMapOvr>
    <a:masterClrMapping/>
  </p:clrMapOvr>
  <p:transition advClick="0"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1000"/>
                                        <p:tgtEl>
                                          <p:spTgt spid="2"/>
                                        </p:tgtEl>
                                      </p:cBhvr>
                                    </p:animEffect>
                                  </p:childTnLst>
                                </p:cTn>
                              </p:par>
                            </p:childTnLst>
                          </p:cTn>
                        </p:par>
                        <p:par>
                          <p:cTn id="8" fill="hold">
                            <p:stCondLst>
                              <p:cond delay="1000"/>
                            </p:stCondLst>
                            <p:childTnLst>
                              <p:par>
                                <p:cTn id="9" presetID="18" presetClass="entr" presetSubtype="1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trips(downLeft)">
                                      <p:cBhvr>
                                        <p:cTn id="11"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Başlık 1"/>
          <p:cNvSpPr txBox="1">
            <a:spLocks/>
          </p:cNvSpPr>
          <p:nvPr/>
        </p:nvSpPr>
        <p:spPr>
          <a:xfrm>
            <a:off x="214282" y="0"/>
            <a:ext cx="7072362" cy="1285875"/>
          </a:xfrm>
          <a:prstGeom prst="rect">
            <a:avLst/>
          </a:prstGeom>
        </p:spPr>
        <p:style>
          <a:lnRef idx="3">
            <a:schemeClr val="lt1"/>
          </a:lnRef>
          <a:fillRef idx="1">
            <a:schemeClr val="accent1"/>
          </a:fillRef>
          <a:effectRef idx="1">
            <a:schemeClr val="accent1"/>
          </a:effectRef>
          <a:fontRef idx="minor">
            <a:schemeClr val="lt1"/>
          </a:fontRef>
        </p:style>
        <p:txBody>
          <a:bodyPr vert="horz" lIns="91440" tIns="45720" rIns="91440" bIns="45720" rtlCol="0" anchor="ctr">
            <a:normAutofit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4000" b="1" i="0" u="none" strike="noStrike" kern="1200" cap="none" spc="0" normalizeH="0" baseline="0" noProof="0" dirty="0" smtClean="0">
                <a:ln>
                  <a:noFill/>
                </a:ln>
                <a:effectLst/>
                <a:uLnTx/>
                <a:uFillTx/>
                <a:latin typeface="+mj-lt"/>
                <a:ea typeface="+mj-ea"/>
                <a:cs typeface="+mj-cs"/>
              </a:rPr>
              <a:t>Hz. Muhammed ve Diğer Peygamberler</a:t>
            </a:r>
          </a:p>
        </p:txBody>
      </p:sp>
      <p:sp>
        <p:nvSpPr>
          <p:cNvPr id="3" name="2 Dikdörtgen"/>
          <p:cNvSpPr/>
          <p:nvPr/>
        </p:nvSpPr>
        <p:spPr>
          <a:xfrm>
            <a:off x="214282" y="3786190"/>
            <a:ext cx="8501122" cy="2862322"/>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lvl="0">
              <a:spcBef>
                <a:spcPct val="20000"/>
              </a:spcBef>
              <a:defRPr/>
            </a:pPr>
            <a:r>
              <a:rPr lang="tr-TR" sz="3600" dirty="0" smtClean="0"/>
              <a:t>1</a:t>
            </a:r>
            <a:r>
              <a:rPr lang="tr-TR" sz="3600" dirty="0" smtClean="0"/>
              <a:t>) Önceki peygamberler yalnız bir şehre, bir kavme gönderilirken, Hz. Muhammed gerek kendi devrinde yaşayan ve gerekse kıyamete kadar gelecek olan bütün insanlığa peygamber olarak gönderilmiştir:</a:t>
            </a:r>
          </a:p>
        </p:txBody>
      </p:sp>
      <p:sp>
        <p:nvSpPr>
          <p:cNvPr id="4" name="3 Dikdörtgen"/>
          <p:cNvSpPr/>
          <p:nvPr/>
        </p:nvSpPr>
        <p:spPr>
          <a:xfrm>
            <a:off x="1285852" y="1785926"/>
            <a:ext cx="6286544" cy="1938992"/>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pPr lvl="0" algn="ctr">
              <a:spcBef>
                <a:spcPct val="20000"/>
              </a:spcBef>
              <a:defRPr/>
            </a:pPr>
            <a:r>
              <a:rPr lang="tr-TR" sz="4000" dirty="0" smtClean="0"/>
              <a:t>Hz. Peygamber'i diğerlerinden ayıran bazı özellikleri vardır:</a:t>
            </a:r>
          </a:p>
        </p:txBody>
      </p:sp>
    </p:spTree>
  </p:cSld>
  <p:clrMapOvr>
    <a:masterClrMapping/>
  </p:clrMapOvr>
  <p:transition advClick="0"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4" name="3 Yuvarlatılmış Dikdörtgen"/>
          <p:cNvSpPr/>
          <p:nvPr/>
        </p:nvSpPr>
        <p:spPr>
          <a:xfrm>
            <a:off x="0" y="5143512"/>
            <a:ext cx="8143932" cy="17144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tr-TR" sz="3200" b="1" dirty="0" smtClean="0"/>
              <a:t>"Biz seni başka bir maksatla değil, âlemlere rahmet olmak üzere gönderdik" (el-</a:t>
            </a:r>
            <a:r>
              <a:rPr lang="tr-TR" sz="3200" b="1" dirty="0" err="1" smtClean="0"/>
              <a:t>Enbiyâ</a:t>
            </a:r>
            <a:r>
              <a:rPr lang="tr-TR" sz="3200" b="1" dirty="0" smtClean="0"/>
              <a:t>: 31/107</a:t>
            </a:r>
            <a:r>
              <a:rPr lang="tr-TR" sz="3200" b="1" dirty="0" smtClean="0"/>
              <a:t>)</a:t>
            </a:r>
            <a:endParaRPr lang="tr-TR" sz="3200" b="1" dirty="0"/>
          </a:p>
        </p:txBody>
      </p:sp>
      <p:sp>
        <p:nvSpPr>
          <p:cNvPr id="5" name="4 Yuvarlatılmış Dikdörtgen"/>
          <p:cNvSpPr/>
          <p:nvPr/>
        </p:nvSpPr>
        <p:spPr>
          <a:xfrm>
            <a:off x="0" y="3143248"/>
            <a:ext cx="8143932" cy="1571636"/>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lvl="0" algn="ctr"/>
            <a:r>
              <a:rPr lang="tr-TR" sz="3200" b="1" dirty="0" smtClean="0"/>
              <a:t>"Biz seni bütün insanlara bir rahmet müjdecisi ve azap habercisi olarak gönderdik" (es-</a:t>
            </a:r>
            <a:r>
              <a:rPr lang="tr-TR" sz="3200" b="1" dirty="0" err="1" smtClean="0"/>
              <a:t>Sebe</a:t>
            </a:r>
            <a:r>
              <a:rPr lang="tr-TR" sz="3200" b="1" dirty="0" smtClean="0"/>
              <a:t>; 34/28</a:t>
            </a:r>
            <a:r>
              <a:rPr lang="tr-TR" sz="3200" b="1" dirty="0" smtClean="0"/>
              <a:t>)</a:t>
            </a:r>
            <a:endParaRPr lang="tr-TR" sz="3200" b="1" dirty="0"/>
          </a:p>
        </p:txBody>
      </p:sp>
      <p:sp>
        <p:nvSpPr>
          <p:cNvPr id="6" name="5 Yuvarlatılmış Dikdörtgen"/>
          <p:cNvSpPr/>
          <p:nvPr/>
        </p:nvSpPr>
        <p:spPr>
          <a:xfrm>
            <a:off x="0" y="1285860"/>
            <a:ext cx="8143932" cy="164307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tr-TR" sz="3200" b="1" dirty="0" smtClean="0"/>
              <a:t>"De ki, ey insanlar, ben sizin tamamınıza gönderilmiş olan bir Allah elçisiyim" (el-</a:t>
            </a:r>
            <a:r>
              <a:rPr lang="tr-TR" sz="3200" b="1" dirty="0" err="1" smtClean="0"/>
              <a:t>A'raf</a:t>
            </a:r>
            <a:r>
              <a:rPr lang="tr-TR" sz="3200" b="1" dirty="0" smtClean="0"/>
              <a:t>: 7/158</a:t>
            </a:r>
            <a:r>
              <a:rPr lang="tr-TR" sz="3200" b="1" dirty="0" smtClean="0"/>
              <a:t>)</a:t>
            </a:r>
            <a:endParaRPr lang="tr-TR" sz="3200" b="1" dirty="0"/>
          </a:p>
        </p:txBody>
      </p:sp>
    </p:spTree>
  </p:cSld>
  <p:clrMapOvr>
    <a:masterClrMapping/>
  </p:clrMapOvr>
  <p:transition advClick="0"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İçerik Yer Tutucusu 2"/>
          <p:cNvSpPr txBox="1">
            <a:spLocks/>
          </p:cNvSpPr>
          <p:nvPr/>
        </p:nvSpPr>
        <p:spPr>
          <a:xfrm>
            <a:off x="0" y="1857364"/>
            <a:ext cx="9144000" cy="5000636"/>
          </a:xfrm>
          <a:prstGeom prst="rect">
            <a:avLst/>
          </a:prstGeom>
        </p:spPr>
        <p:style>
          <a:lnRef idx="0">
            <a:schemeClr val="accent5"/>
          </a:lnRef>
          <a:fillRef idx="3">
            <a:schemeClr val="accent5"/>
          </a:fillRef>
          <a:effectRef idx="3">
            <a:schemeClr val="accent5"/>
          </a:effectRef>
          <a:fontRef idx="minor">
            <a:schemeClr val="lt1"/>
          </a:fontRef>
        </p:style>
        <p:txBody>
          <a:bodyPr vert="horz" lIns="91440" tIns="45720" rIns="91440" bIns="45720" rtlCol="0">
            <a:noAutofit/>
          </a:body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tr-TR" sz="3600" b="1" i="0" u="none" strike="noStrike" kern="1200" cap="none" spc="0" normalizeH="0" baseline="0" noProof="0" dirty="0" smtClean="0">
                <a:ln>
                  <a:noFill/>
                </a:ln>
                <a:effectLst/>
                <a:uLnTx/>
                <a:uFillTx/>
                <a:latin typeface="+mn-lt"/>
                <a:ea typeface="+mn-ea"/>
                <a:cs typeface="+mn-cs"/>
              </a:rPr>
              <a:t>2) Diğer peygamberlere verilen </a:t>
            </a:r>
            <a:r>
              <a:rPr kumimoji="0" lang="tr-TR" sz="3600" b="1" i="0" u="none" strike="noStrike" kern="1200" cap="none" spc="0" normalizeH="0" baseline="0" noProof="0" dirty="0" err="1" smtClean="0">
                <a:ln>
                  <a:noFill/>
                </a:ln>
                <a:effectLst/>
                <a:uLnTx/>
                <a:uFillTx/>
                <a:latin typeface="+mn-lt"/>
                <a:ea typeface="+mn-ea"/>
                <a:cs typeface="+mn-cs"/>
              </a:rPr>
              <a:t>sahîfeler</a:t>
            </a:r>
            <a:r>
              <a:rPr kumimoji="0" lang="tr-TR" sz="3600" b="1" i="0" u="none" strike="noStrike" kern="1200" cap="none" spc="0" normalizeH="0" baseline="0" noProof="0" dirty="0" smtClean="0">
                <a:ln>
                  <a:noFill/>
                </a:ln>
                <a:effectLst/>
                <a:uLnTx/>
                <a:uFillTx/>
                <a:latin typeface="+mn-lt"/>
                <a:ea typeface="+mn-ea"/>
                <a:cs typeface="+mn-cs"/>
              </a:rPr>
              <a:t> bugün elde mevcut olmadığı gibi; Tevrat, İncil ve Zebur'un da orijinal nüshaları yok olmuş, eldeki nüshalar ise tahrife uğramıştır. Halbuki Hz. Muhammed'e indirilen Kur'an-ı Kerim hiç bir değişikliğe uğramadan orijinal nüshalarıyla ve bu nüshalardan çoğaltılan şekilleriyle günümüze intikal etmiştir. Çünkü Kur'an ilâhi koruma altındadır:</a:t>
            </a:r>
          </a:p>
        </p:txBody>
      </p:sp>
    </p:spTree>
  </p:cSld>
  <p:clrMapOvr>
    <a:masterClrMapping/>
  </p:clrMapOvr>
  <p:transition advClick="0"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4" name="3 Dikdörtgen"/>
          <p:cNvSpPr/>
          <p:nvPr/>
        </p:nvSpPr>
        <p:spPr>
          <a:xfrm>
            <a:off x="714348" y="2571744"/>
            <a:ext cx="7500990" cy="2862322"/>
          </a:xfrm>
          <a:prstGeom prst="rect">
            <a:avLst/>
          </a:prstGeom>
        </p:spPr>
        <p:style>
          <a:lnRef idx="0">
            <a:schemeClr val="accent4"/>
          </a:lnRef>
          <a:fillRef idx="3">
            <a:schemeClr val="accent4"/>
          </a:fillRef>
          <a:effectRef idx="3">
            <a:schemeClr val="accent4"/>
          </a:effectRef>
          <a:fontRef idx="minor">
            <a:schemeClr val="lt1"/>
          </a:fontRef>
        </p:style>
        <p:txBody>
          <a:bodyPr wrap="square">
            <a:spAutoFit/>
          </a:bodyPr>
          <a:lstStyle/>
          <a:p>
            <a:pPr lvl="0" algn="ctr">
              <a:spcBef>
                <a:spcPct val="20000"/>
              </a:spcBef>
              <a:defRPr/>
            </a:pPr>
            <a:r>
              <a:rPr lang="tr-TR" sz="6000" dirty="0" smtClean="0"/>
              <a:t>"</a:t>
            </a:r>
            <a:r>
              <a:rPr lang="tr-TR" sz="6000" dirty="0" err="1" smtClean="0"/>
              <a:t>Kur'an'ı</a:t>
            </a:r>
            <a:r>
              <a:rPr lang="tr-TR" sz="6000" dirty="0" smtClean="0"/>
              <a:t> biz indirdik biz, onu koruyacak olan da biziz" (el-</a:t>
            </a:r>
            <a:r>
              <a:rPr lang="tr-TR" sz="6000" dirty="0" err="1" smtClean="0"/>
              <a:t>Hicr</a:t>
            </a:r>
            <a:r>
              <a:rPr lang="tr-TR" sz="6000" dirty="0" smtClean="0"/>
              <a:t>: 15/9)</a:t>
            </a:r>
          </a:p>
        </p:txBody>
      </p:sp>
    </p:spTree>
  </p:cSld>
  <p:clrMapOvr>
    <a:masterClrMapping/>
  </p:clrMapOvr>
  <p:transition advClick="0"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2 İçerik Yer Tutucusu"/>
          <p:cNvSpPr txBox="1">
            <a:spLocks/>
          </p:cNvSpPr>
          <p:nvPr/>
        </p:nvSpPr>
        <p:spPr>
          <a:xfrm>
            <a:off x="357158" y="1714488"/>
            <a:ext cx="8153400" cy="2214565"/>
          </a:xfrm>
          <a:prstGeom prst="rect">
            <a:avLst/>
          </a:prstGeom>
        </p:spPr>
        <p:style>
          <a:lnRef idx="1">
            <a:schemeClr val="accent6"/>
          </a:lnRef>
          <a:fillRef idx="2">
            <a:schemeClr val="accent6"/>
          </a:fillRef>
          <a:effectRef idx="1">
            <a:schemeClr val="accent6"/>
          </a:effectRef>
          <a:fontRef idx="minor">
            <a:schemeClr val="dk1"/>
          </a:fontRef>
        </p:style>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tr-TR" sz="3200" b="0" i="0" u="none" strike="noStrike" kern="1200" cap="none" spc="0" normalizeH="0" baseline="0" noProof="0" dirty="0" smtClean="0">
                <a:ln>
                  <a:noFill/>
                </a:ln>
                <a:effectLst/>
                <a:uLnTx/>
                <a:uFillTx/>
                <a:latin typeface="+mn-lt"/>
                <a:ea typeface="+mn-ea"/>
                <a:cs typeface="+mn-cs"/>
              </a:rPr>
              <a:t>3) Hz. Muhammed son peygamber olunca, Kur'an da, toplumların kıyamete kadar ortaya çıkacak ana problemlerine çözümler sunmak üzere en mükemmel şekilde gelmiştir. Ayette; </a:t>
            </a: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tr-TR" sz="3200" b="0" i="0" u="none" strike="noStrike" kern="1200" cap="none" spc="0" normalizeH="0" baseline="0" noProof="0" dirty="0" smtClean="0">
              <a:ln>
                <a:noFill/>
              </a:ln>
              <a:effectLst/>
              <a:uLnTx/>
              <a:uFillTx/>
              <a:latin typeface="+mn-lt"/>
              <a:ea typeface="+mn-ea"/>
              <a:cs typeface="+mn-cs"/>
            </a:endParaRPr>
          </a:p>
        </p:txBody>
      </p:sp>
      <p:sp>
        <p:nvSpPr>
          <p:cNvPr id="4" name="3 Dikdörtgen"/>
          <p:cNvSpPr/>
          <p:nvPr/>
        </p:nvSpPr>
        <p:spPr>
          <a:xfrm>
            <a:off x="785786" y="4357694"/>
            <a:ext cx="6357982" cy="1754326"/>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lvl="0" algn="ctr">
              <a:spcBef>
                <a:spcPct val="20000"/>
              </a:spcBef>
              <a:defRPr/>
            </a:pPr>
            <a:r>
              <a:rPr lang="tr-TR" sz="3600" dirty="0" smtClean="0"/>
              <a:t>"Bugün size dininizi mükemmel hale getirdim" (el-</a:t>
            </a:r>
            <a:r>
              <a:rPr lang="tr-TR" sz="3600" dirty="0" err="1" smtClean="0"/>
              <a:t>Mâide</a:t>
            </a:r>
            <a:r>
              <a:rPr lang="tr-TR" sz="3600" dirty="0" smtClean="0"/>
              <a:t>: 5/3) </a:t>
            </a:r>
            <a:r>
              <a:rPr lang="tr-TR" sz="3600" dirty="0" err="1" smtClean="0"/>
              <a:t>buyurulur</a:t>
            </a:r>
            <a:r>
              <a:rPr lang="tr-TR" sz="3600" dirty="0" smtClean="0"/>
              <a:t>.</a:t>
            </a:r>
            <a:endParaRPr lang="tr-TR" sz="3600" dirty="0" smtClean="0"/>
          </a:p>
        </p:txBody>
      </p:sp>
    </p:spTree>
  </p:cSld>
  <p:clrMapOvr>
    <a:masterClrMapping/>
  </p:clrMapOvr>
  <p:transition advClick="0"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1000"/>
                                        <p:tgtEl>
                                          <p:spTgt spid="2"/>
                                        </p:tgtEl>
                                      </p:cBhvr>
                                    </p:animEffect>
                                  </p:childTnLst>
                                </p:cTn>
                              </p:par>
                            </p:childTnLst>
                          </p:cTn>
                        </p:par>
                        <p:par>
                          <p:cTn id="8" fill="hold">
                            <p:stCondLst>
                              <p:cond delay="1000"/>
                            </p:stCondLst>
                            <p:childTnLst>
                              <p:par>
                                <p:cTn id="9" presetID="5" presetClass="entr" presetSubtype="5"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down)">
                                      <p:cBhvr>
                                        <p:cTn id="11"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İçerik Yer Tutucusu 2"/>
          <p:cNvSpPr txBox="1">
            <a:spLocks/>
          </p:cNvSpPr>
          <p:nvPr/>
        </p:nvSpPr>
        <p:spPr>
          <a:xfrm>
            <a:off x="285720" y="1857364"/>
            <a:ext cx="8458200" cy="4614882"/>
          </a:xfrm>
          <a:prstGeom prst="rect">
            <a:avLst/>
          </a:prstGeom>
        </p:spPr>
        <p:style>
          <a:lnRef idx="1">
            <a:schemeClr val="accent5"/>
          </a:lnRef>
          <a:fillRef idx="2">
            <a:schemeClr val="accent5"/>
          </a:fillRef>
          <a:effectRef idx="1">
            <a:schemeClr val="accent5"/>
          </a:effectRef>
          <a:fontRef idx="minor">
            <a:schemeClr val="dk1"/>
          </a:fontRef>
        </p:style>
        <p:txBody>
          <a:bodyPr vert="horz" lIns="91440" tIns="45720" rIns="91440" bIns="45720" rtlCol="0">
            <a:normAutofit/>
          </a:body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tr-TR" sz="3600" b="0" i="0" u="none" strike="noStrike" kern="1200" cap="none" spc="0" normalizeH="0" baseline="0" noProof="0" dirty="0" smtClean="0">
                <a:ln>
                  <a:noFill/>
                </a:ln>
                <a:effectLst/>
                <a:uLnTx/>
                <a:uFillTx/>
                <a:latin typeface="+mn-lt"/>
                <a:ea typeface="+mn-ea"/>
                <a:cs typeface="+mn-cs"/>
              </a:rPr>
              <a:t>Sözlükte "insanı </a:t>
            </a:r>
            <a:r>
              <a:rPr kumimoji="0" lang="tr-TR" sz="3600" b="0" i="0" u="none" strike="noStrike" kern="1200" cap="none" spc="0" normalizeH="0" baseline="0" noProof="0" dirty="0" err="1" smtClean="0">
                <a:ln>
                  <a:noFill/>
                </a:ln>
                <a:effectLst/>
                <a:uLnTx/>
                <a:uFillTx/>
                <a:latin typeface="+mn-lt"/>
                <a:ea typeface="+mn-ea"/>
                <a:cs typeface="+mn-cs"/>
              </a:rPr>
              <a:t>âciz</a:t>
            </a:r>
            <a:r>
              <a:rPr kumimoji="0" lang="tr-TR" sz="3600" b="0" i="0" u="none" strike="noStrike" kern="1200" cap="none" spc="0" normalizeH="0" baseline="0" noProof="0" dirty="0" smtClean="0">
                <a:ln>
                  <a:noFill/>
                </a:ln>
                <a:effectLst/>
                <a:uLnTx/>
                <a:uFillTx/>
                <a:latin typeface="+mn-lt"/>
                <a:ea typeface="+mn-ea"/>
                <a:cs typeface="+mn-cs"/>
              </a:rPr>
              <a:t> bırakan, karşı konulmaz, olağan üstü, garip ve tuhaf şey" anlamlarına gelen </a:t>
            </a:r>
            <a:r>
              <a:rPr kumimoji="0" lang="tr-TR" sz="3600" b="0" i="0" u="none" strike="noStrike" kern="1200" cap="none" spc="0" normalizeH="0" baseline="0" noProof="0" dirty="0" err="1" smtClean="0">
                <a:ln>
                  <a:noFill/>
                </a:ln>
                <a:effectLst/>
                <a:uLnTx/>
                <a:uFillTx/>
                <a:latin typeface="+mn-lt"/>
                <a:ea typeface="+mn-ea"/>
                <a:cs typeface="+mn-cs"/>
              </a:rPr>
              <a:t>mûcize</a:t>
            </a:r>
            <a:r>
              <a:rPr kumimoji="0" lang="tr-TR" sz="3600" b="0" i="0" u="none" strike="noStrike" kern="1200" cap="none" spc="0" normalizeH="0" baseline="0" noProof="0" dirty="0" smtClean="0">
                <a:ln>
                  <a:noFill/>
                </a:ln>
                <a:effectLst/>
                <a:uLnTx/>
                <a:uFillTx/>
                <a:latin typeface="+mn-lt"/>
                <a:ea typeface="+mn-ea"/>
                <a:cs typeface="+mn-cs"/>
              </a:rPr>
              <a:t>, terim olarak "yüce Allah'ın, peygamberlik iddiasında bulunan peygamberini doğrulamak ve desteklemek için yarattığı, insanların benzerini getirmekten </a:t>
            </a:r>
            <a:r>
              <a:rPr kumimoji="0" lang="tr-TR" sz="3600" b="0" i="0" u="none" strike="noStrike" kern="1200" cap="none" spc="0" normalizeH="0" baseline="0" noProof="0" dirty="0" err="1" smtClean="0">
                <a:ln>
                  <a:noFill/>
                </a:ln>
                <a:effectLst/>
                <a:uLnTx/>
                <a:uFillTx/>
                <a:latin typeface="+mn-lt"/>
                <a:ea typeface="+mn-ea"/>
                <a:cs typeface="+mn-cs"/>
              </a:rPr>
              <a:t>âciz</a:t>
            </a:r>
            <a:r>
              <a:rPr kumimoji="0" lang="tr-TR" sz="3600" b="0" i="0" u="none" strike="noStrike" kern="1200" cap="none" spc="0" normalizeH="0" baseline="0" noProof="0" dirty="0" smtClean="0">
                <a:ln>
                  <a:noFill/>
                </a:ln>
                <a:effectLst/>
                <a:uLnTx/>
                <a:uFillTx/>
                <a:latin typeface="+mn-lt"/>
                <a:ea typeface="+mn-ea"/>
                <a:cs typeface="+mn-cs"/>
              </a:rPr>
              <a:t> kaldığı olağanüstü olay" diye tanımlanır</a:t>
            </a:r>
            <a:r>
              <a:rPr kumimoji="0" lang="tr-TR" sz="2300" b="0" i="0" u="none" strike="noStrike" kern="1200" cap="none" spc="0" normalizeH="0" baseline="0" noProof="0" dirty="0" smtClean="0">
                <a:ln>
                  <a:noFill/>
                </a:ln>
                <a:effectLst/>
                <a:uLnTx/>
                <a:uFillTx/>
                <a:latin typeface="+mn-lt"/>
                <a:ea typeface="+mn-ea"/>
                <a:cs typeface="+mn-cs"/>
              </a:rPr>
              <a:t>. </a:t>
            </a:r>
          </a:p>
        </p:txBody>
      </p:sp>
      <p:sp>
        <p:nvSpPr>
          <p:cNvPr id="3" name="Rectangle 2"/>
          <p:cNvSpPr txBox="1">
            <a:spLocks noChangeArrowheads="1"/>
          </p:cNvSpPr>
          <p:nvPr/>
        </p:nvSpPr>
        <p:spPr>
          <a:xfrm>
            <a:off x="214282" y="0"/>
            <a:ext cx="7072362" cy="1285875"/>
          </a:xfrm>
          <a:prstGeom prst="rect">
            <a:avLst/>
          </a:prstGeom>
        </p:spPr>
        <p:style>
          <a:lnRef idx="3">
            <a:schemeClr val="lt1"/>
          </a:lnRef>
          <a:fillRef idx="1">
            <a:schemeClr val="accent2"/>
          </a:fillRef>
          <a:effectRef idx="1">
            <a:schemeClr val="accent2"/>
          </a:effectRef>
          <a:fontRef idx="minor">
            <a:schemeClr val="lt1"/>
          </a:fontRef>
        </p:style>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4400" b="0" i="0" u="none" strike="noStrike" kern="1200" cap="none" spc="0" normalizeH="0" baseline="0" noProof="0" dirty="0" err="1" smtClean="0">
                <a:ln>
                  <a:noFill/>
                </a:ln>
                <a:effectLst/>
                <a:uLnTx/>
                <a:uFillTx/>
                <a:latin typeface="+mj-lt"/>
                <a:ea typeface="+mj-ea"/>
                <a:cs typeface="+mj-cs"/>
              </a:rPr>
              <a:t>Mûcize</a:t>
            </a:r>
            <a:endParaRPr kumimoji="0" lang="tr-TR" sz="4400" b="0" i="0" u="none" strike="noStrike" kern="1200" cap="none" spc="0" normalizeH="0" baseline="0" noProof="0" dirty="0" smtClean="0">
              <a:ln>
                <a:noFill/>
              </a:ln>
              <a:effectLst/>
              <a:uLnTx/>
              <a:uFillTx/>
              <a:latin typeface="+mj-lt"/>
              <a:ea typeface="+mj-ea"/>
              <a:cs typeface="+mj-cs"/>
            </a:endParaRPr>
          </a:p>
        </p:txBody>
      </p:sp>
    </p:spTree>
  </p:cSld>
  <p:clrMapOvr>
    <a:masterClrMapping/>
  </p:clrMapOvr>
  <p:transition advClick="0"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 presetClass="entr" presetSubtype="4"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1000" fill="hold"/>
                                        <p:tgtEl>
                                          <p:spTgt spid="2"/>
                                        </p:tgtEl>
                                        <p:attrNameLst>
                                          <p:attrName>ppt_x</p:attrName>
                                        </p:attrNameLst>
                                      </p:cBhvr>
                                      <p:tavLst>
                                        <p:tav tm="0">
                                          <p:val>
                                            <p:strVal val="#ppt_x"/>
                                          </p:val>
                                        </p:tav>
                                        <p:tav tm="100000">
                                          <p:val>
                                            <p:strVal val="#ppt_x"/>
                                          </p:val>
                                        </p:tav>
                                      </p:tavLst>
                                    </p:anim>
                                    <p:anim calcmode="lin" valueType="num">
                                      <p:cBhvr additive="base">
                                        <p:cTn id="13"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4" name="3 Dikdörtgen"/>
          <p:cNvSpPr/>
          <p:nvPr/>
        </p:nvSpPr>
        <p:spPr>
          <a:xfrm>
            <a:off x="357158" y="1643050"/>
            <a:ext cx="7643866" cy="3539430"/>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r>
              <a:rPr lang="tr-TR" sz="3200" dirty="0" smtClean="0"/>
              <a:t>Tabiat kanunlarının geçerliliğini ve etkilerini kısa ve geçici bir süre durduran </a:t>
            </a:r>
            <a:r>
              <a:rPr lang="tr-TR" sz="3200" dirty="0" err="1" smtClean="0"/>
              <a:t>mûcizenin</a:t>
            </a:r>
            <a:r>
              <a:rPr lang="tr-TR" sz="3200" dirty="0" smtClean="0"/>
              <a:t> mahiyeti, pozitif bilimlerle açıklanamaz. Aksi halde bu </a:t>
            </a:r>
            <a:r>
              <a:rPr lang="tr-TR" sz="3200" dirty="0" err="1" smtClean="0"/>
              <a:t>mûcize</a:t>
            </a:r>
            <a:r>
              <a:rPr lang="tr-TR" sz="3200" dirty="0" smtClean="0"/>
              <a:t> olmaktan çıkar ve olağan bir şey olurdu. O halde </a:t>
            </a:r>
            <a:r>
              <a:rPr lang="tr-TR" sz="3200" dirty="0" err="1" smtClean="0"/>
              <a:t>mûcize</a:t>
            </a:r>
            <a:r>
              <a:rPr lang="tr-TR" sz="3200" dirty="0" smtClean="0"/>
              <a:t>, peygamber olan kişinin, akılların alamayacağı bir olayı Allah'ın kudreti ile göstermeyi başarmasıdır. </a:t>
            </a:r>
            <a:endParaRPr lang="tr-TR" sz="3600" b="1" dirty="0">
              <a:solidFill>
                <a:srgbClr val="FF0000"/>
              </a:solidFill>
            </a:endParaRPr>
          </a:p>
        </p:txBody>
      </p:sp>
      <p:sp>
        <p:nvSpPr>
          <p:cNvPr id="5" name="4 Dikdörtgen"/>
          <p:cNvSpPr/>
          <p:nvPr/>
        </p:nvSpPr>
        <p:spPr>
          <a:xfrm>
            <a:off x="285720" y="5429264"/>
            <a:ext cx="7715304" cy="1077218"/>
          </a:xfrm>
          <a:prstGeom prst="rect">
            <a:avLst/>
          </a:prstGeom>
        </p:spPr>
        <p:style>
          <a:lnRef idx="1">
            <a:schemeClr val="accent6"/>
          </a:lnRef>
          <a:fillRef idx="3">
            <a:schemeClr val="accent6"/>
          </a:fillRef>
          <a:effectRef idx="2">
            <a:schemeClr val="accent6"/>
          </a:effectRef>
          <a:fontRef idx="minor">
            <a:schemeClr val="lt1"/>
          </a:fontRef>
        </p:style>
        <p:txBody>
          <a:bodyPr wrap="square">
            <a:spAutoFit/>
          </a:bodyPr>
          <a:lstStyle/>
          <a:p>
            <a:r>
              <a:rPr lang="tr-TR" sz="3200" b="1" dirty="0" err="1" smtClean="0">
                <a:solidFill>
                  <a:schemeClr val="bg1"/>
                </a:solidFill>
              </a:rPr>
              <a:t>Kur'an'da</a:t>
            </a:r>
            <a:r>
              <a:rPr lang="tr-TR" sz="3200" b="1" dirty="0" smtClean="0">
                <a:solidFill>
                  <a:schemeClr val="bg1"/>
                </a:solidFill>
              </a:rPr>
              <a:t> </a:t>
            </a:r>
            <a:r>
              <a:rPr lang="tr-TR" sz="3200" b="1" dirty="0" err="1" smtClean="0">
                <a:solidFill>
                  <a:schemeClr val="bg1"/>
                </a:solidFill>
              </a:rPr>
              <a:t>mûcize</a:t>
            </a:r>
            <a:r>
              <a:rPr lang="tr-TR" sz="3200" b="1" dirty="0" smtClean="0">
                <a:solidFill>
                  <a:schemeClr val="bg1"/>
                </a:solidFill>
              </a:rPr>
              <a:t> terimi yerine </a:t>
            </a:r>
            <a:r>
              <a:rPr lang="tr-TR" sz="3200" b="1" dirty="0" err="1" smtClean="0">
                <a:solidFill>
                  <a:schemeClr val="bg1"/>
                </a:solidFill>
              </a:rPr>
              <a:t>âyet</a:t>
            </a:r>
            <a:r>
              <a:rPr lang="tr-TR" sz="3200" b="1" dirty="0" smtClean="0">
                <a:solidFill>
                  <a:schemeClr val="bg1"/>
                </a:solidFill>
              </a:rPr>
              <a:t>, </a:t>
            </a:r>
            <a:r>
              <a:rPr lang="tr-TR" sz="3200" b="1" dirty="0" err="1" smtClean="0">
                <a:solidFill>
                  <a:schemeClr val="bg1"/>
                </a:solidFill>
              </a:rPr>
              <a:t>beyyine</a:t>
            </a:r>
            <a:r>
              <a:rPr lang="tr-TR" sz="3200" b="1" dirty="0" smtClean="0">
                <a:solidFill>
                  <a:schemeClr val="bg1"/>
                </a:solidFill>
              </a:rPr>
              <a:t> ve burhan kavramları kullanılır.</a:t>
            </a:r>
            <a:endParaRPr lang="tr-TR" sz="3200" dirty="0">
              <a:solidFill>
                <a:schemeClr val="bg1"/>
              </a:solidFill>
            </a:endParaRPr>
          </a:p>
        </p:txBody>
      </p:sp>
    </p:spTree>
  </p:cSld>
  <p:clrMapOvr>
    <a:masterClrMapping/>
  </p:clrMapOvr>
  <p:transition advClick="0"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1000" fill="hold"/>
                                        <p:tgtEl>
                                          <p:spTgt spid="5"/>
                                        </p:tgtEl>
                                        <p:attrNameLst>
                                          <p:attrName>ppt_x</p:attrName>
                                        </p:attrNameLst>
                                      </p:cBhvr>
                                      <p:tavLst>
                                        <p:tav tm="0">
                                          <p:val>
                                            <p:strVal val="#ppt_x"/>
                                          </p:val>
                                        </p:tav>
                                        <p:tav tm="100000">
                                          <p:val>
                                            <p:strVal val="#ppt_x"/>
                                          </p:val>
                                        </p:tav>
                                      </p:tavLst>
                                    </p:anim>
                                    <p:anim calcmode="lin" valueType="num">
                                      <p:cBhvr additive="base">
                                        <p:cTn id="13"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1 Dikdörtgen"/>
          <p:cNvSpPr/>
          <p:nvPr/>
        </p:nvSpPr>
        <p:spPr>
          <a:xfrm>
            <a:off x="285720" y="285728"/>
            <a:ext cx="7000924" cy="1200329"/>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r>
              <a:rPr lang="tr-TR" sz="3600" b="1" dirty="0" smtClean="0"/>
              <a:t>Bir olayın </a:t>
            </a:r>
            <a:r>
              <a:rPr lang="tr-TR" sz="3600" b="1" dirty="0" err="1" smtClean="0"/>
              <a:t>mûcize</a:t>
            </a:r>
            <a:r>
              <a:rPr lang="tr-TR" sz="3600" b="1" dirty="0" smtClean="0"/>
              <a:t> sayılabilmesi için şu özellikleri taşıması gerekir: </a:t>
            </a:r>
            <a:endParaRPr lang="tr-TR" sz="3600" b="1" dirty="0"/>
          </a:p>
        </p:txBody>
      </p:sp>
      <p:sp>
        <p:nvSpPr>
          <p:cNvPr id="3" name="2 Yuvarlatılmış Dikdörtgen"/>
          <p:cNvSpPr/>
          <p:nvPr/>
        </p:nvSpPr>
        <p:spPr>
          <a:xfrm>
            <a:off x="357158" y="2071678"/>
            <a:ext cx="8286808" cy="18573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3200" b="1" dirty="0" smtClean="0"/>
              <a:t>a) </a:t>
            </a:r>
            <a:r>
              <a:rPr lang="tr-TR" sz="3200" b="1" dirty="0" err="1" smtClean="0"/>
              <a:t>Mûcize</a:t>
            </a:r>
            <a:r>
              <a:rPr lang="tr-TR" sz="3200" b="1" dirty="0" smtClean="0"/>
              <a:t> gerçekte Allah'ın fiilidir. "Peygamberin </a:t>
            </a:r>
            <a:r>
              <a:rPr lang="tr-TR" sz="3200" b="1" dirty="0" err="1" smtClean="0"/>
              <a:t>mûcizesi</a:t>
            </a:r>
            <a:r>
              <a:rPr lang="tr-TR" sz="3200" b="1" dirty="0" smtClean="0"/>
              <a:t>" denilmesi, </a:t>
            </a:r>
            <a:r>
              <a:rPr lang="tr-TR" sz="3200" b="1" dirty="0" err="1" smtClean="0"/>
              <a:t>mûcizenin</a:t>
            </a:r>
            <a:r>
              <a:rPr lang="tr-TR" sz="3200" b="1" dirty="0" smtClean="0"/>
              <a:t> onun aracılığıyla olması ve onun doğruluğunu göstermesi sebebiyledir. </a:t>
            </a:r>
            <a:endParaRPr lang="tr-TR" sz="3200" b="1" dirty="0"/>
          </a:p>
        </p:txBody>
      </p:sp>
      <p:sp>
        <p:nvSpPr>
          <p:cNvPr id="4" name="3 Yuvarlatılmış Dikdörtgen"/>
          <p:cNvSpPr/>
          <p:nvPr/>
        </p:nvSpPr>
        <p:spPr>
          <a:xfrm>
            <a:off x="357158" y="4071942"/>
            <a:ext cx="8286808" cy="1857388"/>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r>
              <a:rPr lang="tr-TR" sz="3200" b="1" dirty="0" smtClean="0"/>
              <a:t>b) </a:t>
            </a:r>
            <a:r>
              <a:rPr lang="tr-TR" sz="3200" b="1" dirty="0" err="1" smtClean="0"/>
              <a:t>Mûcize</a:t>
            </a:r>
            <a:r>
              <a:rPr lang="tr-TR" sz="3200" b="1" dirty="0" smtClean="0"/>
              <a:t> peygamberlerde meydana gelir. Peygamber olmayan birinin gösterdiği olağan üstülüğe </a:t>
            </a:r>
            <a:r>
              <a:rPr lang="tr-TR" sz="3200" b="1" dirty="0" err="1" smtClean="0"/>
              <a:t>mûcize</a:t>
            </a:r>
            <a:r>
              <a:rPr lang="tr-TR" sz="3200" b="1" dirty="0" smtClean="0"/>
              <a:t> denilemez.</a:t>
            </a:r>
            <a:endParaRPr lang="tr-TR" sz="3200" b="1" dirty="0"/>
          </a:p>
        </p:txBody>
      </p:sp>
    </p:spTree>
  </p:cSld>
  <p:clrMapOvr>
    <a:masterClrMapping/>
  </p:clrMapOvr>
  <p:transition advClick="0"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1000" fill="hold"/>
                                        <p:tgtEl>
                                          <p:spTgt spid="3"/>
                                        </p:tgtEl>
                                        <p:attrNameLst>
                                          <p:attrName>ppt_x</p:attrName>
                                        </p:attrNameLst>
                                      </p:cBhvr>
                                      <p:tavLst>
                                        <p:tav tm="0">
                                          <p:val>
                                            <p:strVal val="0-#ppt_w/2"/>
                                          </p:val>
                                        </p:tav>
                                        <p:tav tm="100000">
                                          <p:val>
                                            <p:strVal val="#ppt_x"/>
                                          </p:val>
                                        </p:tav>
                                      </p:tavLst>
                                    </p:anim>
                                    <p:anim calcmode="lin" valueType="num">
                                      <p:cBhvr additive="base">
                                        <p:cTn id="13" dur="10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 presetClass="entr" presetSubtype="2"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1000" fill="hold"/>
                                        <p:tgtEl>
                                          <p:spTgt spid="4"/>
                                        </p:tgtEl>
                                        <p:attrNameLst>
                                          <p:attrName>ppt_x</p:attrName>
                                        </p:attrNameLst>
                                      </p:cBhvr>
                                      <p:tavLst>
                                        <p:tav tm="0">
                                          <p:val>
                                            <p:strVal val="1+#ppt_w/2"/>
                                          </p:val>
                                        </p:tav>
                                        <p:tav tm="100000">
                                          <p:val>
                                            <p:strVal val="#ppt_x"/>
                                          </p:val>
                                        </p:tav>
                                      </p:tavLst>
                                    </p:anim>
                                    <p:anim calcmode="lin" valueType="num">
                                      <p:cBhvr additive="base">
                                        <p:cTn id="18" dur="1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4" name="2 Alt Başlık"/>
          <p:cNvSpPr txBox="1">
            <a:spLocks/>
          </p:cNvSpPr>
          <p:nvPr/>
        </p:nvSpPr>
        <p:spPr>
          <a:xfrm>
            <a:off x="285720" y="5357826"/>
            <a:ext cx="8072494" cy="1143008"/>
          </a:xfrm>
          <a:prstGeom prst="rect">
            <a:avLst/>
          </a:prstGeom>
        </p:spPr>
        <p:txBody>
          <a:bodyPr vert="horz" lIns="91440" tIns="45720" rIns="91440" bIns="45720" rtlCol="0">
            <a:normAutofit/>
          </a:bodyPr>
          <a:lstStyle/>
          <a:p>
            <a:pPr lvl="0">
              <a:spcBef>
                <a:spcPct val="20000"/>
              </a:spcBef>
            </a:pPr>
            <a:endParaRPr kumimoji="0" lang="tr-TR"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7" name="6 Beşgen"/>
          <p:cNvSpPr/>
          <p:nvPr/>
        </p:nvSpPr>
        <p:spPr>
          <a:xfrm>
            <a:off x="0" y="1428736"/>
            <a:ext cx="2786050" cy="1428760"/>
          </a:xfrm>
          <a:prstGeom prst="homePlate">
            <a:avLst/>
          </a:prstGeom>
        </p:spPr>
        <p:style>
          <a:lnRef idx="0">
            <a:schemeClr val="accent3"/>
          </a:lnRef>
          <a:fillRef idx="3">
            <a:schemeClr val="accent3"/>
          </a:fillRef>
          <a:effectRef idx="3">
            <a:schemeClr val="accent3"/>
          </a:effectRef>
          <a:fontRef idx="minor">
            <a:schemeClr val="lt1"/>
          </a:fontRef>
        </p:style>
        <p:txBody>
          <a:bodyPr rtlCol="0" anchor="ctr"/>
          <a:lstStyle/>
          <a:p>
            <a:r>
              <a:rPr lang="tr-TR" sz="3200" b="1" dirty="0" smtClean="0">
                <a:solidFill>
                  <a:srgbClr val="FF0000"/>
                </a:solidFill>
              </a:rPr>
              <a:t>Sünnet: </a:t>
            </a:r>
            <a:endParaRPr lang="tr-TR" sz="3200" b="1" dirty="0"/>
          </a:p>
        </p:txBody>
      </p:sp>
      <p:sp>
        <p:nvSpPr>
          <p:cNvPr id="8" name="7 Beşgen"/>
          <p:cNvSpPr/>
          <p:nvPr/>
        </p:nvSpPr>
        <p:spPr>
          <a:xfrm>
            <a:off x="0" y="3357562"/>
            <a:ext cx="2786050" cy="1428760"/>
          </a:xfrm>
          <a:prstGeom prst="homePlate">
            <a:avLst/>
          </a:prstGeom>
        </p:spPr>
        <p:style>
          <a:lnRef idx="0">
            <a:schemeClr val="accent3"/>
          </a:lnRef>
          <a:fillRef idx="3">
            <a:schemeClr val="accent3"/>
          </a:fillRef>
          <a:effectRef idx="3">
            <a:schemeClr val="accent3"/>
          </a:effectRef>
          <a:fontRef idx="minor">
            <a:schemeClr val="lt1"/>
          </a:fontRef>
        </p:style>
        <p:txBody>
          <a:bodyPr rtlCol="0" anchor="ctr"/>
          <a:lstStyle/>
          <a:p>
            <a:r>
              <a:rPr lang="tr-TR" sz="3200" b="1" dirty="0" err="1" smtClean="0">
                <a:solidFill>
                  <a:srgbClr val="FF0000"/>
                </a:solidFill>
              </a:rPr>
              <a:t>Mescid</a:t>
            </a:r>
            <a:r>
              <a:rPr lang="tr-TR" sz="3200" b="1" dirty="0" smtClean="0">
                <a:solidFill>
                  <a:srgbClr val="FF0000"/>
                </a:solidFill>
              </a:rPr>
              <a:t>-İ Nebi</a:t>
            </a:r>
            <a:endParaRPr lang="tr-TR" sz="3200" b="1" dirty="0"/>
          </a:p>
        </p:txBody>
      </p:sp>
      <p:sp>
        <p:nvSpPr>
          <p:cNvPr id="9" name="8 Beşgen"/>
          <p:cNvSpPr/>
          <p:nvPr/>
        </p:nvSpPr>
        <p:spPr>
          <a:xfrm>
            <a:off x="0" y="5214950"/>
            <a:ext cx="2786050" cy="1428760"/>
          </a:xfrm>
          <a:prstGeom prst="homePlate">
            <a:avLst/>
          </a:prstGeom>
        </p:spPr>
        <p:style>
          <a:lnRef idx="0">
            <a:schemeClr val="accent3"/>
          </a:lnRef>
          <a:fillRef idx="3">
            <a:schemeClr val="accent3"/>
          </a:fillRef>
          <a:effectRef idx="3">
            <a:schemeClr val="accent3"/>
          </a:effectRef>
          <a:fontRef idx="minor">
            <a:schemeClr val="lt1"/>
          </a:fontRef>
        </p:style>
        <p:txBody>
          <a:bodyPr rtlCol="0" anchor="ctr"/>
          <a:lstStyle/>
          <a:p>
            <a:r>
              <a:rPr lang="tr-TR" sz="3200" b="1" dirty="0" smtClean="0">
                <a:solidFill>
                  <a:srgbClr val="FF0000"/>
                </a:solidFill>
              </a:rPr>
              <a:t>Hicret: </a:t>
            </a:r>
            <a:endParaRPr lang="tr-TR" sz="3200" b="1" dirty="0"/>
          </a:p>
        </p:txBody>
      </p:sp>
      <p:sp>
        <p:nvSpPr>
          <p:cNvPr id="10" name="9 Dikdörtgen"/>
          <p:cNvSpPr/>
          <p:nvPr/>
        </p:nvSpPr>
        <p:spPr>
          <a:xfrm>
            <a:off x="3000364" y="1428736"/>
            <a:ext cx="6143636" cy="142876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r>
              <a:rPr lang="tr-TR" sz="2800" b="1" dirty="0" smtClean="0">
                <a:solidFill>
                  <a:schemeClr val="bg1"/>
                </a:solidFill>
              </a:rPr>
              <a:t>Hz. Muhammed’in örnek davranışlarına sünnet denir.</a:t>
            </a:r>
            <a:endParaRPr lang="tr-TR" sz="2800" b="1" dirty="0">
              <a:solidFill>
                <a:schemeClr val="bg1"/>
              </a:solidFill>
            </a:endParaRPr>
          </a:p>
        </p:txBody>
      </p:sp>
      <p:sp>
        <p:nvSpPr>
          <p:cNvPr id="11" name="10 Dikdörtgen"/>
          <p:cNvSpPr/>
          <p:nvPr/>
        </p:nvSpPr>
        <p:spPr>
          <a:xfrm>
            <a:off x="3000364" y="3286124"/>
            <a:ext cx="6143636" cy="142876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r>
              <a:rPr lang="tr-TR" sz="2800" b="1" dirty="0" smtClean="0">
                <a:solidFill>
                  <a:schemeClr val="bg1"/>
                </a:solidFill>
              </a:rPr>
              <a:t>Hz. Muhammed’in Medine’de yaptırdığı Peygamber Mescidi’dir.</a:t>
            </a:r>
            <a:endParaRPr lang="tr-TR" sz="2800" b="1" dirty="0">
              <a:solidFill>
                <a:schemeClr val="bg1"/>
              </a:solidFill>
            </a:endParaRPr>
          </a:p>
        </p:txBody>
      </p:sp>
      <p:sp>
        <p:nvSpPr>
          <p:cNvPr id="12" name="11 Dikdörtgen"/>
          <p:cNvSpPr/>
          <p:nvPr/>
        </p:nvSpPr>
        <p:spPr>
          <a:xfrm>
            <a:off x="3000364" y="5214950"/>
            <a:ext cx="6143636" cy="142876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r>
              <a:rPr lang="tr-TR" sz="2800" b="1" dirty="0" smtClean="0">
                <a:solidFill>
                  <a:schemeClr val="bg1"/>
                </a:solidFill>
              </a:rPr>
              <a:t>Mekke’den Medine’ye göç</a:t>
            </a:r>
            <a:endParaRPr lang="tr-TR" sz="2800" b="1" dirty="0">
              <a:solidFill>
                <a:schemeClr val="bg1"/>
              </a:solidFill>
            </a:endParaRPr>
          </a:p>
        </p:txBody>
      </p:sp>
    </p:spTree>
  </p:cSld>
  <p:clrMapOvr>
    <a:masterClrMapping/>
  </p:clrMapOvr>
  <p:transition advClick="0"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2"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1+#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1000" fill="hold"/>
                                        <p:tgtEl>
                                          <p:spTgt spid="8"/>
                                        </p:tgtEl>
                                        <p:attrNameLst>
                                          <p:attrName>ppt_x</p:attrName>
                                        </p:attrNameLst>
                                      </p:cBhvr>
                                      <p:tavLst>
                                        <p:tav tm="0">
                                          <p:val>
                                            <p:strVal val="0-#ppt_w/2"/>
                                          </p:val>
                                        </p:tav>
                                        <p:tav tm="100000">
                                          <p:val>
                                            <p:strVal val="#ppt_x"/>
                                          </p:val>
                                        </p:tav>
                                      </p:tavLst>
                                    </p:anim>
                                    <p:anim calcmode="lin" valueType="num">
                                      <p:cBhvr additive="base">
                                        <p:cTn id="18" dur="1000" fill="hold"/>
                                        <p:tgtEl>
                                          <p:spTgt spid="8"/>
                                        </p:tgtEl>
                                        <p:attrNameLst>
                                          <p:attrName>ppt_y</p:attrName>
                                        </p:attrNameLst>
                                      </p:cBhvr>
                                      <p:tavLst>
                                        <p:tav tm="0">
                                          <p:val>
                                            <p:strVal val="#ppt_y"/>
                                          </p:val>
                                        </p:tav>
                                        <p:tav tm="100000">
                                          <p:val>
                                            <p:strVal val="#ppt_y"/>
                                          </p:val>
                                        </p:tav>
                                      </p:tavLst>
                                    </p:anim>
                                  </p:childTnLst>
                                </p:cTn>
                              </p:par>
                            </p:childTnLst>
                          </p:cTn>
                        </p:par>
                        <p:par>
                          <p:cTn id="19" fill="hold">
                            <p:stCondLst>
                              <p:cond delay="2500"/>
                            </p:stCondLst>
                            <p:childTnLst>
                              <p:par>
                                <p:cTn id="20" presetID="2" presetClass="entr" presetSubtype="2"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1+#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childTnLst>
                          </p:cTn>
                        </p:par>
                        <p:par>
                          <p:cTn id="24" fill="hold">
                            <p:stCondLst>
                              <p:cond delay="3000"/>
                            </p:stCondLst>
                            <p:childTnLst>
                              <p:par>
                                <p:cTn id="25" presetID="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1000" fill="hold"/>
                                        <p:tgtEl>
                                          <p:spTgt spid="9"/>
                                        </p:tgtEl>
                                        <p:attrNameLst>
                                          <p:attrName>ppt_x</p:attrName>
                                        </p:attrNameLst>
                                      </p:cBhvr>
                                      <p:tavLst>
                                        <p:tav tm="0">
                                          <p:val>
                                            <p:strVal val="0-#ppt_w/2"/>
                                          </p:val>
                                        </p:tav>
                                        <p:tav tm="100000">
                                          <p:val>
                                            <p:strVal val="#ppt_x"/>
                                          </p:val>
                                        </p:tav>
                                      </p:tavLst>
                                    </p:anim>
                                    <p:anim calcmode="lin" valueType="num">
                                      <p:cBhvr additive="base">
                                        <p:cTn id="28" dur="1000" fill="hold"/>
                                        <p:tgtEl>
                                          <p:spTgt spid="9"/>
                                        </p:tgtEl>
                                        <p:attrNameLst>
                                          <p:attrName>ppt_y</p:attrName>
                                        </p:attrNameLst>
                                      </p:cBhvr>
                                      <p:tavLst>
                                        <p:tav tm="0">
                                          <p:val>
                                            <p:strVal val="#ppt_y"/>
                                          </p:val>
                                        </p:tav>
                                        <p:tav tm="100000">
                                          <p:val>
                                            <p:strVal val="#ppt_y"/>
                                          </p:val>
                                        </p:tav>
                                      </p:tavLst>
                                    </p:anim>
                                  </p:childTnLst>
                                </p:cTn>
                              </p:par>
                            </p:childTnLst>
                          </p:cTn>
                        </p:par>
                        <p:par>
                          <p:cTn id="29" fill="hold">
                            <p:stCondLst>
                              <p:cond delay="4000"/>
                            </p:stCondLst>
                            <p:childTnLst>
                              <p:par>
                                <p:cTn id="30" presetID="2" presetClass="entr" presetSubtype="2"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fill="hold"/>
                                        <p:tgtEl>
                                          <p:spTgt spid="12"/>
                                        </p:tgtEl>
                                        <p:attrNameLst>
                                          <p:attrName>ppt_x</p:attrName>
                                        </p:attrNameLst>
                                      </p:cBhvr>
                                      <p:tavLst>
                                        <p:tav tm="0">
                                          <p:val>
                                            <p:strVal val="1+#ppt_w/2"/>
                                          </p:val>
                                        </p:tav>
                                        <p:tav tm="100000">
                                          <p:val>
                                            <p:strVal val="#ppt_x"/>
                                          </p:val>
                                        </p:tav>
                                      </p:tavLst>
                                    </p:anim>
                                    <p:anim calcmode="lin" valueType="num">
                                      <p:cBhvr additive="base">
                                        <p:cTn id="33"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3" name="2 Yuvarlatılmış Dikdörtgen"/>
          <p:cNvSpPr/>
          <p:nvPr/>
        </p:nvSpPr>
        <p:spPr>
          <a:xfrm>
            <a:off x="285720" y="1357298"/>
            <a:ext cx="8286808" cy="1571636"/>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r>
              <a:rPr lang="tr-TR" sz="3200" b="1" dirty="0" smtClean="0"/>
              <a:t>c) </a:t>
            </a:r>
            <a:r>
              <a:rPr lang="tr-TR" sz="3200" b="1" dirty="0" err="1" smtClean="0"/>
              <a:t>Mûcize</a:t>
            </a:r>
            <a:r>
              <a:rPr lang="tr-TR" sz="3200" b="1" dirty="0" smtClean="0"/>
              <a:t> tabiat kanunlarına aykırı bir olaydır.</a:t>
            </a:r>
            <a:endParaRPr lang="tr-TR" sz="3200" b="1" dirty="0"/>
          </a:p>
        </p:txBody>
      </p:sp>
      <p:sp>
        <p:nvSpPr>
          <p:cNvPr id="4" name="3 Yuvarlatılmış Dikdörtgen"/>
          <p:cNvSpPr/>
          <p:nvPr/>
        </p:nvSpPr>
        <p:spPr>
          <a:xfrm>
            <a:off x="285720" y="3214686"/>
            <a:ext cx="8286808" cy="1571636"/>
          </a:xfrm>
          <a:prstGeom prst="roundRect">
            <a:avLst/>
          </a:prstGeom>
        </p:spPr>
        <p:style>
          <a:lnRef idx="3">
            <a:schemeClr val="lt1"/>
          </a:lnRef>
          <a:fillRef idx="1">
            <a:schemeClr val="accent3"/>
          </a:fillRef>
          <a:effectRef idx="1">
            <a:schemeClr val="accent3"/>
          </a:effectRef>
          <a:fontRef idx="minor">
            <a:schemeClr val="lt1"/>
          </a:fontRef>
        </p:style>
        <p:txBody>
          <a:bodyPr rtlCol="0" anchor="ctr"/>
          <a:lstStyle/>
          <a:p>
            <a:r>
              <a:rPr lang="tr-TR" sz="3200" b="1" dirty="0" smtClean="0"/>
              <a:t>d) </a:t>
            </a:r>
            <a:r>
              <a:rPr lang="tr-TR" sz="3200" b="1" dirty="0" err="1" smtClean="0"/>
              <a:t>Mûcize</a:t>
            </a:r>
            <a:r>
              <a:rPr lang="tr-TR" sz="3200" b="1" dirty="0" smtClean="0"/>
              <a:t>, peygamberlik iddiasıyla birlikte bulunur. Peygamberlik iddiasından önce veya sonra olmaz.</a:t>
            </a:r>
            <a:endParaRPr lang="tr-TR" sz="3200" b="1" dirty="0"/>
          </a:p>
        </p:txBody>
      </p:sp>
      <p:sp>
        <p:nvSpPr>
          <p:cNvPr id="5" name="4 Yuvarlatılmış Dikdörtgen"/>
          <p:cNvSpPr/>
          <p:nvPr/>
        </p:nvSpPr>
        <p:spPr>
          <a:xfrm>
            <a:off x="285720" y="5000612"/>
            <a:ext cx="8286808" cy="1643098"/>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r>
              <a:rPr lang="tr-TR" sz="3200" b="1" dirty="0" smtClean="0"/>
              <a:t>e) </a:t>
            </a:r>
            <a:r>
              <a:rPr lang="tr-TR" sz="3200" b="1" dirty="0" err="1" smtClean="0"/>
              <a:t>Mûcize</a:t>
            </a:r>
            <a:r>
              <a:rPr lang="tr-TR" sz="3200" b="1" dirty="0" smtClean="0"/>
              <a:t>, peygamberin isteğine uygun olur. "Dağı yerinden kaldıracağım" diyen birisinin denizi yarması </a:t>
            </a:r>
            <a:r>
              <a:rPr lang="tr-TR" sz="3200" b="1" dirty="0" err="1" smtClean="0"/>
              <a:t>mûcize</a:t>
            </a:r>
            <a:r>
              <a:rPr lang="tr-TR" sz="3200" b="1" dirty="0" smtClean="0"/>
              <a:t> sayılmaz.</a:t>
            </a:r>
            <a:endParaRPr lang="tr-TR" sz="3200" b="1" dirty="0"/>
          </a:p>
        </p:txBody>
      </p:sp>
    </p:spTree>
  </p:cSld>
  <p:clrMapOvr>
    <a:masterClrMapping/>
  </p:clrMapOvr>
  <p:transition advClick="0"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 presetClass="entr" presetSubtype="2"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1000" fill="hold"/>
                                        <p:tgtEl>
                                          <p:spTgt spid="4"/>
                                        </p:tgtEl>
                                        <p:attrNameLst>
                                          <p:attrName>ppt_x</p:attrName>
                                        </p:attrNameLst>
                                      </p:cBhvr>
                                      <p:tavLst>
                                        <p:tav tm="0">
                                          <p:val>
                                            <p:strVal val="1+#ppt_w/2"/>
                                          </p:val>
                                        </p:tav>
                                        <p:tav tm="100000">
                                          <p:val>
                                            <p:strVal val="#ppt_x"/>
                                          </p:val>
                                        </p:tav>
                                      </p:tavLst>
                                    </p:anim>
                                    <p:anim calcmode="lin" valueType="num">
                                      <p:cBhvr additive="base">
                                        <p:cTn id="13" dur="10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1000" fill="hold"/>
                                        <p:tgtEl>
                                          <p:spTgt spid="5"/>
                                        </p:tgtEl>
                                        <p:attrNameLst>
                                          <p:attrName>ppt_x</p:attrName>
                                        </p:attrNameLst>
                                      </p:cBhvr>
                                      <p:tavLst>
                                        <p:tav tm="0">
                                          <p:val>
                                            <p:strVal val="#ppt_x"/>
                                          </p:val>
                                        </p:tav>
                                        <p:tav tm="100000">
                                          <p:val>
                                            <p:strVal val="#ppt_x"/>
                                          </p:val>
                                        </p:tav>
                                      </p:tavLst>
                                    </p:anim>
                                    <p:anim calcmode="lin" valueType="num">
                                      <p:cBhvr additive="base">
                                        <p:cTn id="18"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Rectangle 3"/>
          <p:cNvSpPr txBox="1">
            <a:spLocks noChangeArrowheads="1"/>
          </p:cNvSpPr>
          <p:nvPr/>
        </p:nvSpPr>
        <p:spPr>
          <a:xfrm>
            <a:off x="457200" y="1600200"/>
            <a:ext cx="8229600" cy="4525963"/>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tr-TR" sz="2200" b="0" i="0" u="none" strike="noStrike" kern="1200" cap="none" spc="0" normalizeH="0" baseline="0" noProof="0" dirty="0" smtClean="0">
                <a:ln>
                  <a:noFill/>
                </a:ln>
                <a:effectLst/>
                <a:uLnTx/>
                <a:uFillTx/>
                <a:latin typeface="+mn-lt"/>
                <a:ea typeface="+mn-ea"/>
                <a:cs typeface="+mn-cs"/>
              </a:rPr>
              <a:t/>
            </a:r>
            <a:br>
              <a:rPr kumimoji="0" lang="tr-TR" sz="2200" b="0" i="0" u="none" strike="noStrike" kern="1200" cap="none" spc="0" normalizeH="0" baseline="0" noProof="0" dirty="0" smtClean="0">
                <a:ln>
                  <a:noFill/>
                </a:ln>
                <a:effectLst/>
                <a:uLnTx/>
                <a:uFillTx/>
                <a:latin typeface="+mn-lt"/>
                <a:ea typeface="+mn-ea"/>
                <a:cs typeface="+mn-cs"/>
              </a:rPr>
            </a:br>
            <a:endParaRPr kumimoji="0" lang="tr-TR" sz="2200" b="0" i="0" u="none" strike="noStrike" kern="1200" cap="none" spc="0" normalizeH="0" baseline="0" noProof="0" dirty="0" smtClean="0">
              <a:ln>
                <a:noFill/>
              </a:ln>
              <a:effectLst/>
              <a:uLnTx/>
              <a:uFillTx/>
              <a:latin typeface="+mn-lt"/>
              <a:ea typeface="+mn-ea"/>
              <a:cs typeface="+mn-cs"/>
            </a:endParaRPr>
          </a:p>
        </p:txBody>
      </p:sp>
      <p:sp>
        <p:nvSpPr>
          <p:cNvPr id="3" name="2 Dikdörtgen"/>
          <p:cNvSpPr/>
          <p:nvPr/>
        </p:nvSpPr>
        <p:spPr>
          <a:xfrm>
            <a:off x="285720" y="2428868"/>
            <a:ext cx="8501122" cy="4000528"/>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lvl="0" algn="ctr">
              <a:spcBef>
                <a:spcPct val="20000"/>
              </a:spcBef>
              <a:defRPr/>
            </a:pPr>
            <a:r>
              <a:rPr lang="tr-TR" sz="3600" dirty="0" smtClean="0"/>
              <a:t>Hz. Musa’nın </a:t>
            </a:r>
            <a:r>
              <a:rPr lang="tr-TR" sz="3600" dirty="0" err="1" smtClean="0"/>
              <a:t>asâsının</a:t>
            </a:r>
            <a:r>
              <a:rPr lang="tr-TR" sz="3600" dirty="0" smtClean="0"/>
              <a:t> Firavun'un huzurundaki sihirbazların ip ve sopalarını yutuvermesi (</a:t>
            </a:r>
            <a:r>
              <a:rPr lang="tr-TR" sz="3600" dirty="0" err="1" smtClean="0"/>
              <a:t>Tâhâ</a:t>
            </a:r>
            <a:r>
              <a:rPr lang="tr-TR" sz="3600" dirty="0" smtClean="0"/>
              <a:t> 20/65-70); </a:t>
            </a:r>
            <a:r>
              <a:rPr lang="tr-TR" sz="3600" dirty="0" err="1" smtClean="0"/>
              <a:t>asâsını</a:t>
            </a:r>
            <a:r>
              <a:rPr lang="tr-TR" sz="3600" dirty="0" smtClean="0"/>
              <a:t> denize vurunca denizin yarılıp, </a:t>
            </a:r>
            <a:r>
              <a:rPr lang="tr-TR" sz="3600" dirty="0" err="1" smtClean="0"/>
              <a:t>İsrâiloğulları'nın</a:t>
            </a:r>
            <a:r>
              <a:rPr lang="tr-TR" sz="3600" dirty="0" smtClean="0"/>
              <a:t> açılan yoldan geçmesi, Firavun ve ordusu geçeceği sırada denizin tekrar kapanıp onları boğması (eş-</a:t>
            </a:r>
            <a:r>
              <a:rPr lang="tr-TR" sz="3600" dirty="0" err="1" smtClean="0"/>
              <a:t>Şuarâ</a:t>
            </a:r>
            <a:r>
              <a:rPr lang="tr-TR" sz="3600" dirty="0" smtClean="0"/>
              <a:t> 26/61-66).</a:t>
            </a:r>
            <a:endParaRPr lang="tr-TR" sz="3600" dirty="0" smtClean="0"/>
          </a:p>
        </p:txBody>
      </p:sp>
    </p:spTree>
  </p:cSld>
  <p:clrMapOvr>
    <a:masterClrMapping/>
  </p:clrMapOvr>
  <p:transition advClick="0"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3" name="2 Dikdörtgen"/>
          <p:cNvSpPr/>
          <p:nvPr/>
        </p:nvSpPr>
        <p:spPr>
          <a:xfrm>
            <a:off x="214282" y="3571876"/>
            <a:ext cx="8429716" cy="3286124"/>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r>
              <a:rPr lang="tr-TR" sz="3200" dirty="0" smtClean="0"/>
              <a:t>f) Hz. </a:t>
            </a:r>
            <a:r>
              <a:rPr lang="tr-TR" sz="3200" dirty="0" err="1" smtClean="0"/>
              <a:t>Îsâ'nın</a:t>
            </a:r>
            <a:r>
              <a:rPr lang="tr-TR" sz="3200" dirty="0" smtClean="0"/>
              <a:t> Allah'ın izniyle çamurdan kuş yapıp, onu üflediği zaman canlı bir kuş olup uçması, ölüleri diriltmesi, anadan doğma körü ve alaca hastalığına yakalanmış kimseyi iyileştirmesi (el-</a:t>
            </a:r>
            <a:r>
              <a:rPr lang="tr-TR" sz="3200" dirty="0" err="1" smtClean="0"/>
              <a:t>Mâide</a:t>
            </a:r>
            <a:r>
              <a:rPr lang="tr-TR" sz="3200" dirty="0" smtClean="0"/>
              <a:t> 5/110), </a:t>
            </a:r>
            <a:r>
              <a:rPr lang="tr-TR" sz="3200" dirty="0" err="1" smtClean="0"/>
              <a:t>havârilerin</a:t>
            </a:r>
            <a:r>
              <a:rPr lang="tr-TR" sz="3200" dirty="0" smtClean="0"/>
              <a:t> isteği üzerine gökten bir sofra indirmesi (el-</a:t>
            </a:r>
            <a:r>
              <a:rPr lang="tr-TR" sz="3200" dirty="0" err="1" smtClean="0"/>
              <a:t>Mâide</a:t>
            </a:r>
            <a:r>
              <a:rPr lang="tr-TR" sz="3200" dirty="0" smtClean="0"/>
              <a:t> 5/114-115).</a:t>
            </a:r>
            <a:endParaRPr lang="tr-TR" sz="3200" dirty="0"/>
          </a:p>
        </p:txBody>
      </p:sp>
      <p:sp>
        <p:nvSpPr>
          <p:cNvPr id="4" name="3 Dikdörtgen"/>
          <p:cNvSpPr/>
          <p:nvPr/>
        </p:nvSpPr>
        <p:spPr>
          <a:xfrm>
            <a:off x="214282" y="1357298"/>
            <a:ext cx="8429716" cy="171451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tr-TR" sz="3200" dirty="0" smtClean="0"/>
              <a:t>e) Hz. Süleyman'ın bir kuşla konuşması (en-</a:t>
            </a:r>
            <a:r>
              <a:rPr lang="tr-TR" sz="3200" dirty="0" err="1" smtClean="0"/>
              <a:t>Neml</a:t>
            </a:r>
            <a:r>
              <a:rPr lang="tr-TR" sz="3200" dirty="0" smtClean="0"/>
              <a:t> 27/20-28); karıncanın sözünü anlaması (en-</a:t>
            </a:r>
            <a:r>
              <a:rPr lang="tr-TR" sz="3200" dirty="0" err="1" smtClean="0"/>
              <a:t>Neml</a:t>
            </a:r>
            <a:r>
              <a:rPr lang="tr-TR" sz="3200" dirty="0" smtClean="0"/>
              <a:t> 27/18-19). </a:t>
            </a:r>
            <a:endParaRPr lang="tr-TR" sz="3200" dirty="0"/>
          </a:p>
        </p:txBody>
      </p:sp>
    </p:spTree>
  </p:cSld>
  <p:clrMapOvr>
    <a:masterClrMapping/>
  </p:clrMapOvr>
  <p:transition advClick="0"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1000"/>
                                        <p:tgtEl>
                                          <p:spTgt spid="4"/>
                                        </p:tgtEl>
                                      </p:cBhvr>
                                    </p:animEffect>
                                  </p:childTnLst>
                                </p:cTn>
                              </p:par>
                            </p:childTnLst>
                          </p:cTn>
                        </p:par>
                        <p:par>
                          <p:cTn id="8" fill="hold">
                            <p:stCondLst>
                              <p:cond delay="1000"/>
                            </p:stCondLst>
                            <p:childTnLst>
                              <p:par>
                                <p:cTn id="9" presetID="18" presetClass="entr" presetSubtype="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trips(downRight)">
                                      <p:cBhvr>
                                        <p:cTn id="11"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1 Başlık"/>
          <p:cNvSpPr>
            <a:spLocks noGrp="1"/>
          </p:cNvSpPr>
          <p:nvPr>
            <p:ph type="ctrTitle"/>
          </p:nvPr>
        </p:nvSpPr>
        <p:spPr>
          <a:xfrm>
            <a:off x="571472" y="857232"/>
            <a:ext cx="7772400" cy="1470025"/>
          </a:xfrm>
        </p:spPr>
        <p:txBody>
          <a:bodyPr/>
          <a:lstStyle/>
          <a:p>
            <a:endParaRPr lang="tr-TR" dirty="0"/>
          </a:p>
        </p:txBody>
      </p:sp>
      <p:sp>
        <p:nvSpPr>
          <p:cNvPr id="3" name="2 Alt Başlık"/>
          <p:cNvSpPr>
            <a:spLocks noGrp="1"/>
          </p:cNvSpPr>
          <p:nvPr>
            <p:ph type="subTitle" idx="1"/>
          </p:nvPr>
        </p:nvSpPr>
        <p:spPr>
          <a:xfrm>
            <a:off x="1142976" y="2357430"/>
            <a:ext cx="6400800" cy="1752600"/>
          </a:xfrm>
        </p:spPr>
        <p:txBody>
          <a:bodyPr/>
          <a:lstStyle/>
          <a:p>
            <a:endParaRPr lang="tr-TR" dirty="0"/>
          </a:p>
        </p:txBody>
      </p:sp>
      <p:pic>
        <p:nvPicPr>
          <p:cNvPr id="4" name="3 Resim" descr="000000LOGOM.jpg"/>
          <p:cNvPicPr>
            <a:picLocks noChangeAspect="1"/>
          </p:cNvPicPr>
          <p:nvPr/>
        </p:nvPicPr>
        <p:blipFill>
          <a:blip r:embed="rId3"/>
          <a:stretch>
            <a:fillRect/>
          </a:stretch>
        </p:blipFill>
        <p:spPr>
          <a:xfrm>
            <a:off x="0" y="0"/>
            <a:ext cx="9144000" cy="6858000"/>
          </a:xfrm>
          <a:prstGeom prst="rect">
            <a:avLst/>
          </a:prstGeom>
        </p:spPr>
      </p:pic>
    </p:spTree>
  </p:cSld>
  <p:clrMapOvr>
    <a:masterClrMapping/>
  </p:clrMapOvr>
  <p:transition advClick="0" advTm="2000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6" name="5 Beşgen"/>
          <p:cNvSpPr/>
          <p:nvPr/>
        </p:nvSpPr>
        <p:spPr>
          <a:xfrm>
            <a:off x="0" y="1428736"/>
            <a:ext cx="2786050" cy="1428760"/>
          </a:xfrm>
          <a:prstGeom prst="homePlate">
            <a:avLst/>
          </a:prstGeom>
        </p:spPr>
        <p:style>
          <a:lnRef idx="0">
            <a:schemeClr val="accent3"/>
          </a:lnRef>
          <a:fillRef idx="3">
            <a:schemeClr val="accent3"/>
          </a:fillRef>
          <a:effectRef idx="3">
            <a:schemeClr val="accent3"/>
          </a:effectRef>
          <a:fontRef idx="minor">
            <a:schemeClr val="lt1"/>
          </a:fontRef>
        </p:style>
        <p:txBody>
          <a:bodyPr rtlCol="0" anchor="ctr"/>
          <a:lstStyle/>
          <a:p>
            <a:r>
              <a:rPr lang="tr-TR" sz="3200" b="1" dirty="0" smtClean="0">
                <a:solidFill>
                  <a:srgbClr val="FF0000"/>
                </a:solidFill>
              </a:rPr>
              <a:t>Vahiy: </a:t>
            </a:r>
            <a:endParaRPr lang="tr-TR" sz="3200" b="1" dirty="0"/>
          </a:p>
        </p:txBody>
      </p:sp>
      <p:sp>
        <p:nvSpPr>
          <p:cNvPr id="7" name="6 Beşgen"/>
          <p:cNvSpPr/>
          <p:nvPr/>
        </p:nvSpPr>
        <p:spPr>
          <a:xfrm>
            <a:off x="0" y="3357562"/>
            <a:ext cx="2786050" cy="1428760"/>
          </a:xfrm>
          <a:prstGeom prst="homePlate">
            <a:avLst/>
          </a:prstGeom>
        </p:spPr>
        <p:style>
          <a:lnRef idx="0">
            <a:schemeClr val="accent3"/>
          </a:lnRef>
          <a:fillRef idx="3">
            <a:schemeClr val="accent3"/>
          </a:fillRef>
          <a:effectRef idx="3">
            <a:schemeClr val="accent3"/>
          </a:effectRef>
          <a:fontRef idx="minor">
            <a:schemeClr val="lt1"/>
          </a:fontRef>
        </p:style>
        <p:txBody>
          <a:bodyPr rtlCol="0" anchor="ctr"/>
          <a:lstStyle/>
          <a:p>
            <a:r>
              <a:rPr lang="tr-TR" sz="3200" b="1" dirty="0" smtClean="0">
                <a:solidFill>
                  <a:srgbClr val="FF0000"/>
                </a:solidFill>
              </a:rPr>
              <a:t>Muhacir: </a:t>
            </a:r>
            <a:endParaRPr lang="tr-TR" sz="3200" b="1" dirty="0"/>
          </a:p>
        </p:txBody>
      </p:sp>
      <p:sp>
        <p:nvSpPr>
          <p:cNvPr id="8" name="7 Beşgen"/>
          <p:cNvSpPr/>
          <p:nvPr/>
        </p:nvSpPr>
        <p:spPr>
          <a:xfrm>
            <a:off x="0" y="5214950"/>
            <a:ext cx="2786050" cy="1428760"/>
          </a:xfrm>
          <a:prstGeom prst="homePlate">
            <a:avLst/>
          </a:prstGeom>
        </p:spPr>
        <p:style>
          <a:lnRef idx="0">
            <a:schemeClr val="accent3"/>
          </a:lnRef>
          <a:fillRef idx="3">
            <a:schemeClr val="accent3"/>
          </a:fillRef>
          <a:effectRef idx="3">
            <a:schemeClr val="accent3"/>
          </a:effectRef>
          <a:fontRef idx="minor">
            <a:schemeClr val="lt1"/>
          </a:fontRef>
        </p:style>
        <p:txBody>
          <a:bodyPr rtlCol="0" anchor="ctr"/>
          <a:lstStyle/>
          <a:p>
            <a:r>
              <a:rPr lang="tr-TR" sz="3200" b="1" dirty="0" err="1" smtClean="0">
                <a:solidFill>
                  <a:srgbClr val="FF0000"/>
                </a:solidFill>
              </a:rPr>
              <a:t>Ensar</a:t>
            </a:r>
            <a:r>
              <a:rPr lang="tr-TR" sz="3200" b="1" dirty="0" smtClean="0">
                <a:solidFill>
                  <a:srgbClr val="FF0000"/>
                </a:solidFill>
              </a:rPr>
              <a:t>: </a:t>
            </a:r>
            <a:endParaRPr lang="tr-TR" sz="3200" b="1" dirty="0"/>
          </a:p>
        </p:txBody>
      </p:sp>
      <p:sp>
        <p:nvSpPr>
          <p:cNvPr id="9" name="8 Dikdörtgen"/>
          <p:cNvSpPr/>
          <p:nvPr/>
        </p:nvSpPr>
        <p:spPr>
          <a:xfrm>
            <a:off x="3000364" y="1428736"/>
            <a:ext cx="6143636" cy="142876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r>
              <a:rPr lang="tr-TR" sz="3200" dirty="0" smtClean="0">
                <a:solidFill>
                  <a:schemeClr val="bg1"/>
                </a:solidFill>
              </a:rPr>
              <a:t>Allah'ın peygamberlere mesaj göndermesi</a:t>
            </a:r>
            <a:endParaRPr lang="tr-TR" sz="3200" dirty="0">
              <a:solidFill>
                <a:schemeClr val="bg1"/>
              </a:solidFill>
            </a:endParaRPr>
          </a:p>
        </p:txBody>
      </p:sp>
      <p:sp>
        <p:nvSpPr>
          <p:cNvPr id="10" name="9 Dikdörtgen"/>
          <p:cNvSpPr/>
          <p:nvPr/>
        </p:nvSpPr>
        <p:spPr>
          <a:xfrm>
            <a:off x="3000364" y="3286124"/>
            <a:ext cx="6143636" cy="142876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r>
              <a:rPr lang="tr-TR" sz="3200" dirty="0" smtClean="0">
                <a:solidFill>
                  <a:schemeClr val="bg1"/>
                </a:solidFill>
              </a:rPr>
              <a:t>Hicret eden Müslümanlara denir.</a:t>
            </a:r>
            <a:endParaRPr lang="tr-TR" sz="3200" dirty="0">
              <a:solidFill>
                <a:schemeClr val="bg1"/>
              </a:solidFill>
            </a:endParaRPr>
          </a:p>
        </p:txBody>
      </p:sp>
      <p:sp>
        <p:nvSpPr>
          <p:cNvPr id="11" name="10 Dikdörtgen"/>
          <p:cNvSpPr/>
          <p:nvPr/>
        </p:nvSpPr>
        <p:spPr>
          <a:xfrm>
            <a:off x="3000364" y="5214950"/>
            <a:ext cx="6143636" cy="142876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r>
              <a:rPr lang="tr-TR" sz="3200" dirty="0" smtClean="0">
                <a:solidFill>
                  <a:schemeClr val="bg1"/>
                </a:solidFill>
              </a:rPr>
              <a:t>Hicret edenlere yardım eden Medineli Müslümanlara denir.</a:t>
            </a:r>
            <a:endParaRPr lang="tr-TR" sz="3200" dirty="0">
              <a:solidFill>
                <a:schemeClr val="bg1"/>
              </a:solidFill>
            </a:endParaRPr>
          </a:p>
        </p:txBody>
      </p:sp>
    </p:spTree>
  </p:cSld>
  <p:clrMapOvr>
    <a:masterClrMapping/>
  </p:clrMapOvr>
  <p:transition advClick="0"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2"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1000" fill="hold"/>
                                        <p:tgtEl>
                                          <p:spTgt spid="9"/>
                                        </p:tgtEl>
                                        <p:attrNameLst>
                                          <p:attrName>ppt_x</p:attrName>
                                        </p:attrNameLst>
                                      </p:cBhvr>
                                      <p:tavLst>
                                        <p:tav tm="0">
                                          <p:val>
                                            <p:strVal val="1+#ppt_w/2"/>
                                          </p:val>
                                        </p:tav>
                                        <p:tav tm="100000">
                                          <p:val>
                                            <p:strVal val="#ppt_x"/>
                                          </p:val>
                                        </p:tav>
                                      </p:tavLst>
                                    </p:anim>
                                    <p:anim calcmode="lin" valueType="num">
                                      <p:cBhvr additive="base">
                                        <p:cTn id="13" dur="1000" fill="hold"/>
                                        <p:tgtEl>
                                          <p:spTgt spid="9"/>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1000" fill="hold"/>
                                        <p:tgtEl>
                                          <p:spTgt spid="7"/>
                                        </p:tgtEl>
                                        <p:attrNameLst>
                                          <p:attrName>ppt_x</p:attrName>
                                        </p:attrNameLst>
                                      </p:cBhvr>
                                      <p:tavLst>
                                        <p:tav tm="0">
                                          <p:val>
                                            <p:strVal val="0-#ppt_w/2"/>
                                          </p:val>
                                        </p:tav>
                                        <p:tav tm="100000">
                                          <p:val>
                                            <p:strVal val="#ppt_x"/>
                                          </p:val>
                                        </p:tav>
                                      </p:tavLst>
                                    </p:anim>
                                    <p:anim calcmode="lin" valueType="num">
                                      <p:cBhvr additive="base">
                                        <p:cTn id="18" dur="1000" fill="hold"/>
                                        <p:tgtEl>
                                          <p:spTgt spid="7"/>
                                        </p:tgtEl>
                                        <p:attrNameLst>
                                          <p:attrName>ppt_y</p:attrName>
                                        </p:attrNameLst>
                                      </p:cBhvr>
                                      <p:tavLst>
                                        <p:tav tm="0">
                                          <p:val>
                                            <p:strVal val="#ppt_y"/>
                                          </p:val>
                                        </p:tav>
                                        <p:tav tm="100000">
                                          <p:val>
                                            <p:strVal val="#ppt_y"/>
                                          </p:val>
                                        </p:tav>
                                      </p:tavLst>
                                    </p:anim>
                                  </p:childTnLst>
                                </p:cTn>
                              </p:par>
                            </p:childTnLst>
                          </p:cTn>
                        </p:par>
                        <p:par>
                          <p:cTn id="19" fill="hold">
                            <p:stCondLst>
                              <p:cond delay="3000"/>
                            </p:stCondLst>
                            <p:childTnLst>
                              <p:par>
                                <p:cTn id="20" presetID="2" presetClass="entr" presetSubtype="2"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1000" fill="hold"/>
                                        <p:tgtEl>
                                          <p:spTgt spid="10"/>
                                        </p:tgtEl>
                                        <p:attrNameLst>
                                          <p:attrName>ppt_x</p:attrName>
                                        </p:attrNameLst>
                                      </p:cBhvr>
                                      <p:tavLst>
                                        <p:tav tm="0">
                                          <p:val>
                                            <p:strVal val="1+#ppt_w/2"/>
                                          </p:val>
                                        </p:tav>
                                        <p:tav tm="100000">
                                          <p:val>
                                            <p:strVal val="#ppt_x"/>
                                          </p:val>
                                        </p:tav>
                                      </p:tavLst>
                                    </p:anim>
                                    <p:anim calcmode="lin" valueType="num">
                                      <p:cBhvr additive="base">
                                        <p:cTn id="23" dur="1000" fill="hold"/>
                                        <p:tgtEl>
                                          <p:spTgt spid="10"/>
                                        </p:tgtEl>
                                        <p:attrNameLst>
                                          <p:attrName>ppt_y</p:attrName>
                                        </p:attrNameLst>
                                      </p:cBhvr>
                                      <p:tavLst>
                                        <p:tav tm="0">
                                          <p:val>
                                            <p:strVal val="#ppt_y"/>
                                          </p:val>
                                        </p:tav>
                                        <p:tav tm="100000">
                                          <p:val>
                                            <p:strVal val="#ppt_y"/>
                                          </p:val>
                                        </p:tav>
                                      </p:tavLst>
                                    </p:anim>
                                  </p:childTnLst>
                                </p:cTn>
                              </p:par>
                            </p:childTnLst>
                          </p:cTn>
                        </p:par>
                        <p:par>
                          <p:cTn id="24" fill="hold">
                            <p:stCondLst>
                              <p:cond delay="4000"/>
                            </p:stCondLst>
                            <p:childTnLst>
                              <p:par>
                                <p:cTn id="25" presetID="2" presetClass="entr" presetSubtype="8"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1000" fill="hold"/>
                                        <p:tgtEl>
                                          <p:spTgt spid="8"/>
                                        </p:tgtEl>
                                        <p:attrNameLst>
                                          <p:attrName>ppt_x</p:attrName>
                                        </p:attrNameLst>
                                      </p:cBhvr>
                                      <p:tavLst>
                                        <p:tav tm="0">
                                          <p:val>
                                            <p:strVal val="0-#ppt_w/2"/>
                                          </p:val>
                                        </p:tav>
                                        <p:tav tm="100000">
                                          <p:val>
                                            <p:strVal val="#ppt_x"/>
                                          </p:val>
                                        </p:tav>
                                      </p:tavLst>
                                    </p:anim>
                                    <p:anim calcmode="lin" valueType="num">
                                      <p:cBhvr additive="base">
                                        <p:cTn id="28" dur="1000" fill="hold"/>
                                        <p:tgtEl>
                                          <p:spTgt spid="8"/>
                                        </p:tgtEl>
                                        <p:attrNameLst>
                                          <p:attrName>ppt_y</p:attrName>
                                        </p:attrNameLst>
                                      </p:cBhvr>
                                      <p:tavLst>
                                        <p:tav tm="0">
                                          <p:val>
                                            <p:strVal val="#ppt_y"/>
                                          </p:val>
                                        </p:tav>
                                        <p:tav tm="100000">
                                          <p:val>
                                            <p:strVal val="#ppt_y"/>
                                          </p:val>
                                        </p:tav>
                                      </p:tavLst>
                                    </p:anim>
                                  </p:childTnLst>
                                </p:cTn>
                              </p:par>
                            </p:childTnLst>
                          </p:cTn>
                        </p:par>
                        <p:par>
                          <p:cTn id="29" fill="hold">
                            <p:stCondLst>
                              <p:cond delay="5000"/>
                            </p:stCondLst>
                            <p:childTnLst>
                              <p:par>
                                <p:cTn id="30" presetID="2" presetClass="entr" presetSubtype="2"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1000" fill="hold"/>
                                        <p:tgtEl>
                                          <p:spTgt spid="11"/>
                                        </p:tgtEl>
                                        <p:attrNameLst>
                                          <p:attrName>ppt_x</p:attrName>
                                        </p:attrNameLst>
                                      </p:cBhvr>
                                      <p:tavLst>
                                        <p:tav tm="0">
                                          <p:val>
                                            <p:strVal val="1+#ppt_w/2"/>
                                          </p:val>
                                        </p:tav>
                                        <p:tav tm="100000">
                                          <p:val>
                                            <p:strVal val="#ppt_x"/>
                                          </p:val>
                                        </p:tav>
                                      </p:tavLst>
                                    </p:anim>
                                    <p:anim calcmode="lin" valueType="num">
                                      <p:cBhvr additive="base">
                                        <p:cTn id="33" dur="10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7500958" cy="1470025"/>
          </a:xfrm>
        </p:spPr>
        <p:style>
          <a:lnRef idx="1">
            <a:schemeClr val="accent6"/>
          </a:lnRef>
          <a:fillRef idx="2">
            <a:schemeClr val="accent6"/>
          </a:fillRef>
          <a:effectRef idx="1">
            <a:schemeClr val="accent6"/>
          </a:effectRef>
          <a:fontRef idx="minor">
            <a:schemeClr val="dk1"/>
          </a:fontRef>
        </p:style>
        <p:txBody>
          <a:bodyPr/>
          <a:lstStyle/>
          <a:p>
            <a:r>
              <a:rPr lang="tr-TR" sz="3200" b="1" dirty="0" smtClean="0"/>
              <a:t>İNSANLARIN PEYGAMBERE OLAN  İHTİYACI</a:t>
            </a:r>
            <a:endParaRPr lang="tr-TR" sz="3200" dirty="0"/>
          </a:p>
        </p:txBody>
      </p:sp>
      <p:sp>
        <p:nvSpPr>
          <p:cNvPr id="3" name="2 Alt Başlık"/>
          <p:cNvSpPr>
            <a:spLocks noGrp="1"/>
          </p:cNvSpPr>
          <p:nvPr>
            <p:ph type="subTitle" idx="1"/>
          </p:nvPr>
        </p:nvSpPr>
        <p:spPr>
          <a:xfrm>
            <a:off x="428596" y="2214554"/>
            <a:ext cx="7286676" cy="3286148"/>
          </a:xfrm>
        </p:spPr>
        <p:style>
          <a:lnRef idx="2">
            <a:schemeClr val="accent1">
              <a:shade val="50000"/>
            </a:schemeClr>
          </a:lnRef>
          <a:fillRef idx="1">
            <a:schemeClr val="accent1"/>
          </a:fillRef>
          <a:effectRef idx="0">
            <a:schemeClr val="accent1"/>
          </a:effectRef>
          <a:fontRef idx="minor">
            <a:schemeClr val="lt1"/>
          </a:fontRef>
        </p:style>
        <p:txBody>
          <a:bodyPr>
            <a:noAutofit/>
          </a:bodyPr>
          <a:lstStyle/>
          <a:p>
            <a:pPr algn="l"/>
            <a:r>
              <a:rPr lang="tr-TR" sz="4000" dirty="0" smtClean="0">
                <a:solidFill>
                  <a:schemeClr val="tx1"/>
                </a:solidFill>
              </a:rPr>
              <a:t>İnsanlar akıllarıyla Allahın varlığına ve birliğine ulaşabilirler, fakat Allaha nasıl kulluk edileceğini ve güzel ahlakı Peygamberlerden öğrenirler.</a:t>
            </a:r>
          </a:p>
          <a:p>
            <a:endParaRPr lang="tr-TR" sz="4000" dirty="0">
              <a:solidFill>
                <a:schemeClr val="tx1"/>
              </a:solidFill>
            </a:endParaRPr>
          </a:p>
        </p:txBody>
      </p:sp>
    </p:spTree>
  </p:cSld>
  <p:clrMapOvr>
    <a:masterClrMapping/>
  </p:clrMapOvr>
  <p:transition advClick="0"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 presetClass="entr" presetSubtype="4" fill="hold" grpId="0" nodeType="afterEffect">
                                  <p:stCondLst>
                                    <p:cond delay="0"/>
                                  </p:stCondLst>
                                  <p:childTnLst>
                                    <p:set>
                                      <p:cBhvr>
                                        <p:cTn id="11" dur="1" fill="hold">
                                          <p:stCondLst>
                                            <p:cond delay="0"/>
                                          </p:stCondLst>
                                        </p:cTn>
                                        <p:tgtEl>
                                          <p:spTgt spid="3">
                                            <p:bg/>
                                          </p:spTgt>
                                        </p:tgtEl>
                                        <p:attrNameLst>
                                          <p:attrName>style.visibility</p:attrName>
                                        </p:attrNameLst>
                                      </p:cBhvr>
                                      <p:to>
                                        <p:strVal val="visible"/>
                                      </p:to>
                                    </p:set>
                                    <p:anim calcmode="lin" valueType="num">
                                      <p:cBhvr additive="base">
                                        <p:cTn id="12" dur="1000" fill="hold"/>
                                        <p:tgtEl>
                                          <p:spTgt spid="3">
                                            <p:bg/>
                                          </p:spTgt>
                                        </p:tgtEl>
                                        <p:attrNameLst>
                                          <p:attrName>ppt_x</p:attrName>
                                        </p:attrNameLst>
                                      </p:cBhvr>
                                      <p:tavLst>
                                        <p:tav tm="0">
                                          <p:val>
                                            <p:strVal val="#ppt_x"/>
                                          </p:val>
                                        </p:tav>
                                        <p:tav tm="100000">
                                          <p:val>
                                            <p:strVal val="#ppt_x"/>
                                          </p:val>
                                        </p:tav>
                                      </p:tavLst>
                                    </p:anim>
                                    <p:anim calcmode="lin" valueType="num">
                                      <p:cBhvr additive="base">
                                        <p:cTn id="13" dur="1000" fill="hold"/>
                                        <p:tgtEl>
                                          <p:spTgt spid="3">
                                            <p:bg/>
                                          </p:spTgt>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2" presetClass="entr" presetSubtype="4" fill="hold" grpId="0" nodeType="after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calcmode="lin" valueType="num">
                                      <p:cBhvr additive="base">
                                        <p:cTn id="17"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8" dur="1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6" name="1 Başlık"/>
          <p:cNvSpPr>
            <a:spLocks noGrp="1"/>
          </p:cNvSpPr>
          <p:nvPr>
            <p:ph type="ctrTitle"/>
          </p:nvPr>
        </p:nvSpPr>
        <p:spPr>
          <a:xfrm>
            <a:off x="500034" y="2571744"/>
            <a:ext cx="7772400" cy="2714644"/>
          </a:xfrm>
        </p:spPr>
        <p:style>
          <a:lnRef idx="1">
            <a:schemeClr val="accent2"/>
          </a:lnRef>
          <a:fillRef idx="2">
            <a:schemeClr val="accent2"/>
          </a:fillRef>
          <a:effectRef idx="1">
            <a:schemeClr val="accent2"/>
          </a:effectRef>
          <a:fontRef idx="minor">
            <a:schemeClr val="dk1"/>
          </a:fontRef>
        </p:style>
        <p:txBody>
          <a:bodyPr>
            <a:noAutofit/>
          </a:bodyPr>
          <a:lstStyle/>
          <a:p>
            <a:pPr algn="l"/>
            <a:r>
              <a:rPr lang="tr-TR" sz="3600" dirty="0" smtClean="0"/>
              <a:t>Yüce Allah, ilk insan topluluklarından başlayarak son peygamber Hz. Muhammed'e (s.a.v.) kadar her topluma peygamber veya peygamberler görevlendirmiştir.</a:t>
            </a:r>
            <a:endParaRPr lang="tr-TR" sz="3600" dirty="0"/>
          </a:p>
        </p:txBody>
      </p:sp>
    </p:spTree>
  </p:cSld>
  <p:clrMapOvr>
    <a:masterClrMapping/>
  </p:clrMapOvr>
  <p:transition advClick="0"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500034" y="1857364"/>
            <a:ext cx="7858180" cy="1752600"/>
          </a:xfrm>
        </p:spPr>
        <p:style>
          <a:lnRef idx="2">
            <a:schemeClr val="accent3">
              <a:shade val="50000"/>
            </a:schemeClr>
          </a:lnRef>
          <a:fillRef idx="1">
            <a:schemeClr val="accent3"/>
          </a:fillRef>
          <a:effectRef idx="0">
            <a:schemeClr val="accent3"/>
          </a:effectRef>
          <a:fontRef idx="minor">
            <a:schemeClr val="lt1"/>
          </a:fontRef>
        </p:style>
        <p:txBody>
          <a:bodyPr>
            <a:noAutofit/>
          </a:bodyPr>
          <a:lstStyle/>
          <a:p>
            <a:pPr algn="l"/>
            <a:r>
              <a:rPr lang="tr-TR" sz="3600" dirty="0" smtClean="0">
                <a:solidFill>
                  <a:schemeClr val="tx1"/>
                </a:solidFill>
              </a:rPr>
              <a:t> </a:t>
            </a:r>
            <a:r>
              <a:rPr lang="tr-TR" sz="3600" b="1" dirty="0" smtClean="0">
                <a:solidFill>
                  <a:schemeClr val="tx1"/>
                </a:solidFill>
              </a:rPr>
              <a:t>"</a:t>
            </a:r>
            <a:r>
              <a:rPr lang="tr-TR" sz="3600" b="1" dirty="0" err="1" smtClean="0">
                <a:solidFill>
                  <a:schemeClr val="tx1"/>
                </a:solidFill>
              </a:rPr>
              <a:t>Andolsun</a:t>
            </a:r>
            <a:r>
              <a:rPr lang="tr-TR" sz="3600" b="1" dirty="0" smtClean="0">
                <a:solidFill>
                  <a:schemeClr val="tx1"/>
                </a:solidFill>
              </a:rPr>
              <a:t> ki biz, ... her millete bir peygamber gönderdik..."</a:t>
            </a:r>
            <a:r>
              <a:rPr lang="tr-TR" sz="3600" dirty="0" smtClean="0">
                <a:solidFill>
                  <a:schemeClr val="tx1"/>
                </a:solidFill>
              </a:rPr>
              <a:t> </a:t>
            </a:r>
          </a:p>
          <a:p>
            <a:pPr algn="l"/>
            <a:r>
              <a:rPr lang="tr-TR" sz="3600" dirty="0" smtClean="0">
                <a:solidFill>
                  <a:schemeClr val="tx1"/>
                </a:solidFill>
              </a:rPr>
              <a:t>(</a:t>
            </a:r>
            <a:r>
              <a:rPr lang="tr-TR" sz="3600" dirty="0" err="1" smtClean="0">
                <a:solidFill>
                  <a:schemeClr val="tx1"/>
                </a:solidFill>
              </a:rPr>
              <a:t>Nahl</a:t>
            </a:r>
            <a:r>
              <a:rPr lang="tr-TR" sz="3600" dirty="0" smtClean="0">
                <a:solidFill>
                  <a:schemeClr val="tx1"/>
                </a:solidFill>
              </a:rPr>
              <a:t> suresi, 36. ayet)</a:t>
            </a:r>
            <a:endParaRPr lang="tr-TR" sz="3600" dirty="0">
              <a:solidFill>
                <a:schemeClr val="tx1"/>
              </a:solidFill>
            </a:endParaRPr>
          </a:p>
        </p:txBody>
      </p:sp>
      <p:sp>
        <p:nvSpPr>
          <p:cNvPr id="4" name="3 Dikdörtgen"/>
          <p:cNvSpPr/>
          <p:nvPr/>
        </p:nvSpPr>
        <p:spPr>
          <a:xfrm>
            <a:off x="500034" y="4429132"/>
            <a:ext cx="7858180" cy="1200329"/>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tr-TR" sz="3600" dirty="0" smtClean="0"/>
              <a:t>Peygamberlere inanmak,İslam Dininin </a:t>
            </a:r>
            <a:r>
              <a:rPr lang="tr-TR" sz="3600" b="1" dirty="0" smtClean="0"/>
              <a:t>İnanç Esasları'</a:t>
            </a:r>
            <a:r>
              <a:rPr lang="tr-TR" sz="3600" dirty="0" smtClean="0"/>
              <a:t>ndan birisidir.</a:t>
            </a:r>
            <a:endParaRPr lang="tr-TR" sz="3600" dirty="0"/>
          </a:p>
        </p:txBody>
      </p:sp>
    </p:spTree>
  </p:cSld>
  <p:clrMapOvr>
    <a:masterClrMapping/>
  </p:clrMapOvr>
  <p:transition advClick="0"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1000" fill="hold"/>
                                        <p:tgtEl>
                                          <p:spTgt spid="3">
                                            <p:bg/>
                                          </p:spTgt>
                                        </p:tgtEl>
                                        <p:attrNameLst>
                                          <p:attrName>ppt_x</p:attrName>
                                        </p:attrNameLst>
                                      </p:cBhvr>
                                      <p:tavLst>
                                        <p:tav tm="0">
                                          <p:val>
                                            <p:strVal val="#ppt_x"/>
                                          </p:val>
                                        </p:tav>
                                        <p:tav tm="100000">
                                          <p:val>
                                            <p:strVal val="#ppt_x"/>
                                          </p:val>
                                        </p:tav>
                                      </p:tavLst>
                                    </p:anim>
                                    <p:anim calcmode="lin" valueType="num">
                                      <p:cBhvr additive="base">
                                        <p:cTn id="8" dur="1000" fill="hold"/>
                                        <p:tgtEl>
                                          <p:spTgt spid="3">
                                            <p:bg/>
                                          </p:spTgt>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 presetClass="entr" presetSubtype="1" fill="hold" grpId="0"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10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par>
                          <p:cTn id="14" fill="hold">
                            <p:stCondLst>
                              <p:cond delay="2000"/>
                            </p:stCondLst>
                            <p:childTnLst>
                              <p:par>
                                <p:cTn id="15" presetID="2" presetClass="entr" presetSubtype="1" fill="hold" grpId="0" nodeType="after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10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par>
                          <p:cTn id="19" fill="hold">
                            <p:stCondLst>
                              <p:cond delay="3000"/>
                            </p:stCondLst>
                            <p:childTnLst>
                              <p:par>
                                <p:cTn id="20" presetID="2" presetClass="entr" presetSubtype="4"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1000" fill="hold"/>
                                        <p:tgtEl>
                                          <p:spTgt spid="4"/>
                                        </p:tgtEl>
                                        <p:attrNameLst>
                                          <p:attrName>ppt_x</p:attrName>
                                        </p:attrNameLst>
                                      </p:cBhvr>
                                      <p:tavLst>
                                        <p:tav tm="0">
                                          <p:val>
                                            <p:strVal val="#ppt_x"/>
                                          </p:val>
                                        </p:tav>
                                        <p:tav tm="100000">
                                          <p:val>
                                            <p:strVal val="#ppt_x"/>
                                          </p:val>
                                        </p:tav>
                                      </p:tavLst>
                                    </p:anim>
                                    <p:anim calcmode="lin" valueType="num">
                                      <p:cBhvr additive="base">
                                        <p:cTn id="23"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500034" y="1857364"/>
            <a:ext cx="7858180" cy="4214842"/>
          </a:xfrm>
        </p:spPr>
        <p:style>
          <a:lnRef idx="0">
            <a:schemeClr val="accent1"/>
          </a:lnRef>
          <a:fillRef idx="3">
            <a:schemeClr val="accent1"/>
          </a:fillRef>
          <a:effectRef idx="3">
            <a:schemeClr val="accent1"/>
          </a:effectRef>
          <a:fontRef idx="minor">
            <a:schemeClr val="lt1"/>
          </a:fontRef>
        </p:style>
        <p:txBody>
          <a:bodyPr>
            <a:noAutofit/>
          </a:bodyPr>
          <a:lstStyle/>
          <a:p>
            <a:r>
              <a:rPr lang="tr-TR" sz="4000" b="1" dirty="0" smtClean="0">
                <a:solidFill>
                  <a:srgbClr val="FFFF00"/>
                </a:solidFill>
              </a:rPr>
              <a:t> </a:t>
            </a:r>
            <a:r>
              <a:rPr lang="tr-TR" sz="4000" b="1" dirty="0" smtClean="0">
                <a:solidFill>
                  <a:srgbClr val="FFFF00"/>
                </a:solidFill>
              </a:rPr>
              <a:t>Kim, Allah'a, meleklerine, peygamberlerine, Cebrail'e ve </a:t>
            </a:r>
            <a:r>
              <a:rPr lang="tr-TR" sz="4000" b="1" dirty="0" err="1" smtClean="0">
                <a:solidFill>
                  <a:srgbClr val="FFFF00"/>
                </a:solidFill>
              </a:rPr>
              <a:t>Mikâil'e</a:t>
            </a:r>
            <a:r>
              <a:rPr lang="tr-TR" sz="4000" b="1" dirty="0" smtClean="0">
                <a:solidFill>
                  <a:srgbClr val="FFFF00"/>
                </a:solidFill>
              </a:rPr>
              <a:t> düşman olursa bilsin ki Allah da inkârcı kâfirlerin düşmanıdır.</a:t>
            </a:r>
          </a:p>
          <a:p>
            <a:r>
              <a:rPr lang="tr-TR" sz="4000" b="1" dirty="0" smtClean="0">
                <a:solidFill>
                  <a:srgbClr val="FFFF00"/>
                </a:solidFill>
              </a:rPr>
              <a:t>Bakara 98</a:t>
            </a:r>
          </a:p>
        </p:txBody>
      </p:sp>
    </p:spTree>
  </p:cSld>
  <p:clrMapOvr>
    <a:masterClrMapping/>
  </p:clrMapOvr>
  <p:transition advClick="0"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checkerboard(across)">
                                      <p:cBhvr>
                                        <p:cTn id="7" dur="1000"/>
                                        <p:tgtEl>
                                          <p:spTgt spid="3">
                                            <p:bg/>
                                          </p:spTgt>
                                        </p:tgtEl>
                                      </p:cBhvr>
                                    </p:animEffect>
                                  </p:childTnLst>
                                </p:cTn>
                              </p:par>
                            </p:childTnLst>
                          </p:cTn>
                        </p:par>
                        <p:par>
                          <p:cTn id="8" fill="hold">
                            <p:stCondLst>
                              <p:cond delay="1000"/>
                            </p:stCondLst>
                            <p:childTnLst>
                              <p:par>
                                <p:cTn id="9" presetID="5" presetClass="entr" presetSubtype="1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checkerboard(across)">
                                      <p:cBhvr>
                                        <p:cTn id="11" dur="1000"/>
                                        <p:tgtEl>
                                          <p:spTgt spid="3">
                                            <p:txEl>
                                              <p:pRg st="0" end="0"/>
                                            </p:txEl>
                                          </p:spTgt>
                                        </p:tgtEl>
                                      </p:cBhvr>
                                    </p:animEffect>
                                  </p:childTnLst>
                                </p:cTn>
                              </p:par>
                            </p:childTnLst>
                          </p:cTn>
                        </p:par>
                        <p:par>
                          <p:cTn id="12" fill="hold">
                            <p:stCondLst>
                              <p:cond delay="2000"/>
                            </p:stCondLst>
                            <p:childTnLst>
                              <p:par>
                                <p:cTn id="13" presetID="5" presetClass="entr" presetSubtype="10"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checkerboard(across)">
                                      <p:cBhvr>
                                        <p:cTn id="15"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223</TotalTime>
  <Words>1480</Words>
  <Application>Microsoft Office PowerPoint</Application>
  <PresentationFormat>Ekran Gösterisi (4:3)</PresentationFormat>
  <Paragraphs>148</Paragraphs>
  <Slides>43</Slides>
  <Notes>1</Notes>
  <HiddenSlides>0</HiddenSlides>
  <MMClips>0</MMClips>
  <ScaleCrop>false</ScaleCrop>
  <HeadingPairs>
    <vt:vector size="4" baseType="variant">
      <vt:variant>
        <vt:lpstr>Tema</vt:lpstr>
      </vt:variant>
      <vt:variant>
        <vt:i4>1</vt:i4>
      </vt:variant>
      <vt:variant>
        <vt:lpstr>Slayt Başlıkları</vt:lpstr>
      </vt:variant>
      <vt:variant>
        <vt:i4>43</vt:i4>
      </vt:variant>
    </vt:vector>
  </HeadingPairs>
  <TitlesOfParts>
    <vt:vector size="44" baseType="lpstr">
      <vt:lpstr>Ofis Teması</vt:lpstr>
      <vt:lpstr>Slayt 1</vt:lpstr>
      <vt:lpstr>KAVRAMLAR</vt:lpstr>
      <vt:lpstr>Slayt 3</vt:lpstr>
      <vt:lpstr>Slayt 4</vt:lpstr>
      <vt:lpstr>Slayt 5</vt:lpstr>
      <vt:lpstr>İNSANLARIN PEYGAMBERE OLAN  İHTİYACI</vt:lpstr>
      <vt:lpstr>Yüce Allah, ilk insan topluluklarından başlayarak son peygamber Hz. Muhammed'e (s.a.v.) kadar her topluma peygamber veya peygamberler görevlendirmiştir.</vt:lpstr>
      <vt:lpstr>Slayt 8</vt:lpstr>
      <vt:lpstr>Slayt 9</vt:lpstr>
      <vt:lpstr>Slayt 10</vt:lpstr>
      <vt:lpstr>Slayt 11</vt:lpstr>
      <vt:lpstr>Peygamberlerde bulunan sıfatlar (özellikler)</vt:lpstr>
      <vt:lpstr>Peygamberlerin nitelikleri (sıfatları):</vt:lpstr>
      <vt:lpstr>Slayt 14</vt:lpstr>
      <vt:lpstr>İsmet: "Günah işlemekten kaçınmak" demektir. Peygamberler gizli ve açık her türlü kötülükten ve günahtan kaçınmışlardır.</vt:lpstr>
      <vt:lpstr>Kur'an'da Lokman, Zülkarneyn ve Üzeyr isminde üç mübarek kişiden bahsedilir. Ancak bunların peygamber olup olmadıkları açıkça belirtilmemiştir.</vt:lpstr>
      <vt:lpstr> Allah insanlara peygamber göndermeseydi ne olurdu?      </vt:lpstr>
      <vt:lpstr>Peygamberlerin insanlardan seçilmesinin nedenleri:</vt:lpstr>
      <vt:lpstr>     Allahü Teala'nın emirleri, yasakları, mesajları insanlara yöneliktir. Diğer bir ifade ile vahyin muhatabı insanlardır. </vt:lpstr>
      <vt:lpstr>Slayt 20</vt:lpstr>
      <vt:lpstr>Peygamberlere gelen mesajların ortak amacı:</vt:lpstr>
      <vt:lpstr>- İnsanları güzel davranışlar sergilemeye yöneltmek</vt:lpstr>
      <vt:lpstr>Slayt 23</vt:lpstr>
      <vt:lpstr>Slayt 24</vt:lpstr>
      <vt:lpstr>Slayt 25</vt:lpstr>
      <vt:lpstr>Slayt 26</vt:lpstr>
      <vt:lpstr>Slayt 27</vt:lpstr>
      <vt:lpstr>Slayt 28</vt:lpstr>
      <vt:lpstr>Slayt 29</vt:lpstr>
      <vt:lpstr>Slayt 30</vt:lpstr>
      <vt:lpstr>Slayt 31</vt:lpstr>
      <vt:lpstr>Slayt 32</vt:lpstr>
      <vt:lpstr>Slayt 33</vt:lpstr>
      <vt:lpstr>Slayt 34</vt:lpstr>
      <vt:lpstr>Slayt 35</vt:lpstr>
      <vt:lpstr>Slayt 36</vt:lpstr>
      <vt:lpstr>Slayt 37</vt:lpstr>
      <vt:lpstr>Slayt 38</vt:lpstr>
      <vt:lpstr>Slayt 39</vt:lpstr>
      <vt:lpstr>Slayt 40</vt:lpstr>
      <vt:lpstr>Slayt 41</vt:lpstr>
      <vt:lpstr>Slayt 42</vt:lpstr>
      <vt:lpstr>Slayt 43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bilal</dc:creator>
  <cp:lastModifiedBy>bilal</cp:lastModifiedBy>
  <cp:revision>37</cp:revision>
  <dcterms:created xsi:type="dcterms:W3CDTF">2015-04-30T17:18:34Z</dcterms:created>
  <dcterms:modified xsi:type="dcterms:W3CDTF">2015-06-04T15:11:08Z</dcterms:modified>
</cp:coreProperties>
</file>