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15.01.2021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15.01.2021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395288" y="1341438"/>
            <a:ext cx="8229600" cy="5037137"/>
          </a:xfrm>
        </p:spPr>
        <p:txBody>
          <a:bodyPr>
            <a:normAutofit lnSpcReduction="10000"/>
          </a:bodyPr>
          <a:lstStyle/>
          <a:p>
            <a:r>
              <a:rPr lang="tr-TR" b="1" i="1" dirty="0" err="1"/>
              <a:t>Tenvin</a:t>
            </a:r>
            <a:r>
              <a:rPr lang="tr-TR" b="1" i="1" dirty="0"/>
              <a:t>: </a:t>
            </a:r>
            <a:r>
              <a:rPr lang="tr-TR" i="1" dirty="0"/>
              <a:t>Kelime sonunda bulunan ve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sesi veren iki üstün, iki esre ve iki ötreye </a:t>
            </a:r>
            <a:r>
              <a:rPr lang="tr-TR" i="1" dirty="0" err="1"/>
              <a:t>tenvin</a:t>
            </a:r>
            <a:r>
              <a:rPr lang="tr-TR" i="1" dirty="0"/>
              <a:t> denir.</a:t>
            </a:r>
          </a:p>
          <a:p>
            <a:r>
              <a:rPr lang="tr-TR" i="1" dirty="0" err="1"/>
              <a:t>Tenvin</a:t>
            </a:r>
            <a:r>
              <a:rPr lang="tr-TR" i="1" dirty="0"/>
              <a:t> </a:t>
            </a:r>
            <a:r>
              <a:rPr lang="tr-TR" i="1" dirty="0" err="1"/>
              <a:t>Arapça’da</a:t>
            </a:r>
            <a:r>
              <a:rPr lang="tr-TR" i="1" dirty="0"/>
              <a:t> sadece isimlerin sonunda bulunur.</a:t>
            </a:r>
          </a:p>
          <a:p>
            <a:r>
              <a:rPr lang="tr-TR" i="1" dirty="0"/>
              <a:t>Örnekler:</a:t>
            </a:r>
          </a:p>
          <a:p>
            <a:r>
              <a:rPr lang="ar-EG" dirty="0"/>
              <a:t>جَنَّةً</a:t>
            </a:r>
            <a:endParaRPr lang="tr-TR" dirty="0"/>
          </a:p>
          <a:p>
            <a:r>
              <a:rPr lang="ar-EG" dirty="0"/>
              <a:t>نَفْسٍ</a:t>
            </a:r>
            <a:endParaRPr lang="tr-TR" dirty="0"/>
          </a:p>
          <a:p>
            <a:r>
              <a:rPr lang="ar-EG" dirty="0"/>
              <a:t>عَدْلٌ</a:t>
            </a:r>
            <a:endParaRPr lang="tr-TR" dirty="0"/>
          </a:p>
          <a:p>
            <a:r>
              <a:rPr lang="tr-TR" b="1" i="1" dirty="0" err="1"/>
              <a:t>Sâkin</a:t>
            </a:r>
            <a:r>
              <a:rPr lang="tr-TR" b="1" i="1" dirty="0"/>
              <a:t> </a:t>
            </a:r>
            <a:r>
              <a:rPr lang="tr-TR" b="1" i="1" dirty="0" err="1"/>
              <a:t>Nûn:</a:t>
            </a:r>
            <a:r>
              <a:rPr lang="tr-TR" i="1" dirty="0" err="1"/>
              <a:t>Cezimli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harfine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denir.</a:t>
            </a:r>
          </a:p>
          <a:p>
            <a:r>
              <a:rPr lang="tr-TR" i="1" dirty="0"/>
              <a:t>Örnekler:</a:t>
            </a:r>
          </a:p>
          <a:p>
            <a:r>
              <a:rPr lang="ar-EG" dirty="0"/>
              <a:t>اِنْ</a:t>
            </a:r>
            <a:endParaRPr lang="tr-TR" dirty="0"/>
          </a:p>
          <a:p>
            <a:r>
              <a:rPr lang="ar-EG" dirty="0"/>
              <a:t>اَنْتَ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2910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/>
          </a:bodyPr>
          <a:lstStyle/>
          <a:p>
            <a:r>
              <a:rPr lang="tr-TR" i="1" dirty="0"/>
              <a:t>Sözlükte </a:t>
            </a:r>
            <a:r>
              <a:rPr lang="tr-TR" i="1" dirty="0" err="1"/>
              <a:t>İklab</a:t>
            </a:r>
            <a:r>
              <a:rPr lang="tr-TR" i="1" dirty="0"/>
              <a:t>; döndürmek, çevirmek, dönüştürmek anlamlarına gelir.</a:t>
            </a:r>
          </a:p>
          <a:p>
            <a:endParaRPr lang="tr-TR" i="1" dirty="0"/>
          </a:p>
          <a:p>
            <a:r>
              <a:rPr lang="tr-TR" b="1" i="1" dirty="0" err="1"/>
              <a:t>İklab:</a:t>
            </a:r>
            <a:r>
              <a:rPr lang="tr-TR" i="1" dirty="0" err="1"/>
              <a:t>Tenvin</a:t>
            </a:r>
            <a:r>
              <a:rPr lang="tr-TR" i="1" dirty="0"/>
              <a:t> veya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harfinden sonra (</a:t>
            </a:r>
            <a:r>
              <a:rPr lang="ar-EG" i="1" dirty="0"/>
              <a:t>ب</a:t>
            </a:r>
            <a:r>
              <a:rPr lang="tr-TR" i="1" dirty="0"/>
              <a:t>)  harfi gelirse </a:t>
            </a:r>
            <a:r>
              <a:rPr lang="tr-TR" i="1" dirty="0" err="1"/>
              <a:t>İklab</a:t>
            </a:r>
            <a:r>
              <a:rPr lang="tr-TR" i="1" dirty="0"/>
              <a:t> olur.</a:t>
            </a:r>
          </a:p>
          <a:p>
            <a:endParaRPr lang="tr-TR" dirty="0"/>
          </a:p>
          <a:p>
            <a:r>
              <a:rPr lang="tr-TR" b="1" i="1" dirty="0" err="1"/>
              <a:t>İklab’ın</a:t>
            </a:r>
            <a:r>
              <a:rPr lang="tr-TR" b="1" i="1" dirty="0"/>
              <a:t> </a:t>
            </a:r>
            <a:r>
              <a:rPr lang="tr-TR" b="1" i="1" dirty="0" err="1"/>
              <a:t>yapılışı:</a:t>
            </a:r>
            <a:r>
              <a:rPr lang="tr-TR" i="1" dirty="0" err="1"/>
              <a:t>Tenvin</a:t>
            </a:r>
            <a:r>
              <a:rPr lang="tr-TR" i="1" dirty="0"/>
              <a:t> veya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harfinden sonra (</a:t>
            </a:r>
            <a:r>
              <a:rPr lang="ar-EG" dirty="0"/>
              <a:t>ب</a:t>
            </a:r>
            <a:r>
              <a:rPr lang="tr-TR" dirty="0"/>
              <a:t>)  </a:t>
            </a:r>
            <a:r>
              <a:rPr lang="tr-TR"/>
              <a:t>harfi gelirse, </a:t>
            </a:r>
            <a:r>
              <a:rPr lang="tr-TR" i="1" dirty="0" err="1"/>
              <a:t>Tenvin</a:t>
            </a:r>
            <a:r>
              <a:rPr lang="tr-TR" i="1" dirty="0"/>
              <a:t> veya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(</a:t>
            </a:r>
            <a:r>
              <a:rPr lang="ar-EG" dirty="0"/>
              <a:t>م</a:t>
            </a:r>
            <a:r>
              <a:rPr lang="tr-TR" dirty="0"/>
              <a:t> ) </a:t>
            </a:r>
            <a:r>
              <a:rPr lang="tr-TR" i="1" dirty="0"/>
              <a:t>harfine dönüştürülerek </a:t>
            </a:r>
            <a:r>
              <a:rPr lang="tr-TR" i="1" dirty="0" err="1"/>
              <a:t>İklab</a:t>
            </a:r>
            <a:r>
              <a:rPr lang="tr-TR" i="1" dirty="0"/>
              <a:t> yapılır. </a:t>
            </a:r>
          </a:p>
        </p:txBody>
      </p:sp>
    </p:spTree>
    <p:extLst>
      <p:ext uri="{BB962C8B-B14F-4D97-AF65-F5344CB8AC3E}">
        <p14:creationId xmlns:p14="http://schemas.microsoft.com/office/powerpoint/2010/main" val="47539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 fontScale="92500" lnSpcReduction="10000"/>
          </a:bodyPr>
          <a:lstStyle/>
          <a:p>
            <a:r>
              <a:rPr lang="tr-TR" i="1" dirty="0" err="1"/>
              <a:t>İklab</a:t>
            </a:r>
            <a:r>
              <a:rPr lang="tr-TR" i="1" dirty="0"/>
              <a:t> yapılırken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Mîm</a:t>
            </a:r>
            <a:r>
              <a:rPr lang="tr-TR" i="1" dirty="0"/>
              <a:t> harfinde, normal bir </a:t>
            </a:r>
            <a:r>
              <a:rPr lang="tr-TR" i="1" dirty="0" err="1"/>
              <a:t>Mîm’in</a:t>
            </a:r>
            <a:r>
              <a:rPr lang="tr-TR" i="1" dirty="0"/>
              <a:t> okuyuşunda olduğu gibi dudaklar birbirine fazla bastırılmaz. Aynı zamanda </a:t>
            </a:r>
            <a:r>
              <a:rPr lang="tr-TR" i="1" dirty="0" err="1"/>
              <a:t>Ğunne</a:t>
            </a:r>
            <a:r>
              <a:rPr lang="tr-TR" i="1" dirty="0"/>
              <a:t> ile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Mîm</a:t>
            </a:r>
            <a:r>
              <a:rPr lang="tr-TR" i="1" dirty="0"/>
              <a:t> gizlenerek </a:t>
            </a:r>
            <a:r>
              <a:rPr lang="tr-TR" i="1" dirty="0" err="1"/>
              <a:t>İhfâ</a:t>
            </a:r>
            <a:r>
              <a:rPr lang="tr-TR" i="1" dirty="0"/>
              <a:t> yapılır.</a:t>
            </a:r>
          </a:p>
          <a:p>
            <a:pPr marL="0" indent="0">
              <a:buNone/>
            </a:pPr>
            <a:r>
              <a:rPr lang="tr-TR" i="1" dirty="0"/>
              <a:t> </a:t>
            </a:r>
          </a:p>
          <a:p>
            <a:r>
              <a:rPr lang="tr-TR" i="1" dirty="0" err="1"/>
              <a:t>İklab</a:t>
            </a:r>
            <a:r>
              <a:rPr lang="tr-TR" i="1" dirty="0"/>
              <a:t> aynı kelimede olabileceği gibi farklı kelimelerde de olabilir.</a:t>
            </a:r>
          </a:p>
          <a:p>
            <a:endParaRPr lang="tr-TR" i="1" dirty="0"/>
          </a:p>
          <a:p>
            <a:r>
              <a:rPr lang="tr-TR" i="1" dirty="0" err="1"/>
              <a:t>İklab</a:t>
            </a:r>
            <a:r>
              <a:rPr lang="tr-TR" i="1" dirty="0"/>
              <a:t> harfi </a:t>
            </a:r>
            <a:r>
              <a:rPr lang="tr-TR" dirty="0"/>
              <a:t>(</a:t>
            </a:r>
            <a:r>
              <a:rPr lang="ar-EG" dirty="0"/>
              <a:t>ب</a:t>
            </a:r>
            <a:r>
              <a:rPr lang="tr-TR" dirty="0"/>
              <a:t>) </a:t>
            </a:r>
            <a:r>
              <a:rPr lang="tr-TR" i="1" dirty="0"/>
              <a:t>harfidir.</a:t>
            </a:r>
          </a:p>
          <a:p>
            <a:endParaRPr lang="tr-TR" i="1" dirty="0"/>
          </a:p>
          <a:p>
            <a:r>
              <a:rPr lang="tr-TR" i="1" dirty="0" err="1"/>
              <a:t>İklab’ın</a:t>
            </a:r>
            <a:r>
              <a:rPr lang="tr-TR" i="1" dirty="0"/>
              <a:t> Hükmü </a:t>
            </a:r>
            <a:r>
              <a:rPr lang="tr-TR" i="1" dirty="0" err="1"/>
              <a:t>Vacib’dir</a:t>
            </a:r>
            <a:r>
              <a:rPr lang="tr-TR" i="1" dirty="0"/>
              <a:t>.</a:t>
            </a:r>
          </a:p>
          <a:p>
            <a:endParaRPr lang="tr-TR" i="1" dirty="0"/>
          </a:p>
          <a:p>
            <a:r>
              <a:rPr lang="tr-TR" i="1" dirty="0" err="1"/>
              <a:t>İklab</a:t>
            </a:r>
            <a:r>
              <a:rPr lang="tr-TR" i="1" dirty="0"/>
              <a:t> 1,5 elif miktarı tutulur.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1183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r>
              <a:rPr lang="tr-TR" i="1" dirty="0"/>
              <a:t>Örnekler:</a:t>
            </a:r>
          </a:p>
          <a:p>
            <a:pPr marL="0" indent="0">
              <a:buNone/>
            </a:pPr>
            <a:endParaRPr lang="tr-TR" dirty="0"/>
          </a:p>
          <a:p>
            <a:r>
              <a:rPr lang="ar-EG" sz="2800" dirty="0">
                <a:latin typeface="ElifMushaf" pitchFamily="2" charset="-78"/>
              </a:rPr>
              <a:t>تُنْبِتُ</a:t>
            </a:r>
            <a:endParaRPr lang="tr-TR" sz="2800" dirty="0">
              <a:latin typeface="ElifMushaf" pitchFamily="2" charset="-78"/>
            </a:endParaRPr>
          </a:p>
          <a:p>
            <a:r>
              <a:rPr lang="ar-EG" sz="2800" dirty="0">
                <a:latin typeface="ElifMushaf" pitchFamily="2" charset="-78"/>
              </a:rPr>
              <a:t>لَيُنْبَذَنَّ</a:t>
            </a:r>
            <a:endParaRPr lang="tr-TR" sz="2800" dirty="0">
              <a:latin typeface="ElifMushaf" pitchFamily="2" charset="-78"/>
            </a:endParaRPr>
          </a:p>
          <a:p>
            <a:r>
              <a:rPr lang="ar-SA" sz="2800" dirty="0">
                <a:latin typeface="ElifMushaf" pitchFamily="2" charset="-78"/>
              </a:rPr>
              <a:t>بِذَنْبِهِمْ</a:t>
            </a:r>
            <a:endParaRPr lang="tr-TR" sz="2800" dirty="0">
              <a:latin typeface="ElifMushaf" pitchFamily="2" charset="-78"/>
            </a:endParaRPr>
          </a:p>
          <a:p>
            <a:r>
              <a:rPr lang="ar-EG" sz="2800" dirty="0">
                <a:latin typeface="ElifMushaf" pitchFamily="2" charset="-78"/>
              </a:rPr>
              <a:t>أَنْبِئْهُمْ</a:t>
            </a:r>
            <a:endParaRPr lang="tr-TR" sz="2800" dirty="0">
              <a:latin typeface="ElifMushaf" pitchFamily="2" charset="-78"/>
            </a:endParaRPr>
          </a:p>
          <a:p>
            <a:r>
              <a:rPr lang="ar-EG" sz="2800" dirty="0">
                <a:latin typeface="ElifMushaf" pitchFamily="2" charset="-78"/>
              </a:rPr>
              <a:t>اَنْبَتَهَا</a:t>
            </a:r>
            <a:r>
              <a:rPr lang="ar-EG" sz="2800" dirty="0">
                <a:latin typeface="ElifMushaf" pitchFamily="2" charset="-78"/>
                <a:cs typeface="ElifMushaf" pitchFamily="2" charset="-78"/>
              </a:rPr>
              <a:t> </a:t>
            </a:r>
            <a:endParaRPr lang="tr-TR" sz="2800" dirty="0">
              <a:latin typeface="ElifMushaf" pitchFamily="2" charset="-78"/>
              <a:cs typeface="ElifMushaf" pitchFamily="2" charset="-78"/>
            </a:endParaRPr>
          </a:p>
          <a:p>
            <a:r>
              <a:rPr lang="ar-EG" sz="2800" dirty="0">
                <a:latin typeface="ElifMushaf" pitchFamily="2" charset="-78"/>
                <a:cs typeface="ElifMushaf" pitchFamily="2" charset="-78"/>
              </a:rPr>
              <a:t>خَب۪يرٌ بِمَا</a:t>
            </a:r>
            <a:endParaRPr lang="tr-TR" sz="2800" dirty="0">
              <a:latin typeface="ElifMushaf" pitchFamily="2" charset="-78"/>
              <a:cs typeface="ElifMushaf" pitchFamily="2" charset="-78"/>
            </a:endParaRPr>
          </a:p>
          <a:p>
            <a:r>
              <a:rPr lang="ar-EG" sz="2800" dirty="0">
                <a:latin typeface="ElifMushaf" pitchFamily="2" charset="-78"/>
                <a:cs typeface="ElifMushaf" pitchFamily="2" charset="-78"/>
              </a:rPr>
              <a:t> بَص۪يرٌ بِمَا</a:t>
            </a:r>
            <a:endParaRPr lang="tr-TR" sz="2800" dirty="0">
              <a:latin typeface="ElifMushaf" pitchFamily="2" charset="-78"/>
              <a:cs typeface="ElifMushaf" pitchFamily="2" charset="-78"/>
            </a:endParaRP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8479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i="1" dirty="0"/>
              <a:t>Örnekler:</a:t>
            </a:r>
          </a:p>
          <a:p>
            <a:pPr marL="0" indent="0">
              <a:buNone/>
            </a:pPr>
            <a:endParaRPr lang="tr-TR" dirty="0"/>
          </a:p>
          <a:p>
            <a:r>
              <a:rPr lang="ar-EG" sz="2800" dirty="0"/>
              <a:t>مِنْ بَيْنِهِمْ</a:t>
            </a:r>
            <a:endParaRPr lang="tr-TR" sz="2800" dirty="0"/>
          </a:p>
          <a:p>
            <a:r>
              <a:rPr lang="ar-EG" sz="2800" dirty="0"/>
              <a:t>بَغْياً بَيْنَهُمْ</a:t>
            </a:r>
            <a:endParaRPr lang="tr-TR" sz="2800" dirty="0"/>
          </a:p>
          <a:p>
            <a:r>
              <a:rPr lang="ar-EG" sz="2800" dirty="0"/>
              <a:t>صُمٌّ بُكْمٌ</a:t>
            </a:r>
            <a:endParaRPr lang="tr-TR" sz="2800" dirty="0"/>
          </a:p>
          <a:p>
            <a:r>
              <a:rPr lang="ar-SA" sz="2800" dirty="0"/>
              <a:t>سَمِيعٌ بَصِيرٌ</a:t>
            </a:r>
            <a:endParaRPr lang="tr-TR" sz="2800" dirty="0"/>
          </a:p>
          <a:p>
            <a:r>
              <a:rPr lang="ar-EG" sz="2800" dirty="0"/>
              <a:t>أَنْ بُورِكَ</a:t>
            </a:r>
            <a:endParaRPr lang="tr-TR" sz="2800" dirty="0"/>
          </a:p>
          <a:p>
            <a:r>
              <a:rPr lang="ar-EG" sz="2800" dirty="0"/>
              <a:t>مُصَدِّقاً بِكَلِمَةٍ</a:t>
            </a:r>
            <a:endParaRPr lang="tr-TR" sz="2800" dirty="0"/>
          </a:p>
          <a:p>
            <a:r>
              <a:rPr lang="ar-EG" sz="2800" dirty="0"/>
              <a:t>مِنْ اَنْـبَٓاءِ</a:t>
            </a:r>
            <a:endParaRPr lang="tr-TR" sz="2800" dirty="0"/>
          </a:p>
          <a:p>
            <a:endParaRPr lang="tr-TR" sz="2400" dirty="0">
              <a:latin typeface="KFGQPC Uthman Taha Naskh" pitchFamily="2" charset="-78"/>
              <a:cs typeface="KFGQPC Uthman Taha Naskh" pitchFamily="2" charset="-78"/>
            </a:endParaRPr>
          </a:p>
          <a:p>
            <a:endParaRPr lang="tr-TR" sz="2400" dirty="0">
              <a:latin typeface="ElifMushaf" pitchFamily="2" charset="-78"/>
              <a:cs typeface="KFGQPC Uthman Taha Naskh" pitchFamily="2" charset="-78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92010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158</TotalTime>
  <Words>173</Words>
  <Application>Microsoft Office PowerPoint</Application>
  <PresentationFormat>Ekran Gösterisi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Akış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ilyas</dc:creator>
  <cp:lastModifiedBy>Bilinmeyen Kullanıcı</cp:lastModifiedBy>
  <cp:revision>12</cp:revision>
  <dcterms:created xsi:type="dcterms:W3CDTF">2021-01-14T18:12:03Z</dcterms:created>
  <dcterms:modified xsi:type="dcterms:W3CDTF">2021-01-15T07:06:43Z</dcterms:modified>
</cp:coreProperties>
</file>