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7" r:id="rId2"/>
    <p:sldId id="258" r:id="rId3"/>
    <p:sldId id="287" r:id="rId4"/>
    <p:sldId id="259" r:id="rId5"/>
    <p:sldId id="260" r:id="rId6"/>
    <p:sldId id="261" r:id="rId7"/>
    <p:sldId id="262" r:id="rId8"/>
    <p:sldId id="263" r:id="rId9"/>
    <p:sldId id="264" r:id="rId10"/>
    <p:sldId id="265" r:id="rId11"/>
    <p:sldId id="288" r:id="rId12"/>
    <p:sldId id="266" r:id="rId13"/>
    <p:sldId id="28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9" r:id="rId34"/>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51867609-6939-4442-A0F9-41C10F959B9E}" type="datetimeFigureOut">
              <a:rPr lang="tr-TR"/>
              <a:pPr>
                <a:defRPr/>
              </a:pPr>
              <a:t>28.1.2014</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381B4CA9-57E8-482D-869F-45EA37F3CFF4}" type="slidenum">
              <a:rPr lang="tr-TR"/>
              <a:pPr>
                <a:defRPr/>
              </a:pPr>
              <a:t>‹#›</a:t>
            </a:fld>
            <a:endParaRPr lang="tr-TR"/>
          </a:p>
        </p:txBody>
      </p:sp>
    </p:spTree>
    <p:extLst>
      <p:ext uri="{BB962C8B-B14F-4D97-AF65-F5344CB8AC3E}">
        <p14:creationId xmlns:p14="http://schemas.microsoft.com/office/powerpoint/2010/main" val="250537911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44036"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1B557F15-AD53-40E2-8C3E-A15EE5A1A469}" type="slidenum">
              <a:rPr lang="tr-TR" altLang="tr-TR">
                <a:latin typeface="Calibri" pitchFamily="34" charset="0"/>
              </a:rPr>
              <a:pPr fontAlgn="base">
                <a:spcBef>
                  <a:spcPct val="0"/>
                </a:spcBef>
                <a:spcAft>
                  <a:spcPct val="0"/>
                </a:spcAft>
              </a:pPr>
              <a:t>1</a:t>
            </a:fld>
            <a:endParaRPr lang="tr-TR" altLang="tr-TR">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53252"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1BE59368-DBD1-41E5-B921-0474A10579A9}" type="slidenum">
              <a:rPr lang="tr-TR" altLang="tr-TR">
                <a:latin typeface="Calibri" pitchFamily="34" charset="0"/>
              </a:rPr>
              <a:pPr fontAlgn="base">
                <a:spcBef>
                  <a:spcPct val="0"/>
                </a:spcBef>
                <a:spcAft>
                  <a:spcPct val="0"/>
                </a:spcAft>
              </a:pPr>
              <a:t>10</a:t>
            </a:fld>
            <a:endParaRPr lang="tr-TR" altLang="tr-TR">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54276"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928D116E-552E-4E9E-B89B-227043557435}" type="slidenum">
              <a:rPr lang="tr-TR" altLang="tr-TR">
                <a:latin typeface="Calibri" pitchFamily="34" charset="0"/>
              </a:rPr>
              <a:pPr fontAlgn="base">
                <a:spcBef>
                  <a:spcPct val="0"/>
                </a:spcBef>
                <a:spcAft>
                  <a:spcPct val="0"/>
                </a:spcAft>
              </a:pPr>
              <a:t>11</a:t>
            </a:fld>
            <a:endParaRPr lang="tr-TR" altLang="tr-TR">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55300"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C7F3744B-0081-4187-A96D-3963685FE8D3}" type="slidenum">
              <a:rPr lang="tr-TR" altLang="tr-TR">
                <a:latin typeface="Calibri" pitchFamily="34" charset="0"/>
              </a:rPr>
              <a:pPr fontAlgn="base">
                <a:spcBef>
                  <a:spcPct val="0"/>
                </a:spcBef>
                <a:spcAft>
                  <a:spcPct val="0"/>
                </a:spcAft>
              </a:pPr>
              <a:t>12</a:t>
            </a:fld>
            <a:endParaRPr lang="tr-TR" altLang="tr-TR">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56324"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A7AE439A-BFA7-491F-93D3-56D4CE9DFC2E}" type="slidenum">
              <a:rPr lang="tr-TR" altLang="tr-TR">
                <a:latin typeface="Calibri" pitchFamily="34" charset="0"/>
              </a:rPr>
              <a:pPr fontAlgn="base">
                <a:spcBef>
                  <a:spcPct val="0"/>
                </a:spcBef>
                <a:spcAft>
                  <a:spcPct val="0"/>
                </a:spcAft>
              </a:pPr>
              <a:t>13</a:t>
            </a:fld>
            <a:endParaRPr lang="tr-TR" altLang="tr-TR">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57348"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71D26442-77C7-4096-B293-9361CF802259}" type="slidenum">
              <a:rPr lang="tr-TR" altLang="tr-TR">
                <a:latin typeface="Calibri" pitchFamily="34" charset="0"/>
              </a:rPr>
              <a:pPr fontAlgn="base">
                <a:spcBef>
                  <a:spcPct val="0"/>
                </a:spcBef>
                <a:spcAft>
                  <a:spcPct val="0"/>
                </a:spcAft>
              </a:pPr>
              <a:t>14</a:t>
            </a:fld>
            <a:endParaRPr lang="tr-TR" altLang="tr-TR">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58372"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AA43DE0D-0E67-4E99-ADAA-6E55C3DB9864}" type="slidenum">
              <a:rPr lang="tr-TR" altLang="tr-TR">
                <a:latin typeface="Calibri" pitchFamily="34" charset="0"/>
              </a:rPr>
              <a:pPr fontAlgn="base">
                <a:spcBef>
                  <a:spcPct val="0"/>
                </a:spcBef>
                <a:spcAft>
                  <a:spcPct val="0"/>
                </a:spcAft>
              </a:pPr>
              <a:t>15</a:t>
            </a:fld>
            <a:endParaRPr lang="tr-TR" altLang="tr-TR">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59396"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4A98C9CD-6268-4B3A-8867-8ADFC327D37A}" type="slidenum">
              <a:rPr lang="tr-TR" altLang="tr-TR">
                <a:latin typeface="Calibri" pitchFamily="34" charset="0"/>
              </a:rPr>
              <a:pPr fontAlgn="base">
                <a:spcBef>
                  <a:spcPct val="0"/>
                </a:spcBef>
                <a:spcAft>
                  <a:spcPct val="0"/>
                </a:spcAft>
              </a:pPr>
              <a:t>16</a:t>
            </a:fld>
            <a:endParaRPr lang="tr-TR" altLang="tr-TR">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60420"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06188580-AFB2-4168-9BB1-B11ECA445F58}" type="slidenum">
              <a:rPr lang="tr-TR" altLang="tr-TR">
                <a:latin typeface="Calibri" pitchFamily="34" charset="0"/>
              </a:rPr>
              <a:pPr fontAlgn="base">
                <a:spcBef>
                  <a:spcPct val="0"/>
                </a:spcBef>
                <a:spcAft>
                  <a:spcPct val="0"/>
                </a:spcAft>
              </a:pPr>
              <a:t>17</a:t>
            </a:fld>
            <a:endParaRPr lang="tr-TR" altLang="tr-TR">
              <a:latin typeface="Calibri"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61444"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41FF23F7-4570-4048-AF6A-1E43A38485F9}" type="slidenum">
              <a:rPr lang="tr-TR" altLang="tr-TR">
                <a:latin typeface="Calibri" pitchFamily="34" charset="0"/>
              </a:rPr>
              <a:pPr fontAlgn="base">
                <a:spcBef>
                  <a:spcPct val="0"/>
                </a:spcBef>
                <a:spcAft>
                  <a:spcPct val="0"/>
                </a:spcAft>
              </a:pPr>
              <a:t>18</a:t>
            </a:fld>
            <a:endParaRPr lang="tr-TR" altLang="tr-TR">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62468"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FFA63D8F-893D-4AB6-8F81-92926A32B61D}" type="slidenum">
              <a:rPr lang="tr-TR" altLang="tr-TR">
                <a:latin typeface="Calibri" pitchFamily="34" charset="0"/>
              </a:rPr>
              <a:pPr fontAlgn="base">
                <a:spcBef>
                  <a:spcPct val="0"/>
                </a:spcBef>
                <a:spcAft>
                  <a:spcPct val="0"/>
                </a:spcAft>
              </a:pPr>
              <a:t>19</a:t>
            </a:fld>
            <a:endParaRPr lang="tr-TR" altLang="tr-TR">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45060"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9BF2A9D8-A6DE-4990-A018-07C3C32663B7}" type="slidenum">
              <a:rPr lang="tr-TR" altLang="tr-TR">
                <a:latin typeface="Calibri" pitchFamily="34" charset="0"/>
              </a:rPr>
              <a:pPr fontAlgn="base">
                <a:spcBef>
                  <a:spcPct val="0"/>
                </a:spcBef>
                <a:spcAft>
                  <a:spcPct val="0"/>
                </a:spcAft>
              </a:pPr>
              <a:t>2</a:t>
            </a:fld>
            <a:endParaRPr lang="tr-TR" altLang="tr-TR">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63492"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C48C48D7-2F6E-46D1-B00A-2FBB9FA40DA9}" type="slidenum">
              <a:rPr lang="tr-TR" altLang="tr-TR">
                <a:latin typeface="Calibri" pitchFamily="34" charset="0"/>
              </a:rPr>
              <a:pPr fontAlgn="base">
                <a:spcBef>
                  <a:spcPct val="0"/>
                </a:spcBef>
                <a:spcAft>
                  <a:spcPct val="0"/>
                </a:spcAft>
              </a:pPr>
              <a:t>20</a:t>
            </a:fld>
            <a:endParaRPr lang="tr-TR" altLang="tr-TR">
              <a:latin typeface="Calibri"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64516"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262CC2A8-D775-4103-A5B5-0BFEE4EA2FC0}" type="slidenum">
              <a:rPr lang="tr-TR" altLang="tr-TR">
                <a:latin typeface="Calibri" pitchFamily="34" charset="0"/>
              </a:rPr>
              <a:pPr fontAlgn="base">
                <a:spcBef>
                  <a:spcPct val="0"/>
                </a:spcBef>
                <a:spcAft>
                  <a:spcPct val="0"/>
                </a:spcAft>
              </a:pPr>
              <a:t>21</a:t>
            </a:fld>
            <a:endParaRPr lang="tr-TR" altLang="tr-TR">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65540"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AFE5C407-2D78-48D6-9753-080277C72EE5}" type="slidenum">
              <a:rPr lang="tr-TR" altLang="tr-TR">
                <a:latin typeface="Calibri" pitchFamily="34" charset="0"/>
              </a:rPr>
              <a:pPr fontAlgn="base">
                <a:spcBef>
                  <a:spcPct val="0"/>
                </a:spcBef>
                <a:spcAft>
                  <a:spcPct val="0"/>
                </a:spcAft>
              </a:pPr>
              <a:t>22</a:t>
            </a:fld>
            <a:endParaRPr lang="tr-TR" altLang="tr-TR">
              <a:latin typeface="Calibri"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66564"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0A407674-F79B-4535-B7F7-B1127CC39315}" type="slidenum">
              <a:rPr lang="tr-TR" altLang="tr-TR">
                <a:latin typeface="Calibri" pitchFamily="34" charset="0"/>
              </a:rPr>
              <a:pPr fontAlgn="base">
                <a:spcBef>
                  <a:spcPct val="0"/>
                </a:spcBef>
                <a:spcAft>
                  <a:spcPct val="0"/>
                </a:spcAft>
              </a:pPr>
              <a:t>23</a:t>
            </a:fld>
            <a:endParaRPr lang="tr-TR" altLang="tr-TR">
              <a:latin typeface="Calibri"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67588"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0948A99C-2C7C-43FF-B271-16CE50223FC4}" type="slidenum">
              <a:rPr lang="tr-TR" altLang="tr-TR">
                <a:latin typeface="Calibri" pitchFamily="34" charset="0"/>
              </a:rPr>
              <a:pPr fontAlgn="base">
                <a:spcBef>
                  <a:spcPct val="0"/>
                </a:spcBef>
                <a:spcAft>
                  <a:spcPct val="0"/>
                </a:spcAft>
              </a:pPr>
              <a:t>24</a:t>
            </a:fld>
            <a:endParaRPr lang="tr-TR" altLang="tr-TR">
              <a:latin typeface="Calibri"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68612"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9F1DBA21-DC56-4AD9-A7AD-FBF7B77D7300}" type="slidenum">
              <a:rPr lang="tr-TR" altLang="tr-TR">
                <a:latin typeface="Calibri" pitchFamily="34" charset="0"/>
              </a:rPr>
              <a:pPr fontAlgn="base">
                <a:spcBef>
                  <a:spcPct val="0"/>
                </a:spcBef>
                <a:spcAft>
                  <a:spcPct val="0"/>
                </a:spcAft>
              </a:pPr>
              <a:t>25</a:t>
            </a:fld>
            <a:endParaRPr lang="tr-TR" altLang="tr-TR">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69636"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4490111C-4033-4054-A6E9-69F9BF7D1F0C}" type="slidenum">
              <a:rPr lang="tr-TR" altLang="tr-TR">
                <a:latin typeface="Calibri" pitchFamily="34" charset="0"/>
              </a:rPr>
              <a:pPr fontAlgn="base">
                <a:spcBef>
                  <a:spcPct val="0"/>
                </a:spcBef>
                <a:spcAft>
                  <a:spcPct val="0"/>
                </a:spcAft>
              </a:pPr>
              <a:t>26</a:t>
            </a:fld>
            <a:endParaRPr lang="tr-TR" altLang="tr-TR">
              <a:latin typeface="Calibri"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70660"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9DD4B253-08BB-463F-B021-8B990D62FFF3}" type="slidenum">
              <a:rPr lang="tr-TR" altLang="tr-TR">
                <a:latin typeface="Calibri" pitchFamily="34" charset="0"/>
              </a:rPr>
              <a:pPr fontAlgn="base">
                <a:spcBef>
                  <a:spcPct val="0"/>
                </a:spcBef>
                <a:spcAft>
                  <a:spcPct val="0"/>
                </a:spcAft>
              </a:pPr>
              <a:t>27</a:t>
            </a:fld>
            <a:endParaRPr lang="tr-TR" altLang="tr-TR">
              <a:latin typeface="Calibri"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71684"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FC743AC0-7E89-45AC-9730-D03F15A85DCA}" type="slidenum">
              <a:rPr lang="tr-TR" altLang="tr-TR">
                <a:latin typeface="Calibri" pitchFamily="34" charset="0"/>
              </a:rPr>
              <a:pPr fontAlgn="base">
                <a:spcBef>
                  <a:spcPct val="0"/>
                </a:spcBef>
                <a:spcAft>
                  <a:spcPct val="0"/>
                </a:spcAft>
              </a:pPr>
              <a:t>28</a:t>
            </a:fld>
            <a:endParaRPr lang="tr-TR" altLang="tr-TR">
              <a:latin typeface="Calibri"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72708"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F1ECFCC8-7105-41BF-BDCC-A45DFB933DDB}" type="slidenum">
              <a:rPr lang="tr-TR" altLang="tr-TR">
                <a:latin typeface="Calibri" pitchFamily="34" charset="0"/>
              </a:rPr>
              <a:pPr fontAlgn="base">
                <a:spcBef>
                  <a:spcPct val="0"/>
                </a:spcBef>
                <a:spcAft>
                  <a:spcPct val="0"/>
                </a:spcAft>
              </a:pPr>
              <a:t>29</a:t>
            </a:fld>
            <a:endParaRPr lang="tr-TR" altLang="tr-TR">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46084"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DA298D9C-1DD2-4700-8501-7818FE1FE818}" type="slidenum">
              <a:rPr lang="tr-TR" altLang="tr-TR">
                <a:latin typeface="Calibri" pitchFamily="34" charset="0"/>
              </a:rPr>
              <a:pPr fontAlgn="base">
                <a:spcBef>
                  <a:spcPct val="0"/>
                </a:spcBef>
                <a:spcAft>
                  <a:spcPct val="0"/>
                </a:spcAft>
              </a:pPr>
              <a:t>3</a:t>
            </a:fld>
            <a:endParaRPr lang="tr-TR" altLang="tr-TR">
              <a:latin typeface="Calibri"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73732"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A34C7AFD-7DA2-4854-92E7-6B85D5D0641E}" type="slidenum">
              <a:rPr lang="tr-TR" altLang="tr-TR">
                <a:latin typeface="Calibri" pitchFamily="34" charset="0"/>
              </a:rPr>
              <a:pPr fontAlgn="base">
                <a:spcBef>
                  <a:spcPct val="0"/>
                </a:spcBef>
                <a:spcAft>
                  <a:spcPct val="0"/>
                </a:spcAft>
              </a:pPr>
              <a:t>30</a:t>
            </a:fld>
            <a:endParaRPr lang="tr-TR" altLang="tr-TR">
              <a:latin typeface="Calibri"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74756"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863A6A89-9127-4C10-AE48-DE7DF6B107E4}" type="slidenum">
              <a:rPr lang="tr-TR" altLang="tr-TR">
                <a:latin typeface="Calibri" pitchFamily="34" charset="0"/>
              </a:rPr>
              <a:pPr fontAlgn="base">
                <a:spcBef>
                  <a:spcPct val="0"/>
                </a:spcBef>
                <a:spcAft>
                  <a:spcPct val="0"/>
                </a:spcAft>
              </a:pPr>
              <a:t>31</a:t>
            </a:fld>
            <a:endParaRPr lang="tr-TR" altLang="tr-TR">
              <a:latin typeface="Calibri"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75780"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85344F9B-4305-4CA5-83C2-1332F4FA23EB}" type="slidenum">
              <a:rPr lang="tr-TR" altLang="tr-TR">
                <a:latin typeface="Calibri" pitchFamily="34" charset="0"/>
              </a:rPr>
              <a:pPr fontAlgn="base">
                <a:spcBef>
                  <a:spcPct val="0"/>
                </a:spcBef>
                <a:spcAft>
                  <a:spcPct val="0"/>
                </a:spcAft>
              </a:pPr>
              <a:t>32</a:t>
            </a:fld>
            <a:endParaRPr lang="tr-TR" altLang="tr-TR">
              <a:latin typeface="Calibri"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76804"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5F49AA44-335B-4606-9EB6-7DD4F0655D73}" type="slidenum">
              <a:rPr lang="tr-TR" altLang="tr-TR">
                <a:latin typeface="Calibri" pitchFamily="34" charset="0"/>
              </a:rPr>
              <a:pPr fontAlgn="base">
                <a:spcBef>
                  <a:spcPct val="0"/>
                </a:spcBef>
                <a:spcAft>
                  <a:spcPct val="0"/>
                </a:spcAft>
              </a:pPr>
              <a:t>33</a:t>
            </a:fld>
            <a:endParaRPr lang="tr-TR" altLang="tr-TR">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47108"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ECDE6388-11E6-43C7-BCCA-F0CEFD6D65CC}" type="slidenum">
              <a:rPr lang="tr-TR" altLang="tr-TR">
                <a:latin typeface="Calibri" pitchFamily="34" charset="0"/>
              </a:rPr>
              <a:pPr fontAlgn="base">
                <a:spcBef>
                  <a:spcPct val="0"/>
                </a:spcBef>
                <a:spcAft>
                  <a:spcPct val="0"/>
                </a:spcAft>
              </a:pPr>
              <a:t>4</a:t>
            </a:fld>
            <a:endParaRPr lang="tr-TR" altLang="tr-TR">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48132"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858432EF-2F74-4B2D-9E5D-90F933450F0E}" type="slidenum">
              <a:rPr lang="tr-TR" altLang="tr-TR">
                <a:latin typeface="Calibri" pitchFamily="34" charset="0"/>
              </a:rPr>
              <a:pPr fontAlgn="base">
                <a:spcBef>
                  <a:spcPct val="0"/>
                </a:spcBef>
                <a:spcAft>
                  <a:spcPct val="0"/>
                </a:spcAft>
              </a:pPr>
              <a:t>5</a:t>
            </a:fld>
            <a:endParaRPr lang="tr-TR" altLang="tr-TR">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49156"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93F8CE1D-9459-46FF-9BD6-8AB9593B064B}" type="slidenum">
              <a:rPr lang="tr-TR" altLang="tr-TR">
                <a:latin typeface="Calibri" pitchFamily="34" charset="0"/>
              </a:rPr>
              <a:pPr fontAlgn="base">
                <a:spcBef>
                  <a:spcPct val="0"/>
                </a:spcBef>
                <a:spcAft>
                  <a:spcPct val="0"/>
                </a:spcAft>
              </a:pPr>
              <a:t>6</a:t>
            </a:fld>
            <a:endParaRPr lang="tr-TR" altLang="tr-TR">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50180"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791D36AB-9B1A-4494-92A0-7C9D56D45931}" type="slidenum">
              <a:rPr lang="tr-TR" altLang="tr-TR">
                <a:latin typeface="Calibri" pitchFamily="34" charset="0"/>
              </a:rPr>
              <a:pPr fontAlgn="base">
                <a:spcBef>
                  <a:spcPct val="0"/>
                </a:spcBef>
                <a:spcAft>
                  <a:spcPct val="0"/>
                </a:spcAft>
              </a:pPr>
              <a:t>7</a:t>
            </a:fld>
            <a:endParaRPr lang="tr-TR" altLang="tr-TR">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51204"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0BE25346-25C3-4F94-B9F1-0D30176AE754}" type="slidenum">
              <a:rPr lang="tr-TR" altLang="tr-TR">
                <a:latin typeface="Calibri" pitchFamily="34" charset="0"/>
              </a:rPr>
              <a:pPr fontAlgn="base">
                <a:spcBef>
                  <a:spcPct val="0"/>
                </a:spcBef>
                <a:spcAft>
                  <a:spcPct val="0"/>
                </a:spcAft>
              </a:pPr>
              <a:t>8</a:t>
            </a:fld>
            <a:endParaRPr lang="tr-TR" altLang="tr-TR">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tr-TR" altLang="tr-TR" smtClean="0"/>
          </a:p>
        </p:txBody>
      </p:sp>
      <p:sp>
        <p:nvSpPr>
          <p:cNvPr id="52228"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fontAlgn="base">
              <a:spcBef>
                <a:spcPct val="0"/>
              </a:spcBef>
              <a:spcAft>
                <a:spcPct val="0"/>
              </a:spcAft>
              <a:defRPr>
                <a:solidFill>
                  <a:schemeClr val="tx1"/>
                </a:solidFill>
                <a:latin typeface="Century Gothic" pitchFamily="34" charset="0"/>
              </a:defRPr>
            </a:lvl6pPr>
            <a:lvl7pPr marL="2971800" indent="-228600" fontAlgn="base">
              <a:spcBef>
                <a:spcPct val="0"/>
              </a:spcBef>
              <a:spcAft>
                <a:spcPct val="0"/>
              </a:spcAft>
              <a:defRPr>
                <a:solidFill>
                  <a:schemeClr val="tx1"/>
                </a:solidFill>
                <a:latin typeface="Century Gothic" pitchFamily="34" charset="0"/>
              </a:defRPr>
            </a:lvl7pPr>
            <a:lvl8pPr marL="3429000" indent="-228600" fontAlgn="base">
              <a:spcBef>
                <a:spcPct val="0"/>
              </a:spcBef>
              <a:spcAft>
                <a:spcPct val="0"/>
              </a:spcAft>
              <a:defRPr>
                <a:solidFill>
                  <a:schemeClr val="tx1"/>
                </a:solidFill>
                <a:latin typeface="Century Gothic" pitchFamily="34" charset="0"/>
              </a:defRPr>
            </a:lvl8pPr>
            <a:lvl9pPr marL="3886200" indent="-228600"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pPr>
            <a:fld id="{44A2D6E0-A6BD-4252-8727-7A5C75F13865}" type="slidenum">
              <a:rPr lang="tr-TR" altLang="tr-TR">
                <a:latin typeface="Calibri" pitchFamily="34" charset="0"/>
              </a:rPr>
              <a:pPr fontAlgn="base">
                <a:spcBef>
                  <a:spcPct val="0"/>
                </a:spcBef>
                <a:spcAft>
                  <a:spcPct val="0"/>
                </a:spcAft>
              </a:pPr>
              <a:t>9</a:t>
            </a:fld>
            <a:endParaRPr lang="tr-TR" altLang="tr-TR">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4" name="9 İkizkenar Üçgen"/>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7 Başlık"/>
          <p:cNvSpPr>
            <a:spLocks noGrp="1"/>
          </p:cNvSpPr>
          <p:nvPr>
            <p:ph type="ctrTitle"/>
          </p:nvPr>
        </p:nvSpPr>
        <p:spPr>
          <a:xfrm>
            <a:off x="540544" y="776288"/>
            <a:ext cx="8062912" cy="1470025"/>
          </a:xfrm>
        </p:spPr>
        <p:txBody>
          <a:bodyPr anchor="b"/>
          <a:lstStyle>
            <a:lvl1pPr algn="r">
              <a:defRPr sz="4400"/>
            </a:lvl1pPr>
          </a:lstStyle>
          <a:p>
            <a:r>
              <a:rPr lang="tr-TR" smtClean="0"/>
              <a:t>Asıl başlık stili için tıklatın</a:t>
            </a:r>
            <a:endParaRPr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5" name="27 Veri Yer Tutucusu"/>
          <p:cNvSpPr>
            <a:spLocks noGrp="1"/>
          </p:cNvSpPr>
          <p:nvPr>
            <p:ph type="dt" sz="half" idx="10"/>
          </p:nvPr>
        </p:nvSpPr>
        <p:spPr>
          <a:xfrm>
            <a:off x="1371600" y="6011863"/>
            <a:ext cx="5791200" cy="365125"/>
          </a:xfrm>
        </p:spPr>
        <p:txBody>
          <a:bodyPr tIns="0" bIns="0" anchor="t"/>
          <a:lstStyle>
            <a:lvl1pPr algn="r">
              <a:defRPr sz="1000" smtClean="0"/>
            </a:lvl1pPr>
          </a:lstStyle>
          <a:p>
            <a:pPr>
              <a:defRPr/>
            </a:pPr>
            <a:fld id="{CFD132B0-C98B-4168-B1A6-0AAE47BA2963}" type="datetimeFigureOut">
              <a:rPr lang="tr-TR"/>
              <a:pPr>
                <a:defRPr/>
              </a:pPr>
              <a:t>28.1.2014</a:t>
            </a:fld>
            <a:endParaRPr lang="tr-TR"/>
          </a:p>
        </p:txBody>
      </p:sp>
      <p:sp>
        <p:nvSpPr>
          <p:cNvPr id="6" name="16 Altbilgi Yer Tutucusu"/>
          <p:cNvSpPr>
            <a:spLocks noGrp="1"/>
          </p:cNvSpPr>
          <p:nvPr>
            <p:ph type="ftr" sz="quarter" idx="11"/>
          </p:nvPr>
        </p:nvSpPr>
        <p:spPr>
          <a:xfrm>
            <a:off x="1371600" y="5649913"/>
            <a:ext cx="5791200" cy="365125"/>
          </a:xfrm>
        </p:spPr>
        <p:txBody>
          <a:bodyPr tIns="0" bIns="0"/>
          <a:lstStyle>
            <a:lvl1pPr algn="r">
              <a:defRPr sz="1100"/>
            </a:lvl1pPr>
          </a:lstStyle>
          <a:p>
            <a:pPr>
              <a:defRPr/>
            </a:pPr>
            <a:endParaRPr lang="tr-TR"/>
          </a:p>
        </p:txBody>
      </p:sp>
      <p:sp>
        <p:nvSpPr>
          <p:cNvPr id="7" name="28 Slayt Numarası Yer Tutucusu"/>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1A6A2C3F-F61D-449A-95F8-C93CC889C1E7}" type="slidenum">
              <a:rPr lang="tr-TR"/>
              <a:pPr>
                <a:defRPr/>
              </a:pPr>
              <a:t>‹#›</a:t>
            </a:fld>
            <a:endParaRPr lang="tr-TR"/>
          </a:p>
        </p:txBody>
      </p:sp>
    </p:spTree>
    <p:extLst>
      <p:ext uri="{BB962C8B-B14F-4D97-AF65-F5344CB8AC3E}">
        <p14:creationId xmlns:p14="http://schemas.microsoft.com/office/powerpoint/2010/main" val="3674764130"/>
      </p:ext>
    </p:extLst>
  </p:cSld>
  <p:clrMapOvr>
    <a:masterClrMapping/>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C1D11286-07A6-4CD5-8684-BCF5014F9BA7}" type="datetimeFigureOut">
              <a:rPr lang="tr-TR"/>
              <a:pPr>
                <a:defRPr/>
              </a:pPr>
              <a:t>28.1.2014</a:t>
            </a:fld>
            <a:endParaRPr lang="tr-TR"/>
          </a:p>
        </p:txBody>
      </p:sp>
      <p:sp>
        <p:nvSpPr>
          <p:cNvPr id="5" name="2 Altbilgi Yer Tutucusu"/>
          <p:cNvSpPr>
            <a:spLocks noGrp="1"/>
          </p:cNvSpPr>
          <p:nvPr>
            <p:ph type="ftr" sz="quarter" idx="11"/>
          </p:nvPr>
        </p:nvSpPr>
        <p:spPr/>
        <p:txBody>
          <a:bodyPr/>
          <a:lstStyle>
            <a:lvl1pPr>
              <a:defRPr/>
            </a:lvl1pPr>
          </a:lstStyle>
          <a:p>
            <a:pPr>
              <a:defRPr/>
            </a:pPr>
            <a:endParaRPr lang="tr-TR"/>
          </a:p>
        </p:txBody>
      </p:sp>
      <p:sp>
        <p:nvSpPr>
          <p:cNvPr id="6" name="22 Slayt Numarası Yer Tutucusu"/>
          <p:cNvSpPr>
            <a:spLocks noGrp="1"/>
          </p:cNvSpPr>
          <p:nvPr>
            <p:ph type="sldNum" sz="quarter" idx="12"/>
          </p:nvPr>
        </p:nvSpPr>
        <p:spPr/>
        <p:txBody>
          <a:bodyPr/>
          <a:lstStyle>
            <a:lvl1pPr>
              <a:defRPr/>
            </a:lvl1pPr>
          </a:lstStyle>
          <a:p>
            <a:pPr>
              <a:defRPr/>
            </a:pPr>
            <a:fld id="{C49C8C4F-40DA-47B5-88B0-4CED056E529E}" type="slidenum">
              <a:rPr lang="tr-TR"/>
              <a:pPr>
                <a:defRPr/>
              </a:pPr>
              <a:t>‹#›</a:t>
            </a:fld>
            <a:endParaRPr lang="tr-TR"/>
          </a:p>
        </p:txBody>
      </p:sp>
    </p:spTree>
    <p:extLst>
      <p:ext uri="{BB962C8B-B14F-4D97-AF65-F5344CB8AC3E}">
        <p14:creationId xmlns:p14="http://schemas.microsoft.com/office/powerpoint/2010/main" val="2781307273"/>
      </p:ext>
    </p:extLst>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959F7A72-3C2B-4A32-BD91-9C8308D5CF9B}" type="datetimeFigureOut">
              <a:rPr lang="tr-TR"/>
              <a:pPr>
                <a:defRPr/>
              </a:pPr>
              <a:t>28.1.2014</a:t>
            </a:fld>
            <a:endParaRPr lang="tr-TR"/>
          </a:p>
        </p:txBody>
      </p:sp>
      <p:sp>
        <p:nvSpPr>
          <p:cNvPr id="5" name="2 Altbilgi Yer Tutucusu"/>
          <p:cNvSpPr>
            <a:spLocks noGrp="1"/>
          </p:cNvSpPr>
          <p:nvPr>
            <p:ph type="ftr" sz="quarter" idx="11"/>
          </p:nvPr>
        </p:nvSpPr>
        <p:spPr/>
        <p:txBody>
          <a:bodyPr/>
          <a:lstStyle>
            <a:lvl1pPr>
              <a:defRPr/>
            </a:lvl1pPr>
          </a:lstStyle>
          <a:p>
            <a:pPr>
              <a:defRPr/>
            </a:pPr>
            <a:endParaRPr lang="tr-TR"/>
          </a:p>
        </p:txBody>
      </p:sp>
      <p:sp>
        <p:nvSpPr>
          <p:cNvPr id="6" name="22 Slayt Numarası Yer Tutucusu"/>
          <p:cNvSpPr>
            <a:spLocks noGrp="1"/>
          </p:cNvSpPr>
          <p:nvPr>
            <p:ph type="sldNum" sz="quarter" idx="12"/>
          </p:nvPr>
        </p:nvSpPr>
        <p:spPr/>
        <p:txBody>
          <a:bodyPr/>
          <a:lstStyle>
            <a:lvl1pPr>
              <a:defRPr/>
            </a:lvl1pPr>
          </a:lstStyle>
          <a:p>
            <a:pPr>
              <a:defRPr/>
            </a:pPr>
            <a:fld id="{1BD381C9-1FE1-4263-84FF-5E940CE49D4B}" type="slidenum">
              <a:rPr lang="tr-TR"/>
              <a:pPr>
                <a:defRPr/>
              </a:pPr>
              <a:t>‹#›</a:t>
            </a:fld>
            <a:endParaRPr lang="tr-TR"/>
          </a:p>
        </p:txBody>
      </p:sp>
    </p:spTree>
    <p:extLst>
      <p:ext uri="{BB962C8B-B14F-4D97-AF65-F5344CB8AC3E}">
        <p14:creationId xmlns:p14="http://schemas.microsoft.com/office/powerpoint/2010/main" val="3863280635"/>
      </p:ext>
    </p:extLst>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lang="tr-TR" smtClean="0"/>
              <a:t>Asıl başlık stili için tıklatın</a:t>
            </a:r>
            <a:endParaRPr lang="en-US"/>
          </a:p>
        </p:txBody>
      </p:sp>
      <p:sp>
        <p:nvSpPr>
          <p:cNvPr id="3" name="2 İçerik Yer Tutucusu"/>
          <p:cNvSpPr>
            <a:spLocks noGrp="1"/>
          </p:cNvSpPr>
          <p:nvPr>
            <p:ph idx="1"/>
          </p:nvPr>
        </p:nvSpPr>
        <p:spPr>
          <a:xfrm>
            <a:off x="457200" y="1882808"/>
            <a:ext cx="82296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a:xfrm>
            <a:off x="4791075" y="6480175"/>
            <a:ext cx="2133600" cy="301625"/>
          </a:xfrm>
        </p:spPr>
        <p:txBody>
          <a:bodyPr/>
          <a:lstStyle>
            <a:lvl1pPr>
              <a:defRPr/>
            </a:lvl1pPr>
          </a:lstStyle>
          <a:p>
            <a:pPr>
              <a:defRPr/>
            </a:pPr>
            <a:fld id="{B7DB686C-716F-4DB5-94CF-CAFFB42C6B43}" type="datetimeFigureOut">
              <a:rPr lang="tr-TR"/>
              <a:pPr>
                <a:defRPr/>
              </a:pPr>
              <a:t>28.1.2014</a:t>
            </a:fld>
            <a:endParaRPr lang="tr-TR"/>
          </a:p>
        </p:txBody>
      </p:sp>
      <p:sp>
        <p:nvSpPr>
          <p:cNvPr id="5" name="4 Altbilgi Yer Tutucusu"/>
          <p:cNvSpPr>
            <a:spLocks noGrp="1"/>
          </p:cNvSpPr>
          <p:nvPr>
            <p:ph type="ftr" sz="quarter" idx="11"/>
          </p:nvPr>
        </p:nvSpPr>
        <p:spPr>
          <a:xfrm>
            <a:off x="457200" y="6481763"/>
            <a:ext cx="4259263" cy="300037"/>
          </a:xfrm>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459846F-C5C2-410F-8574-8810453AC157}" type="slidenum">
              <a:rPr lang="tr-TR"/>
              <a:pPr>
                <a:defRPr/>
              </a:pPr>
              <a:t>‹#›</a:t>
            </a:fld>
            <a:endParaRPr lang="tr-TR"/>
          </a:p>
        </p:txBody>
      </p:sp>
    </p:spTree>
    <p:extLst>
      <p:ext uri="{BB962C8B-B14F-4D97-AF65-F5344CB8AC3E}">
        <p14:creationId xmlns:p14="http://schemas.microsoft.com/office/powerpoint/2010/main" val="1056367929"/>
      </p:ext>
    </p:extLst>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4" name="9 Dik Üçgen"/>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11 İkizkenar Üçgen"/>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14 Düz Bağlayıcı"/>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15 Düz Bağlayıcı"/>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lstStyle>
            <a:lvl1pPr marL="0" algn="l">
              <a:buNone/>
              <a:defRPr sz="3600" b="1" cap="none" baseline="0"/>
            </a:lvl1pPr>
          </a:lstStyle>
          <a:p>
            <a:r>
              <a:rPr lang="tr-TR" smtClean="0"/>
              <a:t>Asıl başlık stili için tıklatın</a:t>
            </a:r>
            <a:endParaRPr lang="en-US"/>
          </a:p>
        </p:txBody>
      </p:sp>
      <p:sp>
        <p:nvSpPr>
          <p:cNvPr id="3" name="2 Metin Yer Tutucusu"/>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8" name="3 Veri Yer Tutucusu"/>
          <p:cNvSpPr>
            <a:spLocks noGrp="1"/>
          </p:cNvSpPr>
          <p:nvPr>
            <p:ph type="dt" sz="half" idx="10"/>
          </p:nvPr>
        </p:nvSpPr>
        <p:spPr>
          <a:xfrm>
            <a:off x="6956425" y="6477000"/>
            <a:ext cx="2133600" cy="304800"/>
          </a:xfrm>
        </p:spPr>
        <p:txBody>
          <a:bodyPr/>
          <a:lstStyle>
            <a:lvl1pPr>
              <a:defRPr/>
            </a:lvl1pPr>
          </a:lstStyle>
          <a:p>
            <a:pPr>
              <a:defRPr/>
            </a:pPr>
            <a:fld id="{7F23D10E-CF1F-44CA-AAF0-B9BD1C3F8317}" type="datetimeFigureOut">
              <a:rPr lang="tr-TR"/>
              <a:pPr>
                <a:defRPr/>
              </a:pPr>
              <a:t>28.1.2014</a:t>
            </a:fld>
            <a:endParaRPr lang="tr-TR"/>
          </a:p>
        </p:txBody>
      </p:sp>
      <p:sp>
        <p:nvSpPr>
          <p:cNvPr id="9" name="4 Altbilgi Yer Tutucusu"/>
          <p:cNvSpPr>
            <a:spLocks noGrp="1"/>
          </p:cNvSpPr>
          <p:nvPr>
            <p:ph type="ftr" sz="quarter" idx="11"/>
          </p:nvPr>
        </p:nvSpPr>
        <p:spPr>
          <a:xfrm>
            <a:off x="2619375" y="6481763"/>
            <a:ext cx="4260850" cy="300037"/>
          </a:xfrm>
        </p:spPr>
        <p:txBody>
          <a:bodyPr/>
          <a:lstStyle>
            <a:lvl1pPr>
              <a:defRPr/>
            </a:lvl1pPr>
          </a:lstStyle>
          <a:p>
            <a:pPr>
              <a:defRPr/>
            </a:pPr>
            <a:endParaRPr lang="tr-TR"/>
          </a:p>
        </p:txBody>
      </p:sp>
      <p:sp>
        <p:nvSpPr>
          <p:cNvPr id="10" name="5 Slayt Numarası Yer Tutucusu"/>
          <p:cNvSpPr>
            <a:spLocks noGrp="1"/>
          </p:cNvSpPr>
          <p:nvPr>
            <p:ph type="sldNum" sz="quarter" idx="12"/>
          </p:nvPr>
        </p:nvSpPr>
        <p:spPr>
          <a:xfrm>
            <a:off x="8450263" y="809625"/>
            <a:ext cx="503237" cy="300038"/>
          </a:xfrm>
        </p:spPr>
        <p:txBody>
          <a:bodyPr/>
          <a:lstStyle>
            <a:lvl1pPr>
              <a:defRPr/>
            </a:lvl1pPr>
          </a:lstStyle>
          <a:p>
            <a:pPr>
              <a:defRPr/>
            </a:pPr>
            <a:fld id="{E281E246-5EC5-424F-BA72-74F15EAA8CEE}" type="slidenum">
              <a:rPr lang="tr-TR"/>
              <a:pPr>
                <a:defRPr/>
              </a:pPr>
              <a:t>‹#›</a:t>
            </a:fld>
            <a:endParaRPr lang="tr-TR"/>
          </a:p>
        </p:txBody>
      </p:sp>
    </p:spTree>
    <p:extLst>
      <p:ext uri="{BB962C8B-B14F-4D97-AF65-F5344CB8AC3E}">
        <p14:creationId xmlns:p14="http://schemas.microsoft.com/office/powerpoint/2010/main" val="1955867410"/>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lang="tr-TR" smtClean="0"/>
              <a:t>Asıl başlık stili için tıklatın</a:t>
            </a:r>
            <a:endParaRPr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Veri Yer Tutucusu"/>
          <p:cNvSpPr>
            <a:spLocks noGrp="1"/>
          </p:cNvSpPr>
          <p:nvPr>
            <p:ph type="dt" sz="half" idx="10"/>
          </p:nvPr>
        </p:nvSpPr>
        <p:spPr/>
        <p:txBody>
          <a:bodyPr/>
          <a:lstStyle>
            <a:lvl1pPr>
              <a:defRPr/>
            </a:lvl1pPr>
          </a:lstStyle>
          <a:p>
            <a:pPr>
              <a:defRPr/>
            </a:pPr>
            <a:fld id="{91C67010-8C79-4B8B-851A-8D77617B257C}" type="datetimeFigureOut">
              <a:rPr lang="tr-TR"/>
              <a:pPr>
                <a:defRPr/>
              </a:pPr>
              <a:t>28.1.2014</a:t>
            </a:fld>
            <a:endParaRPr lang="tr-TR"/>
          </a:p>
        </p:txBody>
      </p:sp>
      <p:sp>
        <p:nvSpPr>
          <p:cNvPr id="6" name="5 Altbilgi Yer Tutucusu"/>
          <p:cNvSpPr>
            <a:spLocks noGrp="1"/>
          </p:cNvSpPr>
          <p:nvPr>
            <p:ph type="ftr" sz="quarter" idx="11"/>
          </p:nvPr>
        </p:nvSpPr>
        <p:spPr/>
        <p:txBody>
          <a:bodyPr/>
          <a:lstStyle>
            <a:lvl1pPr>
              <a:defRPr/>
            </a:lvl1pPr>
          </a:lstStyle>
          <a:p>
            <a:pPr>
              <a:defRPr/>
            </a:pPr>
            <a:endParaRPr lang="tr-TR"/>
          </a:p>
        </p:txBody>
      </p:sp>
      <p:sp>
        <p:nvSpPr>
          <p:cNvPr id="7" name="6 Slayt Numarası Yer Tutucusu"/>
          <p:cNvSpPr>
            <a:spLocks noGrp="1"/>
          </p:cNvSpPr>
          <p:nvPr>
            <p:ph type="sldNum" sz="quarter" idx="12"/>
          </p:nvPr>
        </p:nvSpPr>
        <p:spPr/>
        <p:txBody>
          <a:bodyPr/>
          <a:lstStyle>
            <a:lvl1pPr>
              <a:defRPr/>
            </a:lvl1pPr>
          </a:lstStyle>
          <a:p>
            <a:pPr>
              <a:defRPr/>
            </a:pPr>
            <a:fld id="{875B5F49-BE1A-4983-AE06-5C01E48B1052}" type="slidenum">
              <a:rPr lang="tr-TR"/>
              <a:pPr>
                <a:defRPr/>
              </a:pPr>
              <a:t>‹#›</a:t>
            </a:fld>
            <a:endParaRPr lang="tr-TR"/>
          </a:p>
        </p:txBody>
      </p:sp>
    </p:spTree>
    <p:extLst>
      <p:ext uri="{BB962C8B-B14F-4D97-AF65-F5344CB8AC3E}">
        <p14:creationId xmlns:p14="http://schemas.microsoft.com/office/powerpoint/2010/main" val="1159762249"/>
      </p:ext>
    </p:extLst>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tr-TR" smtClean="0"/>
              <a:t>Asıl başlık stili için tıklatın</a:t>
            </a:r>
            <a:endParaRPr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6 Veri Yer Tutucusu"/>
          <p:cNvSpPr>
            <a:spLocks noGrp="1"/>
          </p:cNvSpPr>
          <p:nvPr>
            <p:ph type="dt" sz="half" idx="10"/>
          </p:nvPr>
        </p:nvSpPr>
        <p:spPr>
          <a:xfrm>
            <a:off x="4791075" y="6481763"/>
            <a:ext cx="2130425" cy="301625"/>
          </a:xfrm>
        </p:spPr>
        <p:txBody>
          <a:bodyPr/>
          <a:lstStyle>
            <a:lvl1pPr>
              <a:defRPr/>
            </a:lvl1pPr>
          </a:lstStyle>
          <a:p>
            <a:pPr>
              <a:defRPr/>
            </a:pPr>
            <a:fld id="{C61134E9-DAB6-41E0-9E48-240AE5904864}" type="datetimeFigureOut">
              <a:rPr lang="tr-TR"/>
              <a:pPr>
                <a:defRPr/>
              </a:pPr>
              <a:t>28.1.2014</a:t>
            </a:fld>
            <a:endParaRPr lang="tr-TR"/>
          </a:p>
        </p:txBody>
      </p:sp>
      <p:sp>
        <p:nvSpPr>
          <p:cNvPr id="8" name="7 Altbilgi Yer Tutucusu"/>
          <p:cNvSpPr>
            <a:spLocks noGrp="1"/>
          </p:cNvSpPr>
          <p:nvPr>
            <p:ph type="ftr" sz="quarter" idx="11"/>
          </p:nvPr>
        </p:nvSpPr>
        <p:spPr>
          <a:xfrm>
            <a:off x="457200" y="6481763"/>
            <a:ext cx="4260850" cy="301625"/>
          </a:xfrm>
        </p:spPr>
        <p:txBody>
          <a:bodyPr/>
          <a:lstStyle>
            <a:lvl1pPr>
              <a:defRPr/>
            </a:lvl1pPr>
          </a:lstStyle>
          <a:p>
            <a:pPr>
              <a:defRPr/>
            </a:pPr>
            <a:endParaRPr lang="tr-TR"/>
          </a:p>
        </p:txBody>
      </p:sp>
      <p:sp>
        <p:nvSpPr>
          <p:cNvPr id="9" name="8 Slayt Numarası Yer Tutucusu"/>
          <p:cNvSpPr>
            <a:spLocks noGrp="1"/>
          </p:cNvSpPr>
          <p:nvPr>
            <p:ph type="sldNum" sz="quarter" idx="12"/>
          </p:nvPr>
        </p:nvSpPr>
        <p:spPr>
          <a:xfrm>
            <a:off x="7589838" y="6483350"/>
            <a:ext cx="503237" cy="301625"/>
          </a:xfrm>
        </p:spPr>
        <p:txBody>
          <a:bodyPr/>
          <a:lstStyle>
            <a:lvl1pPr algn="ctr">
              <a:defRPr smtClean="0"/>
            </a:lvl1pPr>
          </a:lstStyle>
          <a:p>
            <a:pPr>
              <a:defRPr/>
            </a:pPr>
            <a:fld id="{A2392B22-6ABF-445D-B64B-FC940748A03B}" type="slidenum">
              <a:rPr lang="tr-TR"/>
              <a:pPr>
                <a:defRPr/>
              </a:pPr>
              <a:t>‹#›</a:t>
            </a:fld>
            <a:endParaRPr lang="tr-TR"/>
          </a:p>
        </p:txBody>
      </p:sp>
    </p:spTree>
    <p:extLst>
      <p:ext uri="{BB962C8B-B14F-4D97-AF65-F5344CB8AC3E}">
        <p14:creationId xmlns:p14="http://schemas.microsoft.com/office/powerpoint/2010/main" val="2666911453"/>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lang="tr-TR" smtClean="0"/>
              <a:t>Asıl başlık stili için tıklatın</a:t>
            </a:r>
            <a:endParaRPr lang="en-US"/>
          </a:p>
        </p:txBody>
      </p:sp>
      <p:sp>
        <p:nvSpPr>
          <p:cNvPr id="3" name="13 Veri Yer Tutucusu"/>
          <p:cNvSpPr>
            <a:spLocks noGrp="1"/>
          </p:cNvSpPr>
          <p:nvPr>
            <p:ph type="dt" sz="half" idx="10"/>
          </p:nvPr>
        </p:nvSpPr>
        <p:spPr/>
        <p:txBody>
          <a:bodyPr/>
          <a:lstStyle>
            <a:lvl1pPr>
              <a:defRPr/>
            </a:lvl1pPr>
          </a:lstStyle>
          <a:p>
            <a:pPr>
              <a:defRPr/>
            </a:pPr>
            <a:fld id="{2B5464FE-275E-4F79-A419-A93450C6344C}" type="datetimeFigureOut">
              <a:rPr lang="tr-TR"/>
              <a:pPr>
                <a:defRPr/>
              </a:pPr>
              <a:t>28.1.2014</a:t>
            </a:fld>
            <a:endParaRPr lang="tr-TR"/>
          </a:p>
        </p:txBody>
      </p:sp>
      <p:sp>
        <p:nvSpPr>
          <p:cNvPr id="4" name="2 Altbilgi Yer Tutucusu"/>
          <p:cNvSpPr>
            <a:spLocks noGrp="1"/>
          </p:cNvSpPr>
          <p:nvPr>
            <p:ph type="ftr" sz="quarter" idx="11"/>
          </p:nvPr>
        </p:nvSpPr>
        <p:spPr/>
        <p:txBody>
          <a:bodyPr/>
          <a:lstStyle>
            <a:lvl1pPr>
              <a:defRPr/>
            </a:lvl1pPr>
          </a:lstStyle>
          <a:p>
            <a:pPr>
              <a:defRPr/>
            </a:pPr>
            <a:endParaRPr lang="tr-TR"/>
          </a:p>
        </p:txBody>
      </p:sp>
      <p:sp>
        <p:nvSpPr>
          <p:cNvPr id="5" name="22 Slayt Numarası Yer Tutucusu"/>
          <p:cNvSpPr>
            <a:spLocks noGrp="1"/>
          </p:cNvSpPr>
          <p:nvPr>
            <p:ph type="sldNum" sz="quarter" idx="12"/>
          </p:nvPr>
        </p:nvSpPr>
        <p:spPr/>
        <p:txBody>
          <a:bodyPr/>
          <a:lstStyle>
            <a:lvl1pPr>
              <a:defRPr/>
            </a:lvl1pPr>
          </a:lstStyle>
          <a:p>
            <a:pPr>
              <a:defRPr/>
            </a:pPr>
            <a:fld id="{4E5CA5A2-24BB-4130-87DC-CCF098A3385A}" type="slidenum">
              <a:rPr lang="tr-TR"/>
              <a:pPr>
                <a:defRPr/>
              </a:pPr>
              <a:t>‹#›</a:t>
            </a:fld>
            <a:endParaRPr lang="tr-TR"/>
          </a:p>
        </p:txBody>
      </p:sp>
    </p:spTree>
    <p:extLst>
      <p:ext uri="{BB962C8B-B14F-4D97-AF65-F5344CB8AC3E}">
        <p14:creationId xmlns:p14="http://schemas.microsoft.com/office/powerpoint/2010/main" val="135089111"/>
      </p:ext>
    </p:extLst>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3 Veri Yer Tutucusu"/>
          <p:cNvSpPr>
            <a:spLocks noGrp="1"/>
          </p:cNvSpPr>
          <p:nvPr>
            <p:ph type="dt" sz="half" idx="10"/>
          </p:nvPr>
        </p:nvSpPr>
        <p:spPr/>
        <p:txBody>
          <a:bodyPr/>
          <a:lstStyle>
            <a:lvl1pPr>
              <a:defRPr/>
            </a:lvl1pPr>
          </a:lstStyle>
          <a:p>
            <a:pPr>
              <a:defRPr/>
            </a:pPr>
            <a:fld id="{DDB78D59-C47F-451B-BB14-50459C6580A2}" type="datetimeFigureOut">
              <a:rPr lang="tr-TR"/>
              <a:pPr>
                <a:defRPr/>
              </a:pPr>
              <a:t>28.1.2014</a:t>
            </a:fld>
            <a:endParaRPr lang="tr-TR"/>
          </a:p>
        </p:txBody>
      </p:sp>
      <p:sp>
        <p:nvSpPr>
          <p:cNvPr id="3" name="2 Altbilgi Yer Tutucusu"/>
          <p:cNvSpPr>
            <a:spLocks noGrp="1"/>
          </p:cNvSpPr>
          <p:nvPr>
            <p:ph type="ftr" sz="quarter" idx="11"/>
          </p:nvPr>
        </p:nvSpPr>
        <p:spPr/>
        <p:txBody>
          <a:bodyPr/>
          <a:lstStyle>
            <a:lvl1pPr>
              <a:defRPr/>
            </a:lvl1pPr>
          </a:lstStyle>
          <a:p>
            <a:pPr>
              <a:defRPr/>
            </a:pPr>
            <a:endParaRPr lang="tr-TR"/>
          </a:p>
        </p:txBody>
      </p:sp>
      <p:sp>
        <p:nvSpPr>
          <p:cNvPr id="4" name="22 Slayt Numarası Yer Tutucusu"/>
          <p:cNvSpPr>
            <a:spLocks noGrp="1"/>
          </p:cNvSpPr>
          <p:nvPr>
            <p:ph type="sldNum" sz="quarter" idx="12"/>
          </p:nvPr>
        </p:nvSpPr>
        <p:spPr/>
        <p:txBody>
          <a:bodyPr/>
          <a:lstStyle>
            <a:lvl1pPr>
              <a:defRPr/>
            </a:lvl1pPr>
          </a:lstStyle>
          <a:p>
            <a:pPr>
              <a:defRPr/>
            </a:pPr>
            <a:fld id="{DB0D1480-8AAF-4803-83BD-237E7414EABD}" type="slidenum">
              <a:rPr lang="tr-TR"/>
              <a:pPr>
                <a:defRPr/>
              </a:pPr>
              <a:t>‹#›</a:t>
            </a:fld>
            <a:endParaRPr lang="tr-TR"/>
          </a:p>
        </p:txBody>
      </p:sp>
    </p:spTree>
    <p:extLst>
      <p:ext uri="{BB962C8B-B14F-4D97-AF65-F5344CB8AC3E}">
        <p14:creationId xmlns:p14="http://schemas.microsoft.com/office/powerpoint/2010/main" val="958595787"/>
      </p:ext>
    </p:extLst>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tr-TR" smtClean="0"/>
              <a:t>Asıl başlık stili için tıklatın</a:t>
            </a:r>
            <a:endParaRPr lang="en-US"/>
          </a:p>
        </p:txBody>
      </p:sp>
      <p:sp>
        <p:nvSpPr>
          <p:cNvPr id="3" name="2 Metin Yer Tutucusu"/>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Veri Yer Tutucusu"/>
          <p:cNvSpPr>
            <a:spLocks noGrp="1"/>
          </p:cNvSpPr>
          <p:nvPr>
            <p:ph type="dt" sz="half" idx="10"/>
          </p:nvPr>
        </p:nvSpPr>
        <p:spPr>
          <a:xfrm>
            <a:off x="6278563" y="6556375"/>
            <a:ext cx="2133600" cy="301625"/>
          </a:xfrm>
        </p:spPr>
        <p:txBody>
          <a:bodyPr/>
          <a:lstStyle>
            <a:lvl1pPr>
              <a:defRPr sz="900" smtClean="0"/>
            </a:lvl1pPr>
          </a:lstStyle>
          <a:p>
            <a:pPr>
              <a:defRPr/>
            </a:pPr>
            <a:fld id="{174EF3E8-BA1A-49AE-A0F4-996C812A540A}" type="datetimeFigureOut">
              <a:rPr lang="tr-TR"/>
              <a:pPr>
                <a:defRPr/>
              </a:pPr>
              <a:t>28.1.2014</a:t>
            </a:fld>
            <a:endParaRPr lang="tr-TR"/>
          </a:p>
        </p:txBody>
      </p:sp>
      <p:sp>
        <p:nvSpPr>
          <p:cNvPr id="6" name="5 Altbilgi Yer Tutucusu"/>
          <p:cNvSpPr>
            <a:spLocks noGrp="1"/>
          </p:cNvSpPr>
          <p:nvPr>
            <p:ph type="ftr" sz="quarter" idx="11"/>
          </p:nvPr>
        </p:nvSpPr>
        <p:spPr>
          <a:xfrm>
            <a:off x="1135063" y="6556375"/>
            <a:ext cx="5143500" cy="301625"/>
          </a:xfrm>
        </p:spPr>
        <p:txBody>
          <a:bodyPr/>
          <a:lstStyle>
            <a:lvl1pPr>
              <a:defRPr sz="900"/>
            </a:lvl1pPr>
          </a:lstStyle>
          <a:p>
            <a:pPr>
              <a:defRPr/>
            </a:pPr>
            <a:endParaRPr lang="tr-TR"/>
          </a:p>
        </p:txBody>
      </p:sp>
      <p:sp>
        <p:nvSpPr>
          <p:cNvPr id="7" name="6 Slayt Numarası Yer Tutucusu"/>
          <p:cNvSpPr>
            <a:spLocks noGrp="1"/>
          </p:cNvSpPr>
          <p:nvPr>
            <p:ph type="sldNum" sz="quarter" idx="12"/>
          </p:nvPr>
        </p:nvSpPr>
        <p:spPr>
          <a:xfrm>
            <a:off x="8410575" y="6556375"/>
            <a:ext cx="503238" cy="301625"/>
          </a:xfrm>
        </p:spPr>
        <p:txBody>
          <a:bodyPr/>
          <a:lstStyle>
            <a:lvl1pPr>
              <a:defRPr sz="900" smtClean="0"/>
            </a:lvl1pPr>
          </a:lstStyle>
          <a:p>
            <a:pPr>
              <a:defRPr/>
            </a:pPr>
            <a:fld id="{B6D86CB4-D09B-4E89-9DE5-DE1D9F21E463}" type="slidenum">
              <a:rPr lang="tr-TR"/>
              <a:pPr>
                <a:defRPr/>
              </a:pPr>
              <a:t>‹#›</a:t>
            </a:fld>
            <a:endParaRPr lang="tr-TR"/>
          </a:p>
        </p:txBody>
      </p:sp>
    </p:spTree>
    <p:extLst>
      <p:ext uri="{BB962C8B-B14F-4D97-AF65-F5344CB8AC3E}">
        <p14:creationId xmlns:p14="http://schemas.microsoft.com/office/powerpoint/2010/main" val="3185378310"/>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tr-TR" smtClean="0"/>
              <a:t>Asıl başlık stili için tıklatın</a:t>
            </a:r>
            <a:endParaRPr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5" name="4 Veri Yer Tutucusu"/>
          <p:cNvSpPr>
            <a:spLocks noGrp="1"/>
          </p:cNvSpPr>
          <p:nvPr>
            <p:ph type="dt" sz="half" idx="10"/>
          </p:nvPr>
        </p:nvSpPr>
        <p:spPr>
          <a:xfrm>
            <a:off x="6108700" y="6556375"/>
            <a:ext cx="2101850" cy="301625"/>
          </a:xfrm>
        </p:spPr>
        <p:txBody>
          <a:bodyPr/>
          <a:lstStyle>
            <a:lvl1pPr>
              <a:defRPr sz="900" smtClean="0"/>
            </a:lvl1pPr>
          </a:lstStyle>
          <a:p>
            <a:pPr>
              <a:defRPr/>
            </a:pPr>
            <a:fld id="{CF602F4F-8BF0-4B85-A1D0-2AA9C4693B60}" type="datetimeFigureOut">
              <a:rPr lang="tr-TR"/>
              <a:pPr>
                <a:defRPr/>
              </a:pPr>
              <a:t>28.1.2014</a:t>
            </a:fld>
            <a:endParaRPr lang="tr-TR"/>
          </a:p>
        </p:txBody>
      </p:sp>
      <p:sp>
        <p:nvSpPr>
          <p:cNvPr id="6" name="5 Altbilgi Yer Tutucusu"/>
          <p:cNvSpPr>
            <a:spLocks noGrp="1"/>
          </p:cNvSpPr>
          <p:nvPr>
            <p:ph type="ftr" sz="quarter" idx="11"/>
          </p:nvPr>
        </p:nvSpPr>
        <p:spPr>
          <a:xfrm>
            <a:off x="1169988" y="6557963"/>
            <a:ext cx="4948237" cy="301625"/>
          </a:xfrm>
        </p:spPr>
        <p:txBody>
          <a:bodyPr/>
          <a:lstStyle>
            <a:lvl1pPr>
              <a:defRPr sz="900"/>
            </a:lvl1pPr>
          </a:lstStyle>
          <a:p>
            <a:pPr>
              <a:defRPr/>
            </a:pPr>
            <a:endParaRPr lang="tr-TR"/>
          </a:p>
        </p:txBody>
      </p:sp>
      <p:sp>
        <p:nvSpPr>
          <p:cNvPr id="7" name="6 Slayt Numarası Yer Tutucusu"/>
          <p:cNvSpPr>
            <a:spLocks noGrp="1"/>
          </p:cNvSpPr>
          <p:nvPr>
            <p:ph type="sldNum" sz="quarter" idx="12"/>
          </p:nvPr>
        </p:nvSpPr>
        <p:spPr>
          <a:xfrm>
            <a:off x="8216900" y="6556375"/>
            <a:ext cx="366713" cy="301625"/>
          </a:xfrm>
        </p:spPr>
        <p:txBody>
          <a:bodyPr/>
          <a:lstStyle>
            <a:lvl1pPr algn="ctr">
              <a:defRPr sz="900" smtClean="0"/>
            </a:lvl1pPr>
          </a:lstStyle>
          <a:p>
            <a:pPr>
              <a:defRPr/>
            </a:pPr>
            <a:fld id="{CC12A443-DE7D-4767-8E64-5AF5608944A2}" type="slidenum">
              <a:rPr lang="tr-TR"/>
              <a:pPr>
                <a:defRPr/>
              </a:pPr>
              <a:t>‹#›</a:t>
            </a:fld>
            <a:endParaRPr lang="tr-TR"/>
          </a:p>
        </p:txBody>
      </p:sp>
    </p:spTree>
    <p:extLst>
      <p:ext uri="{BB962C8B-B14F-4D97-AF65-F5344CB8AC3E}">
        <p14:creationId xmlns:p14="http://schemas.microsoft.com/office/powerpoint/2010/main" val="3480227013"/>
      </p:ext>
    </p:extLst>
  </p:cSld>
  <p:clrMapOvr>
    <a:overrideClrMapping bg1="dk1" tx1="lt1" bg2="dk2" tx2="lt2" accent1="accent1" accent2="accent2" accent3="accent3" accent4="accent4" accent5="accent5" accent6="accent6" hlink="hlink" folHlink="folHlink"/>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7 Düz Bağlayıcı"/>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8288"/>
            <a:ext cx="8229600" cy="1398587"/>
          </a:xfrm>
          <a:prstGeom prst="rect">
            <a:avLst/>
          </a:prstGeom>
        </p:spPr>
        <p:txBody>
          <a:bodyPr vert="horz" anchor="ctr">
            <a:normAutofit/>
          </a:bodyPr>
          <a:lstStyle/>
          <a:p>
            <a:r>
              <a:rPr lang="tr-TR" smtClean="0"/>
              <a:t>Asıl başlık stili için tıklatın</a:t>
            </a:r>
            <a:endParaRPr lang="en-US"/>
          </a:p>
        </p:txBody>
      </p:sp>
      <p:sp>
        <p:nvSpPr>
          <p:cNvPr id="1030" name="12 Metin Yer Tutucusu"/>
          <p:cNvSpPr>
            <a:spLocks noGrp="1"/>
          </p:cNvSpPr>
          <p:nvPr>
            <p:ph type="body" idx="1"/>
          </p:nvPr>
        </p:nvSpPr>
        <p:spPr bwMode="auto">
          <a:xfrm>
            <a:off x="457200" y="1882775"/>
            <a:ext cx="822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endParaRPr lang="en-US" altLang="tr-TR" smtClean="0"/>
          </a:p>
        </p:txBody>
      </p:sp>
      <p:sp>
        <p:nvSpPr>
          <p:cNvPr id="14" name="13 Veri Yer Tutucusu"/>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smtClean="0">
                <a:solidFill>
                  <a:schemeClr val="tx1"/>
                </a:solidFill>
                <a:latin typeface="+mn-lt"/>
              </a:defRPr>
            </a:lvl1pPr>
          </a:lstStyle>
          <a:p>
            <a:pPr>
              <a:defRPr/>
            </a:pPr>
            <a:fld id="{EE912A55-B1CA-4E2F-8D9F-7174DC6F0655}" type="datetimeFigureOut">
              <a:rPr lang="tr-TR"/>
              <a:pPr>
                <a:defRPr/>
              </a:pPr>
              <a:t>28.1.2014</a:t>
            </a:fld>
            <a:endParaRPr lang="tr-TR"/>
          </a:p>
        </p:txBody>
      </p:sp>
      <p:sp>
        <p:nvSpPr>
          <p:cNvPr id="3" name="2 Altbilgi Yer Tutucusu"/>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lstStyle>
          <a:p>
            <a:pPr>
              <a:defRPr/>
            </a:pPr>
            <a:endParaRPr lang="tr-TR"/>
          </a:p>
        </p:txBody>
      </p:sp>
      <p:sp>
        <p:nvSpPr>
          <p:cNvPr id="23" name="22 Slayt Numarası Yer Tutucusu"/>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smtClean="0">
                <a:solidFill>
                  <a:schemeClr val="tx1"/>
                </a:solidFill>
                <a:latin typeface="+mn-lt"/>
              </a:defRPr>
            </a:lvl1pPr>
          </a:lstStyle>
          <a:p>
            <a:pPr>
              <a:defRPr/>
            </a:pPr>
            <a:fld id="{DA0D90FB-9130-4478-8D24-9DA24A4B41E3}" type="slidenum">
              <a:rPr lang="tr-TR"/>
              <a:pPr>
                <a:defRPr/>
              </a:pPr>
              <a:t>‹#›</a:t>
            </a:fld>
            <a:endParaRPr lang="tr-TR"/>
          </a:p>
        </p:txBody>
      </p:sp>
    </p:spTree>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79" r:id="rId6"/>
    <p:sldLayoutId id="2147483680" r:id="rId7"/>
    <p:sldLayoutId id="2147483688" r:id="rId8"/>
    <p:sldLayoutId id="2147483689" r:id="rId9"/>
    <p:sldLayoutId id="2147483681" r:id="rId10"/>
    <p:sldLayoutId id="2147483682" r:id="rId11"/>
  </p:sldLayoutIdLst>
  <p:transition>
    <p:wedge/>
  </p:transition>
  <p:txStyles>
    <p:titleStyle>
      <a:lvl1pPr marL="484188" indent="-484188" algn="l" rtl="0" eaLnBrk="1" fontAlgn="base" hangingPunct="1">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indent="-484188" algn="l" rtl="0" eaLnBrk="1" fontAlgn="base" hangingPunct="1">
        <a:spcBef>
          <a:spcPct val="0"/>
        </a:spcBef>
        <a:spcAft>
          <a:spcPct val="0"/>
        </a:spcAft>
        <a:defRPr sz="4200">
          <a:solidFill>
            <a:srgbClr val="FF5C9C"/>
          </a:solidFill>
          <a:latin typeface="Century Gothic" pitchFamily="34" charset="0"/>
        </a:defRPr>
      </a:lvl2pPr>
      <a:lvl3pPr marL="484188" indent="-484188" algn="l" rtl="0" eaLnBrk="1" fontAlgn="base" hangingPunct="1">
        <a:spcBef>
          <a:spcPct val="0"/>
        </a:spcBef>
        <a:spcAft>
          <a:spcPct val="0"/>
        </a:spcAft>
        <a:defRPr sz="4200">
          <a:solidFill>
            <a:srgbClr val="FF5C9C"/>
          </a:solidFill>
          <a:latin typeface="Century Gothic" pitchFamily="34" charset="0"/>
        </a:defRPr>
      </a:lvl3pPr>
      <a:lvl4pPr marL="484188" indent="-484188" algn="l" rtl="0" eaLnBrk="1" fontAlgn="base" hangingPunct="1">
        <a:spcBef>
          <a:spcPct val="0"/>
        </a:spcBef>
        <a:spcAft>
          <a:spcPct val="0"/>
        </a:spcAft>
        <a:defRPr sz="4200">
          <a:solidFill>
            <a:srgbClr val="FF5C9C"/>
          </a:solidFill>
          <a:latin typeface="Century Gothic" pitchFamily="34" charset="0"/>
        </a:defRPr>
      </a:lvl4pPr>
      <a:lvl5pPr marL="484188" indent="-484188" algn="l" rtl="0" eaLnBrk="1" fontAlgn="base" hangingPunct="1">
        <a:spcBef>
          <a:spcPct val="0"/>
        </a:spcBef>
        <a:spcAft>
          <a:spcPct val="0"/>
        </a:spcAft>
        <a:defRPr sz="4200">
          <a:solidFill>
            <a:srgbClr val="FF5C9C"/>
          </a:solidFill>
          <a:latin typeface="Century Gothic" pitchFamily="34" charset="0"/>
        </a:defRPr>
      </a:lvl5pPr>
      <a:lvl6pPr marL="941388" indent="-484188" algn="l" rtl="0" eaLnBrk="1" fontAlgn="base" hangingPunct="1">
        <a:spcBef>
          <a:spcPct val="0"/>
        </a:spcBef>
        <a:spcAft>
          <a:spcPct val="0"/>
        </a:spcAft>
        <a:defRPr sz="4200">
          <a:solidFill>
            <a:srgbClr val="FF5C9C"/>
          </a:solidFill>
          <a:latin typeface="Century Gothic" pitchFamily="34" charset="0"/>
        </a:defRPr>
      </a:lvl6pPr>
      <a:lvl7pPr marL="1398588" indent="-484188" algn="l" rtl="0" eaLnBrk="1" fontAlgn="base" hangingPunct="1">
        <a:spcBef>
          <a:spcPct val="0"/>
        </a:spcBef>
        <a:spcAft>
          <a:spcPct val="0"/>
        </a:spcAft>
        <a:defRPr sz="4200">
          <a:solidFill>
            <a:srgbClr val="FF5C9C"/>
          </a:solidFill>
          <a:latin typeface="Century Gothic" pitchFamily="34" charset="0"/>
        </a:defRPr>
      </a:lvl7pPr>
      <a:lvl8pPr marL="1855788" indent="-484188" algn="l" rtl="0" eaLnBrk="1" fontAlgn="base" hangingPunct="1">
        <a:spcBef>
          <a:spcPct val="0"/>
        </a:spcBef>
        <a:spcAft>
          <a:spcPct val="0"/>
        </a:spcAft>
        <a:defRPr sz="4200">
          <a:solidFill>
            <a:srgbClr val="FF5C9C"/>
          </a:solidFill>
          <a:latin typeface="Century Gothic" pitchFamily="34" charset="0"/>
        </a:defRPr>
      </a:lvl8pPr>
      <a:lvl9pPr marL="2312988" indent="-484188" algn="l" rtl="0" eaLnBrk="1" fontAlgn="base" hangingPunct="1">
        <a:spcBef>
          <a:spcPct val="0"/>
        </a:spcBef>
        <a:spcAft>
          <a:spcPct val="0"/>
        </a:spcAft>
        <a:defRPr sz="4200">
          <a:solidFill>
            <a:srgbClr val="FF5C9C"/>
          </a:solidFill>
          <a:latin typeface="Century Gothic" pitchFamily="34" charset="0"/>
        </a:defRPr>
      </a:lvl9pPr>
    </p:titleStyle>
    <p:bodyStyle>
      <a:lvl1pPr marL="447675" indent="-382588" algn="l" rtl="0" eaLnBrk="1" fontAlgn="base" hangingPunct="1">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eaLnBrk="1" fontAlgn="base" hangingPunct="1">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eaLnBrk="1" fontAlgn="base" hangingPunct="1">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eaLnBrk="1" fontAlgn="base" hangingPunct="1">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eaLnBrk="1" fontAlgn="base" hangingPunct="1">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a:xfrm>
            <a:off x="755650" y="2420938"/>
            <a:ext cx="7129463" cy="3529012"/>
          </a:xfrm>
        </p:spPr>
        <p:txBody>
          <a:bodyPr>
            <a:normAutofit/>
          </a:bodyPr>
          <a:lstStyle/>
          <a:p>
            <a:pPr marL="484632" indent="0" algn="ctr" fontAlgn="auto">
              <a:spcAft>
                <a:spcPts val="0"/>
              </a:spcAft>
              <a:defRPr/>
            </a:pPr>
            <a:r>
              <a:rPr lang="tr-TR" sz="5500" i="1" dirty="0">
                <a:solidFill>
                  <a:schemeClr val="tx1"/>
                </a:solidFill>
                <a:latin typeface="Times New Roman" pitchFamily="18" charset="0"/>
              </a:rPr>
              <a:t>   </a:t>
            </a:r>
            <a:r>
              <a:rPr lang="tr-TR" sz="7700" b="1" i="1" dirty="0">
                <a:solidFill>
                  <a:schemeClr val="tx1"/>
                </a:solidFill>
                <a:latin typeface="Times New Roman" pitchFamily="18" charset="0"/>
              </a:rPr>
              <a:t>ZEKAT</a:t>
            </a:r>
            <a:br>
              <a:rPr lang="tr-TR" sz="7700" b="1" i="1" dirty="0">
                <a:solidFill>
                  <a:schemeClr val="tx1"/>
                </a:solidFill>
                <a:latin typeface="Times New Roman" pitchFamily="18" charset="0"/>
              </a:rPr>
            </a:br>
            <a:r>
              <a:rPr lang="tr-TR" sz="2400" i="1" dirty="0">
                <a:solidFill>
                  <a:schemeClr val="tx1"/>
                </a:solidFill>
                <a:latin typeface="Times New Roman" pitchFamily="18" charset="0"/>
              </a:rPr>
              <a:t/>
            </a:r>
            <a:br>
              <a:rPr lang="tr-TR" sz="2400" i="1" dirty="0">
                <a:solidFill>
                  <a:schemeClr val="tx1"/>
                </a:solidFill>
                <a:latin typeface="Times New Roman" pitchFamily="18" charset="0"/>
              </a:rPr>
            </a:br>
            <a:r>
              <a:rPr lang="tr-TR" sz="2400" i="1" dirty="0">
                <a:solidFill>
                  <a:schemeClr val="tx1"/>
                </a:solidFill>
                <a:latin typeface="Times New Roman" pitchFamily="18" charset="0"/>
              </a:rPr>
              <a:t/>
            </a:r>
            <a:br>
              <a:rPr lang="tr-TR" sz="2400" i="1" dirty="0">
                <a:solidFill>
                  <a:schemeClr val="tx1"/>
                </a:solidFill>
                <a:latin typeface="Times New Roman" pitchFamily="18" charset="0"/>
              </a:rPr>
            </a:br>
            <a:r>
              <a:rPr lang="tr-TR" sz="2400" i="1" dirty="0">
                <a:solidFill>
                  <a:schemeClr val="tx1"/>
                </a:solidFill>
                <a:latin typeface="Times New Roman" pitchFamily="18" charset="0"/>
              </a:rPr>
              <a:t/>
            </a:r>
            <a:br>
              <a:rPr lang="tr-TR" sz="2400" i="1" dirty="0">
                <a:solidFill>
                  <a:schemeClr val="tx1"/>
                </a:solidFill>
                <a:latin typeface="Times New Roman" pitchFamily="18" charset="0"/>
              </a:rPr>
            </a:br>
            <a:r>
              <a:rPr lang="tr-TR" sz="2400" i="1" dirty="0">
                <a:solidFill>
                  <a:schemeClr val="tx1"/>
                </a:solidFill>
                <a:latin typeface="Times New Roman" pitchFamily="18" charset="0"/>
              </a:rPr>
              <a:t/>
            </a:r>
            <a:br>
              <a:rPr lang="tr-TR" sz="2400" i="1" dirty="0">
                <a:solidFill>
                  <a:schemeClr val="tx1"/>
                </a:solidFill>
                <a:latin typeface="Times New Roman" pitchFamily="18" charset="0"/>
              </a:rPr>
            </a:br>
            <a:r>
              <a:rPr lang="tr-TR" sz="2400" i="1" dirty="0">
                <a:solidFill>
                  <a:schemeClr val="tx1"/>
                </a:solidFill>
                <a:latin typeface="Times New Roman" pitchFamily="18" charset="0"/>
              </a:rPr>
              <a:t/>
            </a:r>
            <a:br>
              <a:rPr lang="tr-TR" sz="2400" i="1" dirty="0">
                <a:solidFill>
                  <a:schemeClr val="tx1"/>
                </a:solidFill>
                <a:latin typeface="Times New Roman" pitchFamily="18" charset="0"/>
              </a:rPr>
            </a:br>
            <a:endParaRPr lang="tr-TR" sz="2400" i="1" dirty="0">
              <a:solidFill>
                <a:schemeClr val="tx1"/>
              </a:solidFill>
              <a:latin typeface="Times New Roman" pitchFamily="18" charset="0"/>
            </a:endParaRPr>
          </a:p>
        </p:txBody>
      </p:sp>
      <p:pic>
        <p:nvPicPr>
          <p:cNvPr id="222211" name="Picture 3" descr="bismilla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765175"/>
            <a:ext cx="78486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222211"/>
                                        </p:tgtEl>
                                        <p:attrNameLst>
                                          <p:attrName>style.visibility</p:attrName>
                                        </p:attrNameLst>
                                      </p:cBhvr>
                                      <p:to>
                                        <p:strVal val="visible"/>
                                      </p:to>
                                    </p:set>
                                    <p:animEffect transition="in" filter="strips(downLeft)">
                                      <p:cBhvr>
                                        <p:cTn id="7" dur="2000"/>
                                        <p:tgtEl>
                                          <p:spTgt spid="2222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0" presetClass="entr" presetSubtype="0" fill="hold" nodeType="clickEffect">
                                  <p:stCondLst>
                                    <p:cond delay="0"/>
                                  </p:stCondLst>
                                  <p:iterate type="lt">
                                    <p:tmPct val="10000"/>
                                  </p:iterate>
                                  <p:childTnLst>
                                    <p:set>
                                      <p:cBhvr>
                                        <p:cTn id="11" dur="1" fill="hold">
                                          <p:stCondLst>
                                            <p:cond delay="0"/>
                                          </p:stCondLst>
                                        </p:cTn>
                                        <p:tgtEl>
                                          <p:spTgt spid="222210"/>
                                        </p:tgtEl>
                                        <p:attrNameLst>
                                          <p:attrName>style.visibility</p:attrName>
                                        </p:attrNameLst>
                                      </p:cBhvr>
                                      <p:to>
                                        <p:strVal val="visible"/>
                                      </p:to>
                                    </p:set>
                                    <p:animEffect transition="in" filter="fade">
                                      <p:cBhvr>
                                        <p:cTn id="12" dur="1000"/>
                                        <p:tgtEl>
                                          <p:spTgt spid="222210"/>
                                        </p:tgtEl>
                                      </p:cBhvr>
                                    </p:animEffect>
                                    <p:anim calcmode="lin" valueType="num">
                                      <p:cBhvr>
                                        <p:cTn id="13" dur="1000" fill="hold"/>
                                        <p:tgtEl>
                                          <p:spTgt spid="222210"/>
                                        </p:tgtEl>
                                        <p:attrNameLst>
                                          <p:attrName>ppt_x</p:attrName>
                                        </p:attrNameLst>
                                      </p:cBhvr>
                                      <p:tavLst>
                                        <p:tav tm="0">
                                          <p:val>
                                            <p:strVal val="#ppt_x-.1"/>
                                          </p:val>
                                        </p:tav>
                                        <p:tav tm="100000">
                                          <p:val>
                                            <p:strVal val="#ppt_x"/>
                                          </p:val>
                                        </p:tav>
                                      </p:tavLst>
                                    </p:anim>
                                    <p:anim calcmode="lin" valueType="num">
                                      <p:cBhvr>
                                        <p:cTn id="14" dur="1000" fill="hold"/>
                                        <p:tgtEl>
                                          <p:spTgt spid="2222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a:xfrm>
            <a:off x="468313" y="981075"/>
            <a:ext cx="8229600" cy="1139825"/>
          </a:xfrm>
        </p:spPr>
        <p:txBody>
          <a:bodyPr/>
          <a:lstStyle/>
          <a:p>
            <a:pPr marL="484632" indent="0" fontAlgn="auto">
              <a:spcAft>
                <a:spcPts val="0"/>
              </a:spcAft>
              <a:defRPr/>
            </a:pPr>
            <a:r>
              <a:rPr lang="tr-TR" b="1" dirty="0">
                <a:solidFill>
                  <a:schemeClr val="accent1">
                    <a:tint val="83000"/>
                    <a:satMod val="150000"/>
                  </a:schemeClr>
                </a:solidFill>
                <a:latin typeface="Arial Black" pitchFamily="34" charset="0"/>
              </a:rPr>
              <a:t>b) Temlik</a:t>
            </a:r>
            <a:r>
              <a:rPr lang="tr-TR" dirty="0">
                <a:solidFill>
                  <a:schemeClr val="accent1">
                    <a:tint val="83000"/>
                    <a:satMod val="150000"/>
                  </a:schemeClr>
                </a:solidFill>
              </a:rPr>
              <a:t> </a:t>
            </a:r>
          </a:p>
        </p:txBody>
      </p:sp>
      <p:sp>
        <p:nvSpPr>
          <p:cNvPr id="219139" name="Rectangle 3"/>
          <p:cNvSpPr>
            <a:spLocks noGrp="1" noChangeArrowheads="1"/>
          </p:cNvSpPr>
          <p:nvPr>
            <p:ph idx="1"/>
          </p:nvPr>
        </p:nvSpPr>
        <p:spPr>
          <a:xfrm>
            <a:off x="468313" y="2997200"/>
            <a:ext cx="8229600" cy="4530725"/>
          </a:xfrm>
        </p:spPr>
        <p:txBody>
          <a:bodyPr/>
          <a:lstStyle/>
          <a:p>
            <a:r>
              <a:rPr lang="tr-TR" altLang="tr-TR" sz="3600" smtClean="0">
                <a:latin typeface="Times New Roman" pitchFamily="18" charset="0"/>
              </a:rPr>
              <a:t>Zekâtı, ona ehil olanlara vermek yani onların mülkiyetlerine geçirmek (temlik) şarttır.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19138"/>
                                        </p:tgtEl>
                                        <p:attrNameLst>
                                          <p:attrName>style.visibility</p:attrName>
                                        </p:attrNameLst>
                                      </p:cBhvr>
                                      <p:to>
                                        <p:strVal val="visible"/>
                                      </p:to>
                                    </p:set>
                                    <p:animEffect transition="in" filter="fade">
                                      <p:cBhvr>
                                        <p:cTn id="7" dur="1000"/>
                                        <p:tgtEl>
                                          <p:spTgt spid="219138"/>
                                        </p:tgtEl>
                                      </p:cBhvr>
                                    </p:animEffect>
                                    <p:anim calcmode="lin" valueType="num">
                                      <p:cBhvr>
                                        <p:cTn id="8" dur="1000" fill="hold"/>
                                        <p:tgtEl>
                                          <p:spTgt spid="219138"/>
                                        </p:tgtEl>
                                        <p:attrNameLst>
                                          <p:attrName>ppt_x</p:attrName>
                                        </p:attrNameLst>
                                      </p:cBhvr>
                                      <p:tavLst>
                                        <p:tav tm="0">
                                          <p:val>
                                            <p:strVal val="#ppt_x-.1"/>
                                          </p:val>
                                        </p:tav>
                                        <p:tav tm="100000">
                                          <p:val>
                                            <p:strVal val="#ppt_x"/>
                                          </p:val>
                                        </p:tav>
                                      </p:tavLst>
                                    </p:anim>
                                    <p:anim calcmode="lin" valueType="num">
                                      <p:cBhvr>
                                        <p:cTn id="9" dur="1000" fill="hold"/>
                                        <p:tgtEl>
                                          <p:spTgt spid="219138"/>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19139">
                                            <p:txEl>
                                              <p:pRg st="0" end="0"/>
                                            </p:txEl>
                                          </p:spTgt>
                                        </p:tgtEl>
                                        <p:attrNameLst>
                                          <p:attrName>style.visibility</p:attrName>
                                        </p:attrNameLst>
                                      </p:cBhvr>
                                      <p:to>
                                        <p:strVal val="visible"/>
                                      </p:to>
                                    </p:set>
                                    <p:animEffect transition="in" filter="diamond(in)">
                                      <p:cBhvr>
                                        <p:cTn id="14" dur="2000"/>
                                        <p:tgtEl>
                                          <p:spTgt spid="2191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8288"/>
            <a:ext cx="8229600" cy="1398587"/>
          </a:xfrm>
        </p:spPr>
        <p:txBody>
          <a:bodyPr/>
          <a:lstStyle/>
          <a:p>
            <a:pPr marL="484632" indent="0" fontAlgn="auto">
              <a:spcAft>
                <a:spcPts val="0"/>
              </a:spcAft>
              <a:defRPr/>
            </a:pPr>
            <a:endParaRPr lang="tr-TR">
              <a:solidFill>
                <a:schemeClr val="accent1">
                  <a:tint val="83000"/>
                  <a:satMod val="150000"/>
                </a:schemeClr>
              </a:solidFill>
            </a:endParaRPr>
          </a:p>
        </p:txBody>
      </p:sp>
      <p:sp>
        <p:nvSpPr>
          <p:cNvPr id="19459" name="2 İçerik Yer Tutucusu"/>
          <p:cNvSpPr>
            <a:spLocks noGrp="1"/>
          </p:cNvSpPr>
          <p:nvPr>
            <p:ph idx="1"/>
          </p:nvPr>
        </p:nvSpPr>
        <p:spPr>
          <a:xfrm>
            <a:off x="457200" y="1882775"/>
            <a:ext cx="8229600" cy="4572000"/>
          </a:xfrm>
        </p:spPr>
        <p:txBody>
          <a:bodyPr/>
          <a:lstStyle/>
          <a:p>
            <a:endParaRPr lang="tr-TR" altLang="tr-TR" smtClean="0"/>
          </a:p>
        </p:txBody>
      </p:sp>
      <p:pic>
        <p:nvPicPr>
          <p:cNvPr id="19460" name="Picture 2" descr="E:\resim\resim\ayetler\mu mınun\MUMiNUN%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8438"/>
            <a:ext cx="9144000" cy="646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a:xfrm>
            <a:off x="0" y="260350"/>
            <a:ext cx="9144000" cy="981075"/>
          </a:xfrm>
        </p:spPr>
        <p:txBody>
          <a:bodyPr/>
          <a:lstStyle/>
          <a:p>
            <a:pPr marL="484632" indent="0" fontAlgn="auto">
              <a:spcAft>
                <a:spcPts val="0"/>
              </a:spcAft>
              <a:defRPr/>
            </a:pPr>
            <a:r>
              <a:rPr lang="tr-TR" sz="4400" b="1" i="1" dirty="0" smtClean="0">
                <a:solidFill>
                  <a:schemeClr val="tx1"/>
                </a:solidFill>
                <a:latin typeface="Arial Black" pitchFamily="34" charset="0"/>
              </a:rPr>
              <a:t>Zekat Kimlere Verilir? </a:t>
            </a:r>
            <a:endParaRPr lang="tr-TR" sz="4400" b="1" i="1" dirty="0">
              <a:solidFill>
                <a:schemeClr val="tx1"/>
              </a:solidFill>
              <a:latin typeface="Arial Black" pitchFamily="34" charset="0"/>
            </a:endParaRPr>
          </a:p>
        </p:txBody>
      </p:sp>
      <p:sp>
        <p:nvSpPr>
          <p:cNvPr id="223235" name="Rectangle 3"/>
          <p:cNvSpPr>
            <a:spLocks noGrp="1" noChangeArrowheads="1"/>
          </p:cNvSpPr>
          <p:nvPr>
            <p:ph idx="1"/>
          </p:nvPr>
        </p:nvSpPr>
        <p:spPr>
          <a:xfrm>
            <a:off x="468313" y="1341438"/>
            <a:ext cx="8293100" cy="3459162"/>
          </a:xfrm>
        </p:spPr>
        <p:txBody>
          <a:bodyPr/>
          <a:lstStyle/>
          <a:p>
            <a:pPr>
              <a:lnSpc>
                <a:spcPct val="125000"/>
              </a:lnSpc>
              <a:spcBef>
                <a:spcPct val="60000"/>
              </a:spcBef>
              <a:buFont typeface="Wingdings" pitchFamily="2" charset="2"/>
              <a:buChar char="ü"/>
            </a:pPr>
            <a:r>
              <a:rPr lang="tr-TR" altLang="tr-TR" smtClean="0">
                <a:latin typeface="Times New Roman" pitchFamily="18" charset="0"/>
              </a:rPr>
              <a:t>Fakirlere</a:t>
            </a:r>
          </a:p>
          <a:p>
            <a:pPr>
              <a:lnSpc>
                <a:spcPct val="125000"/>
              </a:lnSpc>
              <a:spcBef>
                <a:spcPct val="60000"/>
              </a:spcBef>
              <a:buFont typeface="Wingdings" pitchFamily="2" charset="2"/>
              <a:buChar char="ü"/>
            </a:pPr>
            <a:r>
              <a:rPr lang="tr-TR" altLang="tr-TR" smtClean="0">
                <a:latin typeface="Times New Roman" pitchFamily="18" charset="0"/>
              </a:rPr>
              <a:t>Miskinlere</a:t>
            </a:r>
          </a:p>
          <a:p>
            <a:pPr>
              <a:lnSpc>
                <a:spcPct val="125000"/>
              </a:lnSpc>
              <a:spcBef>
                <a:spcPct val="60000"/>
              </a:spcBef>
              <a:buFont typeface="Wingdings" pitchFamily="2" charset="2"/>
              <a:buChar char="ü"/>
            </a:pPr>
            <a:r>
              <a:rPr lang="tr-TR" altLang="tr-TR" smtClean="0">
                <a:latin typeface="Times New Roman" pitchFamily="18" charset="0"/>
              </a:rPr>
              <a:t>Âmil'lere (Zekât Memurları)</a:t>
            </a:r>
          </a:p>
          <a:p>
            <a:pPr>
              <a:lnSpc>
                <a:spcPct val="125000"/>
              </a:lnSpc>
              <a:spcBef>
                <a:spcPct val="60000"/>
              </a:spcBef>
              <a:buFont typeface="Wingdings" pitchFamily="2" charset="2"/>
              <a:buChar char="ü"/>
            </a:pPr>
            <a:r>
              <a:rPr lang="tr-TR" altLang="tr-TR" smtClean="0">
                <a:latin typeface="Times New Roman" pitchFamily="18" charset="0"/>
              </a:rPr>
              <a:t>Borçlulara (Gârım)</a:t>
            </a:r>
          </a:p>
          <a:p>
            <a:pPr>
              <a:lnSpc>
                <a:spcPct val="125000"/>
              </a:lnSpc>
              <a:spcBef>
                <a:spcPct val="60000"/>
              </a:spcBef>
              <a:buFont typeface="Wingdings" pitchFamily="2" charset="2"/>
              <a:buChar char="ü"/>
            </a:pPr>
            <a:r>
              <a:rPr lang="tr-TR" altLang="tr-TR" smtClean="0">
                <a:latin typeface="Times New Roman" pitchFamily="18" charset="0"/>
              </a:rPr>
              <a:t>Allah Yolunda Cihat Edenlere</a:t>
            </a:r>
          </a:p>
          <a:p>
            <a:pPr>
              <a:lnSpc>
                <a:spcPct val="125000"/>
              </a:lnSpc>
              <a:spcBef>
                <a:spcPct val="60000"/>
              </a:spcBef>
              <a:buFont typeface="Wingdings" pitchFamily="2" charset="2"/>
              <a:buChar char="ü"/>
            </a:pPr>
            <a:r>
              <a:rPr lang="tr-TR" altLang="tr-TR" smtClean="0">
                <a:latin typeface="Times New Roman" pitchFamily="18" charset="0"/>
              </a:rPr>
              <a:t>Yolculara (İbn -i Sebil)</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23234"/>
                                        </p:tgtEl>
                                        <p:attrNameLst>
                                          <p:attrName>style.visibility</p:attrName>
                                        </p:attrNameLst>
                                      </p:cBhvr>
                                      <p:to>
                                        <p:strVal val="visible"/>
                                      </p:to>
                                    </p:set>
                                    <p:animEffect transition="in" filter="fade">
                                      <p:cBhvr>
                                        <p:cTn id="7" dur="1000"/>
                                        <p:tgtEl>
                                          <p:spTgt spid="223234"/>
                                        </p:tgtEl>
                                      </p:cBhvr>
                                    </p:animEffect>
                                    <p:anim calcmode="lin" valueType="num">
                                      <p:cBhvr>
                                        <p:cTn id="8" dur="1000" fill="hold"/>
                                        <p:tgtEl>
                                          <p:spTgt spid="223234"/>
                                        </p:tgtEl>
                                        <p:attrNameLst>
                                          <p:attrName>ppt_x</p:attrName>
                                        </p:attrNameLst>
                                      </p:cBhvr>
                                      <p:tavLst>
                                        <p:tav tm="0">
                                          <p:val>
                                            <p:strVal val="#ppt_x-.1"/>
                                          </p:val>
                                        </p:tav>
                                        <p:tav tm="100000">
                                          <p:val>
                                            <p:strVal val="#ppt_x"/>
                                          </p:val>
                                        </p:tav>
                                      </p:tavLst>
                                    </p:anim>
                                    <p:anim calcmode="lin" valueType="num">
                                      <p:cBhvr>
                                        <p:cTn id="9" dur="1000" fill="hold"/>
                                        <p:tgtEl>
                                          <p:spTgt spid="223234"/>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23235">
                                            <p:txEl>
                                              <p:pRg st="0" end="0"/>
                                            </p:txEl>
                                          </p:spTgt>
                                        </p:tgtEl>
                                        <p:attrNameLst>
                                          <p:attrName>style.visibility</p:attrName>
                                        </p:attrNameLst>
                                      </p:cBhvr>
                                      <p:to>
                                        <p:strVal val="visible"/>
                                      </p:to>
                                    </p:set>
                                    <p:animEffect transition="in" filter="diamond(in)">
                                      <p:cBhvr>
                                        <p:cTn id="14" dur="2000"/>
                                        <p:tgtEl>
                                          <p:spTgt spid="223235">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23235">
                                            <p:txEl>
                                              <p:pRg st="1" end="1"/>
                                            </p:txEl>
                                          </p:spTgt>
                                        </p:tgtEl>
                                        <p:attrNameLst>
                                          <p:attrName>style.visibility</p:attrName>
                                        </p:attrNameLst>
                                      </p:cBhvr>
                                      <p:to>
                                        <p:strVal val="visible"/>
                                      </p:to>
                                    </p:set>
                                    <p:animEffect transition="in" filter="diamond(in)">
                                      <p:cBhvr>
                                        <p:cTn id="19" dur="2000"/>
                                        <p:tgtEl>
                                          <p:spTgt spid="223235">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223235">
                                            <p:txEl>
                                              <p:pRg st="2" end="2"/>
                                            </p:txEl>
                                          </p:spTgt>
                                        </p:tgtEl>
                                        <p:attrNameLst>
                                          <p:attrName>style.visibility</p:attrName>
                                        </p:attrNameLst>
                                      </p:cBhvr>
                                      <p:to>
                                        <p:strVal val="visible"/>
                                      </p:to>
                                    </p:set>
                                    <p:animEffect transition="in" filter="diamond(in)">
                                      <p:cBhvr>
                                        <p:cTn id="24" dur="2000"/>
                                        <p:tgtEl>
                                          <p:spTgt spid="223235">
                                            <p:txEl>
                                              <p:pRg st="2" end="2"/>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223235">
                                            <p:txEl>
                                              <p:pRg st="3" end="3"/>
                                            </p:txEl>
                                          </p:spTgt>
                                        </p:tgtEl>
                                        <p:attrNameLst>
                                          <p:attrName>style.visibility</p:attrName>
                                        </p:attrNameLst>
                                      </p:cBhvr>
                                      <p:to>
                                        <p:strVal val="visible"/>
                                      </p:to>
                                    </p:set>
                                    <p:animEffect transition="in" filter="diamond(in)">
                                      <p:cBhvr>
                                        <p:cTn id="29" dur="2000"/>
                                        <p:tgtEl>
                                          <p:spTgt spid="223235">
                                            <p:txEl>
                                              <p:pRg st="3" end="3"/>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223235">
                                            <p:txEl>
                                              <p:pRg st="4" end="4"/>
                                            </p:txEl>
                                          </p:spTgt>
                                        </p:tgtEl>
                                        <p:attrNameLst>
                                          <p:attrName>style.visibility</p:attrName>
                                        </p:attrNameLst>
                                      </p:cBhvr>
                                      <p:to>
                                        <p:strVal val="visible"/>
                                      </p:to>
                                    </p:set>
                                    <p:animEffect transition="in" filter="diamond(in)">
                                      <p:cBhvr>
                                        <p:cTn id="34" dur="2000"/>
                                        <p:tgtEl>
                                          <p:spTgt spid="223235">
                                            <p:txEl>
                                              <p:pRg st="4" end="4"/>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223235">
                                            <p:txEl>
                                              <p:pRg st="5" end="5"/>
                                            </p:txEl>
                                          </p:spTgt>
                                        </p:tgtEl>
                                        <p:attrNameLst>
                                          <p:attrName>style.visibility</p:attrName>
                                        </p:attrNameLst>
                                      </p:cBhvr>
                                      <p:to>
                                        <p:strVal val="visible"/>
                                      </p:to>
                                    </p:set>
                                    <p:animEffect transition="in" filter="diamond(in)">
                                      <p:cBhvr>
                                        <p:cTn id="39" dur="2000"/>
                                        <p:tgtEl>
                                          <p:spTgt spid="2232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8288"/>
            <a:ext cx="8229600" cy="1398587"/>
          </a:xfrm>
        </p:spPr>
        <p:txBody>
          <a:bodyPr/>
          <a:lstStyle/>
          <a:p>
            <a:pPr marL="484632" indent="0" fontAlgn="auto">
              <a:spcAft>
                <a:spcPts val="0"/>
              </a:spcAft>
              <a:defRPr/>
            </a:pPr>
            <a:endParaRPr lang="tr-TR">
              <a:solidFill>
                <a:schemeClr val="accent1">
                  <a:tint val="83000"/>
                  <a:satMod val="150000"/>
                </a:schemeClr>
              </a:solidFill>
            </a:endParaRPr>
          </a:p>
        </p:txBody>
      </p:sp>
      <p:pic>
        <p:nvPicPr>
          <p:cNvPr id="21507" name="Picture 2" descr="C:\Users\toshiba\Desktop\fatır 29 3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468313" y="0"/>
            <a:ext cx="8229600" cy="908050"/>
          </a:xfrm>
        </p:spPr>
        <p:txBody>
          <a:bodyPr/>
          <a:lstStyle/>
          <a:p>
            <a:pPr marL="484632" indent="0" fontAlgn="auto">
              <a:spcAft>
                <a:spcPts val="0"/>
              </a:spcAft>
              <a:defRPr/>
            </a:pPr>
            <a:r>
              <a:rPr lang="tr-TR" sz="4400" b="1" i="1" dirty="0" smtClean="0">
                <a:solidFill>
                  <a:schemeClr val="tx1"/>
                </a:solidFill>
                <a:latin typeface="Arial Black" pitchFamily="34" charset="0"/>
              </a:rPr>
              <a:t>Zekat Kimlere Verilmez</a:t>
            </a:r>
            <a:endParaRPr lang="tr-TR" sz="4400" b="1" i="1" dirty="0">
              <a:solidFill>
                <a:schemeClr val="tx1"/>
              </a:solidFill>
              <a:latin typeface="Arial Black" pitchFamily="34" charset="0"/>
            </a:endParaRPr>
          </a:p>
        </p:txBody>
      </p:sp>
      <p:sp>
        <p:nvSpPr>
          <p:cNvPr id="224259" name="Rectangle 3"/>
          <p:cNvSpPr>
            <a:spLocks noGrp="1" noChangeArrowheads="1"/>
          </p:cNvSpPr>
          <p:nvPr>
            <p:ph idx="1"/>
          </p:nvPr>
        </p:nvSpPr>
        <p:spPr>
          <a:xfrm>
            <a:off x="611188" y="1268413"/>
            <a:ext cx="8229600" cy="4530725"/>
          </a:xfrm>
        </p:spPr>
        <p:txBody>
          <a:bodyPr>
            <a:normAutofit fontScale="92500" lnSpcReduction="10000"/>
          </a:bodyPr>
          <a:lstStyle/>
          <a:p>
            <a:pPr marL="448056" indent="-384048" fontAlgn="auto">
              <a:lnSpc>
                <a:spcPct val="80000"/>
              </a:lnSpc>
              <a:spcAft>
                <a:spcPts val="0"/>
              </a:spcAft>
              <a:buFont typeface="Wingdings" pitchFamily="2" charset="2"/>
              <a:buChar char="ü"/>
              <a:defRPr/>
            </a:pPr>
            <a:r>
              <a:rPr lang="tr-TR" b="1" i="1" dirty="0">
                <a:latin typeface="Times New Roman" pitchFamily="18" charset="0"/>
              </a:rPr>
              <a:t>Anneye</a:t>
            </a:r>
          </a:p>
          <a:p>
            <a:pPr marL="448056" indent="-384048" fontAlgn="auto">
              <a:lnSpc>
                <a:spcPct val="80000"/>
              </a:lnSpc>
              <a:spcAft>
                <a:spcPts val="0"/>
              </a:spcAft>
              <a:buFont typeface="Wingdings" pitchFamily="2" charset="2"/>
              <a:buChar char="ü"/>
              <a:defRPr/>
            </a:pPr>
            <a:r>
              <a:rPr lang="tr-TR" b="1" i="1" dirty="0">
                <a:latin typeface="Times New Roman" pitchFamily="18" charset="0"/>
              </a:rPr>
              <a:t>Babaya</a:t>
            </a:r>
          </a:p>
          <a:p>
            <a:pPr marL="448056" indent="-384048" fontAlgn="auto">
              <a:lnSpc>
                <a:spcPct val="80000"/>
              </a:lnSpc>
              <a:spcAft>
                <a:spcPts val="0"/>
              </a:spcAft>
              <a:buFont typeface="Wingdings" pitchFamily="2" charset="2"/>
              <a:buChar char="ü"/>
              <a:defRPr/>
            </a:pPr>
            <a:r>
              <a:rPr lang="tr-TR" b="1" i="1" dirty="0">
                <a:latin typeface="Times New Roman" pitchFamily="18" charset="0"/>
              </a:rPr>
              <a:t>Dedeye</a:t>
            </a:r>
          </a:p>
          <a:p>
            <a:pPr marL="448056" indent="-384048" fontAlgn="auto">
              <a:lnSpc>
                <a:spcPct val="80000"/>
              </a:lnSpc>
              <a:spcAft>
                <a:spcPts val="0"/>
              </a:spcAft>
              <a:buFont typeface="Wingdings" pitchFamily="2" charset="2"/>
              <a:buChar char="ü"/>
              <a:defRPr/>
            </a:pPr>
            <a:r>
              <a:rPr lang="tr-TR" b="1" i="1" dirty="0">
                <a:latin typeface="Times New Roman" pitchFamily="18" charset="0"/>
              </a:rPr>
              <a:t>Nineye</a:t>
            </a:r>
          </a:p>
          <a:p>
            <a:pPr marL="448056" indent="-384048" fontAlgn="auto">
              <a:lnSpc>
                <a:spcPct val="80000"/>
              </a:lnSpc>
              <a:spcAft>
                <a:spcPts val="0"/>
              </a:spcAft>
              <a:buFont typeface="Wingdings" pitchFamily="2" charset="2"/>
              <a:buChar char="ü"/>
              <a:defRPr/>
            </a:pPr>
            <a:r>
              <a:rPr lang="tr-TR" b="1" i="1" dirty="0" err="1">
                <a:latin typeface="Times New Roman" pitchFamily="18" charset="0"/>
              </a:rPr>
              <a:t>Oğula</a:t>
            </a:r>
            <a:endParaRPr lang="tr-TR" b="1" i="1" dirty="0">
              <a:latin typeface="Times New Roman" pitchFamily="18" charset="0"/>
            </a:endParaRPr>
          </a:p>
          <a:p>
            <a:pPr marL="448056" indent="-384048" fontAlgn="auto">
              <a:lnSpc>
                <a:spcPct val="80000"/>
              </a:lnSpc>
              <a:spcAft>
                <a:spcPts val="0"/>
              </a:spcAft>
              <a:buFont typeface="Wingdings" pitchFamily="2" charset="2"/>
              <a:buChar char="ü"/>
              <a:defRPr/>
            </a:pPr>
            <a:r>
              <a:rPr lang="tr-TR" b="1" i="1" dirty="0">
                <a:latin typeface="Times New Roman" pitchFamily="18" charset="0"/>
              </a:rPr>
              <a:t>Kıza</a:t>
            </a:r>
          </a:p>
          <a:p>
            <a:pPr marL="448056" indent="-384048" fontAlgn="auto">
              <a:lnSpc>
                <a:spcPct val="80000"/>
              </a:lnSpc>
              <a:spcAft>
                <a:spcPts val="0"/>
              </a:spcAft>
              <a:buFont typeface="Wingdings" pitchFamily="2" charset="2"/>
              <a:buChar char="ü"/>
              <a:defRPr/>
            </a:pPr>
            <a:r>
              <a:rPr lang="tr-TR" b="1" i="1" dirty="0">
                <a:latin typeface="Times New Roman" pitchFamily="18" charset="0"/>
              </a:rPr>
              <a:t>Torunlara</a:t>
            </a:r>
          </a:p>
          <a:p>
            <a:pPr marL="448056" indent="-384048" fontAlgn="auto">
              <a:lnSpc>
                <a:spcPct val="80000"/>
              </a:lnSpc>
              <a:spcAft>
                <a:spcPts val="0"/>
              </a:spcAft>
              <a:buFont typeface="Wingdings" pitchFamily="2" charset="2"/>
              <a:buChar char="ü"/>
              <a:defRPr/>
            </a:pPr>
            <a:r>
              <a:rPr lang="tr-TR" b="1" i="1" dirty="0">
                <a:latin typeface="Times New Roman" pitchFamily="18" charset="0"/>
              </a:rPr>
              <a:t>Zenginlere</a:t>
            </a:r>
          </a:p>
          <a:p>
            <a:pPr marL="448056" indent="-384048" fontAlgn="auto">
              <a:lnSpc>
                <a:spcPct val="80000"/>
              </a:lnSpc>
              <a:spcAft>
                <a:spcPts val="0"/>
              </a:spcAft>
              <a:buFont typeface="Wingdings" pitchFamily="2" charset="2"/>
              <a:buChar char="ü"/>
              <a:defRPr/>
            </a:pPr>
            <a:r>
              <a:rPr lang="tr-TR" b="1" i="1" dirty="0">
                <a:latin typeface="Times New Roman" pitchFamily="18" charset="0"/>
              </a:rPr>
              <a:t>Müslüman olmayanlara</a:t>
            </a:r>
          </a:p>
          <a:p>
            <a:pPr marL="448056" indent="-384048" fontAlgn="auto">
              <a:lnSpc>
                <a:spcPct val="80000"/>
              </a:lnSpc>
              <a:spcAft>
                <a:spcPts val="0"/>
              </a:spcAft>
              <a:buFont typeface="Wingdings" pitchFamily="2" charset="2"/>
              <a:buChar char="ü"/>
              <a:defRPr/>
            </a:pPr>
            <a:r>
              <a:rPr lang="tr-TR" b="1" i="1" dirty="0">
                <a:latin typeface="Times New Roman" pitchFamily="18" charset="0"/>
              </a:rPr>
              <a:t>Koca Karısına</a:t>
            </a:r>
          </a:p>
          <a:p>
            <a:pPr marL="448056" indent="-384048" fontAlgn="auto">
              <a:lnSpc>
                <a:spcPct val="80000"/>
              </a:lnSpc>
              <a:spcAft>
                <a:spcPts val="0"/>
              </a:spcAft>
              <a:buFont typeface="Wingdings" pitchFamily="2" charset="2"/>
              <a:buChar char="ü"/>
              <a:defRPr/>
            </a:pPr>
            <a:r>
              <a:rPr lang="tr-TR" b="1" i="1" dirty="0">
                <a:latin typeface="Times New Roman" pitchFamily="18" charset="0"/>
              </a:rPr>
              <a:t>Karı Kocasına zekat eremez.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24258"/>
                                        </p:tgtEl>
                                        <p:attrNameLst>
                                          <p:attrName>style.visibility</p:attrName>
                                        </p:attrNameLst>
                                      </p:cBhvr>
                                      <p:to>
                                        <p:strVal val="visible"/>
                                      </p:to>
                                    </p:set>
                                    <p:animEffect transition="in" filter="fade">
                                      <p:cBhvr>
                                        <p:cTn id="7" dur="1000"/>
                                        <p:tgtEl>
                                          <p:spTgt spid="224258"/>
                                        </p:tgtEl>
                                      </p:cBhvr>
                                    </p:animEffect>
                                    <p:anim calcmode="lin" valueType="num">
                                      <p:cBhvr>
                                        <p:cTn id="8" dur="1000" fill="hold"/>
                                        <p:tgtEl>
                                          <p:spTgt spid="224258"/>
                                        </p:tgtEl>
                                        <p:attrNameLst>
                                          <p:attrName>ppt_x</p:attrName>
                                        </p:attrNameLst>
                                      </p:cBhvr>
                                      <p:tavLst>
                                        <p:tav tm="0">
                                          <p:val>
                                            <p:strVal val="#ppt_x-.1"/>
                                          </p:val>
                                        </p:tav>
                                        <p:tav tm="100000">
                                          <p:val>
                                            <p:strVal val="#ppt_x"/>
                                          </p:val>
                                        </p:tav>
                                      </p:tavLst>
                                    </p:anim>
                                    <p:anim calcmode="lin" valueType="num">
                                      <p:cBhvr>
                                        <p:cTn id="9" dur="1000" fill="hold"/>
                                        <p:tgtEl>
                                          <p:spTgt spid="224258"/>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24259">
                                            <p:txEl>
                                              <p:pRg st="0" end="0"/>
                                            </p:txEl>
                                          </p:spTgt>
                                        </p:tgtEl>
                                        <p:attrNameLst>
                                          <p:attrName>style.visibility</p:attrName>
                                        </p:attrNameLst>
                                      </p:cBhvr>
                                      <p:to>
                                        <p:strVal val="visible"/>
                                      </p:to>
                                    </p:set>
                                    <p:animEffect transition="in" filter="diamond(in)">
                                      <p:cBhvr>
                                        <p:cTn id="14" dur="1000"/>
                                        <p:tgtEl>
                                          <p:spTgt spid="224259">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24259">
                                            <p:txEl>
                                              <p:pRg st="1" end="1"/>
                                            </p:txEl>
                                          </p:spTgt>
                                        </p:tgtEl>
                                        <p:attrNameLst>
                                          <p:attrName>style.visibility</p:attrName>
                                        </p:attrNameLst>
                                      </p:cBhvr>
                                      <p:to>
                                        <p:strVal val="visible"/>
                                      </p:to>
                                    </p:set>
                                    <p:animEffect transition="in" filter="diamond(in)">
                                      <p:cBhvr>
                                        <p:cTn id="19" dur="1000"/>
                                        <p:tgtEl>
                                          <p:spTgt spid="224259">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224259">
                                            <p:txEl>
                                              <p:pRg st="2" end="2"/>
                                            </p:txEl>
                                          </p:spTgt>
                                        </p:tgtEl>
                                        <p:attrNameLst>
                                          <p:attrName>style.visibility</p:attrName>
                                        </p:attrNameLst>
                                      </p:cBhvr>
                                      <p:to>
                                        <p:strVal val="visible"/>
                                      </p:to>
                                    </p:set>
                                    <p:animEffect transition="in" filter="diamond(in)">
                                      <p:cBhvr>
                                        <p:cTn id="24" dur="1000"/>
                                        <p:tgtEl>
                                          <p:spTgt spid="224259">
                                            <p:txEl>
                                              <p:pRg st="2" end="2"/>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224259">
                                            <p:txEl>
                                              <p:pRg st="3" end="3"/>
                                            </p:txEl>
                                          </p:spTgt>
                                        </p:tgtEl>
                                        <p:attrNameLst>
                                          <p:attrName>style.visibility</p:attrName>
                                        </p:attrNameLst>
                                      </p:cBhvr>
                                      <p:to>
                                        <p:strVal val="visible"/>
                                      </p:to>
                                    </p:set>
                                    <p:animEffect transition="in" filter="diamond(in)">
                                      <p:cBhvr>
                                        <p:cTn id="29" dur="1000"/>
                                        <p:tgtEl>
                                          <p:spTgt spid="224259">
                                            <p:txEl>
                                              <p:pRg st="3" end="3"/>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224259">
                                            <p:txEl>
                                              <p:pRg st="4" end="4"/>
                                            </p:txEl>
                                          </p:spTgt>
                                        </p:tgtEl>
                                        <p:attrNameLst>
                                          <p:attrName>style.visibility</p:attrName>
                                        </p:attrNameLst>
                                      </p:cBhvr>
                                      <p:to>
                                        <p:strVal val="visible"/>
                                      </p:to>
                                    </p:set>
                                    <p:animEffect transition="in" filter="diamond(in)">
                                      <p:cBhvr>
                                        <p:cTn id="34" dur="1000"/>
                                        <p:tgtEl>
                                          <p:spTgt spid="224259">
                                            <p:txEl>
                                              <p:pRg st="4" end="4"/>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224259">
                                            <p:txEl>
                                              <p:pRg st="5" end="5"/>
                                            </p:txEl>
                                          </p:spTgt>
                                        </p:tgtEl>
                                        <p:attrNameLst>
                                          <p:attrName>style.visibility</p:attrName>
                                        </p:attrNameLst>
                                      </p:cBhvr>
                                      <p:to>
                                        <p:strVal val="visible"/>
                                      </p:to>
                                    </p:set>
                                    <p:animEffect transition="in" filter="diamond(in)">
                                      <p:cBhvr>
                                        <p:cTn id="39" dur="1000"/>
                                        <p:tgtEl>
                                          <p:spTgt spid="224259">
                                            <p:txEl>
                                              <p:pRg st="5" end="5"/>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224259">
                                            <p:txEl>
                                              <p:pRg st="6" end="6"/>
                                            </p:txEl>
                                          </p:spTgt>
                                        </p:tgtEl>
                                        <p:attrNameLst>
                                          <p:attrName>style.visibility</p:attrName>
                                        </p:attrNameLst>
                                      </p:cBhvr>
                                      <p:to>
                                        <p:strVal val="visible"/>
                                      </p:to>
                                    </p:set>
                                    <p:animEffect transition="in" filter="diamond(in)">
                                      <p:cBhvr>
                                        <p:cTn id="44" dur="1000"/>
                                        <p:tgtEl>
                                          <p:spTgt spid="224259">
                                            <p:txEl>
                                              <p:pRg st="6" end="6"/>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8" presetClass="entr" presetSubtype="16" fill="hold" grpId="0" nodeType="clickEffect">
                                  <p:stCondLst>
                                    <p:cond delay="0"/>
                                  </p:stCondLst>
                                  <p:childTnLst>
                                    <p:set>
                                      <p:cBhvr>
                                        <p:cTn id="48" dur="1" fill="hold">
                                          <p:stCondLst>
                                            <p:cond delay="0"/>
                                          </p:stCondLst>
                                        </p:cTn>
                                        <p:tgtEl>
                                          <p:spTgt spid="224259">
                                            <p:txEl>
                                              <p:pRg st="7" end="7"/>
                                            </p:txEl>
                                          </p:spTgt>
                                        </p:tgtEl>
                                        <p:attrNameLst>
                                          <p:attrName>style.visibility</p:attrName>
                                        </p:attrNameLst>
                                      </p:cBhvr>
                                      <p:to>
                                        <p:strVal val="visible"/>
                                      </p:to>
                                    </p:set>
                                    <p:animEffect transition="in" filter="diamond(in)">
                                      <p:cBhvr>
                                        <p:cTn id="49" dur="1000"/>
                                        <p:tgtEl>
                                          <p:spTgt spid="224259">
                                            <p:txEl>
                                              <p:pRg st="7" end="7"/>
                                            </p:txEl>
                                          </p:spTgt>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8" presetClass="entr" presetSubtype="16" fill="hold" grpId="0" nodeType="clickEffect">
                                  <p:stCondLst>
                                    <p:cond delay="0"/>
                                  </p:stCondLst>
                                  <p:childTnLst>
                                    <p:set>
                                      <p:cBhvr>
                                        <p:cTn id="53" dur="1" fill="hold">
                                          <p:stCondLst>
                                            <p:cond delay="0"/>
                                          </p:stCondLst>
                                        </p:cTn>
                                        <p:tgtEl>
                                          <p:spTgt spid="224259">
                                            <p:txEl>
                                              <p:pRg st="8" end="8"/>
                                            </p:txEl>
                                          </p:spTgt>
                                        </p:tgtEl>
                                        <p:attrNameLst>
                                          <p:attrName>style.visibility</p:attrName>
                                        </p:attrNameLst>
                                      </p:cBhvr>
                                      <p:to>
                                        <p:strVal val="visible"/>
                                      </p:to>
                                    </p:set>
                                    <p:animEffect transition="in" filter="diamond(in)">
                                      <p:cBhvr>
                                        <p:cTn id="54" dur="1000"/>
                                        <p:tgtEl>
                                          <p:spTgt spid="224259">
                                            <p:txEl>
                                              <p:pRg st="8" end="8"/>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8" presetClass="entr" presetSubtype="16" fill="hold" grpId="0" nodeType="clickEffect">
                                  <p:stCondLst>
                                    <p:cond delay="0"/>
                                  </p:stCondLst>
                                  <p:childTnLst>
                                    <p:set>
                                      <p:cBhvr>
                                        <p:cTn id="58" dur="1" fill="hold">
                                          <p:stCondLst>
                                            <p:cond delay="0"/>
                                          </p:stCondLst>
                                        </p:cTn>
                                        <p:tgtEl>
                                          <p:spTgt spid="224259">
                                            <p:txEl>
                                              <p:pRg st="9" end="9"/>
                                            </p:txEl>
                                          </p:spTgt>
                                        </p:tgtEl>
                                        <p:attrNameLst>
                                          <p:attrName>style.visibility</p:attrName>
                                        </p:attrNameLst>
                                      </p:cBhvr>
                                      <p:to>
                                        <p:strVal val="visible"/>
                                      </p:to>
                                    </p:set>
                                    <p:animEffect transition="in" filter="diamond(in)">
                                      <p:cBhvr>
                                        <p:cTn id="59" dur="1000"/>
                                        <p:tgtEl>
                                          <p:spTgt spid="224259">
                                            <p:txEl>
                                              <p:pRg st="9" end="9"/>
                                            </p:txEl>
                                          </p:spTgt>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8" presetClass="entr" presetSubtype="16" fill="hold" grpId="0" nodeType="clickEffect">
                                  <p:stCondLst>
                                    <p:cond delay="0"/>
                                  </p:stCondLst>
                                  <p:childTnLst>
                                    <p:set>
                                      <p:cBhvr>
                                        <p:cTn id="63" dur="1" fill="hold">
                                          <p:stCondLst>
                                            <p:cond delay="0"/>
                                          </p:stCondLst>
                                        </p:cTn>
                                        <p:tgtEl>
                                          <p:spTgt spid="224259">
                                            <p:txEl>
                                              <p:pRg st="10" end="10"/>
                                            </p:txEl>
                                          </p:spTgt>
                                        </p:tgtEl>
                                        <p:attrNameLst>
                                          <p:attrName>style.visibility</p:attrName>
                                        </p:attrNameLst>
                                      </p:cBhvr>
                                      <p:to>
                                        <p:strVal val="visible"/>
                                      </p:to>
                                    </p:set>
                                    <p:animEffect transition="in" filter="diamond(in)">
                                      <p:cBhvr>
                                        <p:cTn id="64" dur="1000"/>
                                        <p:tgtEl>
                                          <p:spTgt spid="22425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pPr marL="484632" indent="0" fontAlgn="auto">
              <a:spcAft>
                <a:spcPts val="0"/>
              </a:spcAft>
              <a:defRPr/>
            </a:pPr>
            <a:r>
              <a:rPr lang="tr-TR" dirty="0">
                <a:solidFill>
                  <a:schemeClr val="accent1">
                    <a:tint val="83000"/>
                    <a:satMod val="150000"/>
                  </a:schemeClr>
                </a:solidFill>
              </a:rPr>
              <a:t>Zekâta Tabi Mallar</a:t>
            </a:r>
          </a:p>
        </p:txBody>
      </p:sp>
      <p:sp>
        <p:nvSpPr>
          <p:cNvPr id="220163" name="Rectangle 3"/>
          <p:cNvSpPr>
            <a:spLocks noGrp="1" noChangeArrowheads="1"/>
          </p:cNvSpPr>
          <p:nvPr>
            <p:ph idx="1"/>
          </p:nvPr>
        </p:nvSpPr>
        <p:spPr>
          <a:xfrm>
            <a:off x="457200" y="1882775"/>
            <a:ext cx="8229600" cy="4572000"/>
          </a:xfrm>
        </p:spPr>
        <p:txBody>
          <a:bodyPr/>
          <a:lstStyle/>
          <a:p>
            <a:pPr>
              <a:lnSpc>
                <a:spcPct val="90000"/>
              </a:lnSpc>
            </a:pPr>
            <a:r>
              <a:rPr lang="tr-TR" altLang="tr-TR" sz="2800" smtClean="0"/>
              <a:t>Altın ve Gümüş</a:t>
            </a:r>
          </a:p>
          <a:p>
            <a:pPr>
              <a:lnSpc>
                <a:spcPct val="90000"/>
              </a:lnSpc>
            </a:pPr>
            <a:r>
              <a:rPr lang="tr-TR" altLang="tr-TR" sz="2800" smtClean="0"/>
              <a:t>Ticaret Malları</a:t>
            </a:r>
          </a:p>
          <a:p>
            <a:pPr>
              <a:lnSpc>
                <a:spcPct val="90000"/>
              </a:lnSpc>
            </a:pPr>
            <a:r>
              <a:rPr lang="tr-TR" altLang="tr-TR" sz="2800" smtClean="0"/>
              <a:t>Toprak Ürünleri</a:t>
            </a:r>
          </a:p>
          <a:p>
            <a:pPr>
              <a:lnSpc>
                <a:spcPct val="90000"/>
              </a:lnSpc>
            </a:pPr>
            <a:r>
              <a:rPr lang="tr-TR" altLang="tr-TR" sz="2800" smtClean="0"/>
              <a:t>Bal ve Diğer Hayvan Ürünleri</a:t>
            </a:r>
          </a:p>
          <a:p>
            <a:pPr>
              <a:lnSpc>
                <a:spcPct val="90000"/>
              </a:lnSpc>
            </a:pPr>
            <a:r>
              <a:rPr lang="tr-TR" altLang="tr-TR" sz="2800" smtClean="0"/>
              <a:t>Maden ve Deniz Mahsulleri</a:t>
            </a:r>
          </a:p>
          <a:p>
            <a:pPr>
              <a:lnSpc>
                <a:spcPct val="90000"/>
              </a:lnSpc>
            </a:pPr>
            <a:r>
              <a:rPr lang="tr-TR" altLang="tr-TR" sz="2800" smtClean="0"/>
              <a:t>Hayvanlar</a:t>
            </a:r>
          </a:p>
          <a:p>
            <a:pPr>
              <a:lnSpc>
                <a:spcPct val="90000"/>
              </a:lnSpc>
            </a:pPr>
            <a:r>
              <a:rPr lang="tr-TR" altLang="tr-TR" sz="2800" smtClean="0"/>
              <a:t>Sınaî, Servet, Yatırım ve Üretim Araçları</a:t>
            </a:r>
          </a:p>
          <a:p>
            <a:pPr>
              <a:lnSpc>
                <a:spcPct val="90000"/>
              </a:lnSpc>
            </a:pPr>
            <a:r>
              <a:rPr lang="tr-TR" altLang="tr-TR" sz="2800" smtClean="0"/>
              <a:t>Hisse Senedi</a:t>
            </a:r>
          </a:p>
          <a:p>
            <a:pPr>
              <a:lnSpc>
                <a:spcPct val="90000"/>
              </a:lnSpc>
            </a:pPr>
            <a:endParaRPr lang="tr-TR" altLang="tr-TR" sz="2800" smtClean="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20162"/>
                                        </p:tgtEl>
                                        <p:attrNameLst>
                                          <p:attrName>style.visibility</p:attrName>
                                        </p:attrNameLst>
                                      </p:cBhvr>
                                      <p:to>
                                        <p:strVal val="visible"/>
                                      </p:to>
                                    </p:set>
                                    <p:animEffect transition="in" filter="fade">
                                      <p:cBhvr>
                                        <p:cTn id="7" dur="1000"/>
                                        <p:tgtEl>
                                          <p:spTgt spid="220162"/>
                                        </p:tgtEl>
                                      </p:cBhvr>
                                    </p:animEffect>
                                    <p:anim calcmode="lin" valueType="num">
                                      <p:cBhvr>
                                        <p:cTn id="8" dur="1000" fill="hold"/>
                                        <p:tgtEl>
                                          <p:spTgt spid="220162"/>
                                        </p:tgtEl>
                                        <p:attrNameLst>
                                          <p:attrName>ppt_x</p:attrName>
                                        </p:attrNameLst>
                                      </p:cBhvr>
                                      <p:tavLst>
                                        <p:tav tm="0">
                                          <p:val>
                                            <p:strVal val="#ppt_x-.1"/>
                                          </p:val>
                                        </p:tav>
                                        <p:tav tm="100000">
                                          <p:val>
                                            <p:strVal val="#ppt_x"/>
                                          </p:val>
                                        </p:tav>
                                      </p:tavLst>
                                    </p:anim>
                                    <p:anim calcmode="lin" valueType="num">
                                      <p:cBhvr>
                                        <p:cTn id="9" dur="1000" fill="hold"/>
                                        <p:tgtEl>
                                          <p:spTgt spid="22016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20163">
                                            <p:txEl>
                                              <p:pRg st="0" end="0"/>
                                            </p:txEl>
                                          </p:spTgt>
                                        </p:tgtEl>
                                        <p:attrNameLst>
                                          <p:attrName>style.visibility</p:attrName>
                                        </p:attrNameLst>
                                      </p:cBhvr>
                                      <p:to>
                                        <p:strVal val="visible"/>
                                      </p:to>
                                    </p:set>
                                    <p:animEffect transition="in" filter="diamond(in)">
                                      <p:cBhvr>
                                        <p:cTn id="14" dur="1000"/>
                                        <p:tgtEl>
                                          <p:spTgt spid="22016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20163">
                                            <p:txEl>
                                              <p:pRg st="1" end="1"/>
                                            </p:txEl>
                                          </p:spTgt>
                                        </p:tgtEl>
                                        <p:attrNameLst>
                                          <p:attrName>style.visibility</p:attrName>
                                        </p:attrNameLst>
                                      </p:cBhvr>
                                      <p:to>
                                        <p:strVal val="visible"/>
                                      </p:to>
                                    </p:set>
                                    <p:animEffect transition="in" filter="diamond(in)">
                                      <p:cBhvr>
                                        <p:cTn id="19" dur="1000"/>
                                        <p:tgtEl>
                                          <p:spTgt spid="220163">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220163">
                                            <p:txEl>
                                              <p:pRg st="2" end="2"/>
                                            </p:txEl>
                                          </p:spTgt>
                                        </p:tgtEl>
                                        <p:attrNameLst>
                                          <p:attrName>style.visibility</p:attrName>
                                        </p:attrNameLst>
                                      </p:cBhvr>
                                      <p:to>
                                        <p:strVal val="visible"/>
                                      </p:to>
                                    </p:set>
                                    <p:animEffect transition="in" filter="diamond(in)">
                                      <p:cBhvr>
                                        <p:cTn id="24" dur="1000"/>
                                        <p:tgtEl>
                                          <p:spTgt spid="220163">
                                            <p:txEl>
                                              <p:pRg st="2" end="2"/>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220163">
                                            <p:txEl>
                                              <p:pRg st="3" end="3"/>
                                            </p:txEl>
                                          </p:spTgt>
                                        </p:tgtEl>
                                        <p:attrNameLst>
                                          <p:attrName>style.visibility</p:attrName>
                                        </p:attrNameLst>
                                      </p:cBhvr>
                                      <p:to>
                                        <p:strVal val="visible"/>
                                      </p:to>
                                    </p:set>
                                    <p:animEffect transition="in" filter="diamond(in)">
                                      <p:cBhvr>
                                        <p:cTn id="29" dur="1000"/>
                                        <p:tgtEl>
                                          <p:spTgt spid="220163">
                                            <p:txEl>
                                              <p:pRg st="3" end="3"/>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220163">
                                            <p:txEl>
                                              <p:pRg st="4" end="4"/>
                                            </p:txEl>
                                          </p:spTgt>
                                        </p:tgtEl>
                                        <p:attrNameLst>
                                          <p:attrName>style.visibility</p:attrName>
                                        </p:attrNameLst>
                                      </p:cBhvr>
                                      <p:to>
                                        <p:strVal val="visible"/>
                                      </p:to>
                                    </p:set>
                                    <p:animEffect transition="in" filter="diamond(in)">
                                      <p:cBhvr>
                                        <p:cTn id="34" dur="1000"/>
                                        <p:tgtEl>
                                          <p:spTgt spid="220163">
                                            <p:txEl>
                                              <p:pRg st="4" end="4"/>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220163">
                                            <p:txEl>
                                              <p:pRg st="5" end="5"/>
                                            </p:txEl>
                                          </p:spTgt>
                                        </p:tgtEl>
                                        <p:attrNameLst>
                                          <p:attrName>style.visibility</p:attrName>
                                        </p:attrNameLst>
                                      </p:cBhvr>
                                      <p:to>
                                        <p:strVal val="visible"/>
                                      </p:to>
                                    </p:set>
                                    <p:animEffect transition="in" filter="diamond(in)">
                                      <p:cBhvr>
                                        <p:cTn id="39" dur="1000"/>
                                        <p:tgtEl>
                                          <p:spTgt spid="220163">
                                            <p:txEl>
                                              <p:pRg st="5" end="5"/>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220163">
                                            <p:txEl>
                                              <p:pRg st="6" end="6"/>
                                            </p:txEl>
                                          </p:spTgt>
                                        </p:tgtEl>
                                        <p:attrNameLst>
                                          <p:attrName>style.visibility</p:attrName>
                                        </p:attrNameLst>
                                      </p:cBhvr>
                                      <p:to>
                                        <p:strVal val="visible"/>
                                      </p:to>
                                    </p:set>
                                    <p:animEffect transition="in" filter="diamond(in)">
                                      <p:cBhvr>
                                        <p:cTn id="44" dur="1000"/>
                                        <p:tgtEl>
                                          <p:spTgt spid="220163">
                                            <p:txEl>
                                              <p:pRg st="6" end="6"/>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8" presetClass="entr" presetSubtype="16" fill="hold" grpId="0" nodeType="clickEffect">
                                  <p:stCondLst>
                                    <p:cond delay="0"/>
                                  </p:stCondLst>
                                  <p:childTnLst>
                                    <p:set>
                                      <p:cBhvr>
                                        <p:cTn id="48" dur="1" fill="hold">
                                          <p:stCondLst>
                                            <p:cond delay="0"/>
                                          </p:stCondLst>
                                        </p:cTn>
                                        <p:tgtEl>
                                          <p:spTgt spid="220163">
                                            <p:txEl>
                                              <p:pRg st="7" end="7"/>
                                            </p:txEl>
                                          </p:spTgt>
                                        </p:tgtEl>
                                        <p:attrNameLst>
                                          <p:attrName>style.visibility</p:attrName>
                                        </p:attrNameLst>
                                      </p:cBhvr>
                                      <p:to>
                                        <p:strVal val="visible"/>
                                      </p:to>
                                    </p:set>
                                    <p:animEffect transition="in" filter="diamond(in)">
                                      <p:cBhvr>
                                        <p:cTn id="49" dur="1000"/>
                                        <p:tgtEl>
                                          <p:spTgt spid="2201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a:xfrm>
            <a:off x="539750" y="549275"/>
            <a:ext cx="7883525" cy="927100"/>
          </a:xfrm>
        </p:spPr>
        <p:txBody>
          <a:bodyPr/>
          <a:lstStyle/>
          <a:p>
            <a:pPr marL="484632" indent="0" fontAlgn="auto">
              <a:spcAft>
                <a:spcPts val="0"/>
              </a:spcAft>
              <a:buClr>
                <a:schemeClr val="hlink"/>
              </a:buClr>
              <a:buFont typeface="Wingdings" pitchFamily="2" charset="2"/>
              <a:buNone/>
              <a:defRPr/>
            </a:pPr>
            <a:r>
              <a:rPr lang="tr-TR" sz="4400" b="1" i="1" dirty="0" smtClean="0">
                <a:solidFill>
                  <a:schemeClr val="tx1"/>
                </a:solidFill>
                <a:latin typeface="Arial Black" pitchFamily="34" charset="0"/>
              </a:rPr>
              <a:t>Zekatın Faydaları</a:t>
            </a:r>
            <a:endParaRPr lang="tr-TR" sz="4400" b="1" i="1" dirty="0">
              <a:solidFill>
                <a:schemeClr val="tx1"/>
              </a:solidFill>
              <a:latin typeface="Arial Black" pitchFamily="34" charset="0"/>
            </a:endParaRPr>
          </a:p>
        </p:txBody>
      </p:sp>
      <p:sp>
        <p:nvSpPr>
          <p:cNvPr id="227331" name="Rectangle 3"/>
          <p:cNvSpPr>
            <a:spLocks noGrp="1" noChangeArrowheads="1"/>
          </p:cNvSpPr>
          <p:nvPr>
            <p:ph idx="1"/>
          </p:nvPr>
        </p:nvSpPr>
        <p:spPr>
          <a:xfrm>
            <a:off x="250825" y="1785938"/>
            <a:ext cx="8208963" cy="4643437"/>
          </a:xfrm>
        </p:spPr>
        <p:txBody>
          <a:bodyPr>
            <a:normAutofit fontScale="40000" lnSpcReduction="20000"/>
          </a:bodyPr>
          <a:lstStyle/>
          <a:p>
            <a:pPr marL="448056" indent="-384048" fontAlgn="auto">
              <a:lnSpc>
                <a:spcPct val="125000"/>
              </a:lnSpc>
              <a:spcBef>
                <a:spcPct val="60000"/>
              </a:spcBef>
              <a:spcAft>
                <a:spcPts val="0"/>
              </a:spcAft>
              <a:buFont typeface="Wingdings" pitchFamily="2" charset="2"/>
              <a:buChar char="ü"/>
              <a:defRPr/>
            </a:pPr>
            <a:endParaRPr lang="tr-TR" b="1" i="1" dirty="0">
              <a:latin typeface="Times New Roman" pitchFamily="18" charset="0"/>
            </a:endParaRPr>
          </a:p>
          <a:p>
            <a:pPr marL="448056" indent="-384048" fontAlgn="auto">
              <a:lnSpc>
                <a:spcPct val="125000"/>
              </a:lnSpc>
              <a:spcBef>
                <a:spcPct val="60000"/>
              </a:spcBef>
              <a:spcAft>
                <a:spcPts val="0"/>
              </a:spcAft>
              <a:buFont typeface="Wingdings" pitchFamily="2" charset="2"/>
              <a:buChar char="ü"/>
              <a:defRPr/>
            </a:pPr>
            <a:r>
              <a:rPr lang="tr-TR" sz="6500" dirty="0">
                <a:latin typeface="Times New Roman" pitchFamily="18" charset="0"/>
              </a:rPr>
              <a:t>Zekât, kalbi cimrilik hastalığından, malı fakirin hakkından temizleyen, zenginlerde şefkat ve merhamet duygularını geliştiren bira ibadettir.</a:t>
            </a:r>
          </a:p>
          <a:p>
            <a:pPr marL="448056" indent="-384048" fontAlgn="auto">
              <a:lnSpc>
                <a:spcPct val="125000"/>
              </a:lnSpc>
              <a:spcBef>
                <a:spcPct val="60000"/>
              </a:spcBef>
              <a:spcAft>
                <a:spcPts val="0"/>
              </a:spcAft>
              <a:buFont typeface="Wingdings" pitchFamily="2" charset="2"/>
              <a:buChar char="ü"/>
              <a:defRPr/>
            </a:pPr>
            <a:r>
              <a:rPr lang="tr-TR" sz="6500" dirty="0">
                <a:latin typeface="Times New Roman" pitchFamily="18" charset="0"/>
              </a:rPr>
              <a:t>Zekât sayesinde fakirlerin kalbindeki haset ve kıskançlık ortadan kalkar.</a:t>
            </a:r>
          </a:p>
          <a:p>
            <a:pPr marL="448056" indent="-384048" fontAlgn="auto">
              <a:lnSpc>
                <a:spcPct val="125000"/>
              </a:lnSpc>
              <a:spcBef>
                <a:spcPct val="60000"/>
              </a:spcBef>
              <a:spcAft>
                <a:spcPts val="0"/>
              </a:spcAft>
              <a:buFont typeface="Wingdings" pitchFamily="2" charset="2"/>
              <a:buChar char="ü"/>
              <a:defRPr/>
            </a:pPr>
            <a:r>
              <a:rPr lang="tr-TR" sz="6500" dirty="0">
                <a:latin typeface="Times New Roman" pitchFamily="18" charset="0"/>
              </a:rPr>
              <a:t>Kendilerine yardım eden zenginlere karşı sevgi ve saygı meydana gelerek toplumda birlik ve kardeşlik </a:t>
            </a:r>
            <a:r>
              <a:rPr lang="tr-TR" sz="6500" dirty="0" smtClean="0">
                <a:latin typeface="Times New Roman" pitchFamily="18" charset="0"/>
              </a:rPr>
              <a:t>kuvvetlenmiş olur.</a:t>
            </a:r>
            <a:r>
              <a:rPr lang="tr-TR" dirty="0">
                <a:latin typeface="Times New Roman" pitchFamily="18" charset="0"/>
              </a:rPr>
              <a:t/>
            </a:r>
            <a:br>
              <a:rPr lang="tr-TR" dirty="0">
                <a:latin typeface="Times New Roman" pitchFamily="18" charset="0"/>
              </a:rPr>
            </a:br>
            <a:endParaRPr lang="tr-TR" dirty="0">
              <a:latin typeface="Times New Roman" pitchFamily="18"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27330"/>
                                        </p:tgtEl>
                                        <p:attrNameLst>
                                          <p:attrName>style.visibility</p:attrName>
                                        </p:attrNameLst>
                                      </p:cBhvr>
                                      <p:to>
                                        <p:strVal val="visible"/>
                                      </p:to>
                                    </p:set>
                                    <p:animEffect transition="in" filter="fade">
                                      <p:cBhvr>
                                        <p:cTn id="7" dur="1000"/>
                                        <p:tgtEl>
                                          <p:spTgt spid="227330"/>
                                        </p:tgtEl>
                                      </p:cBhvr>
                                    </p:animEffect>
                                    <p:anim calcmode="lin" valueType="num">
                                      <p:cBhvr>
                                        <p:cTn id="8" dur="1000" fill="hold"/>
                                        <p:tgtEl>
                                          <p:spTgt spid="227330"/>
                                        </p:tgtEl>
                                        <p:attrNameLst>
                                          <p:attrName>ppt_x</p:attrName>
                                        </p:attrNameLst>
                                      </p:cBhvr>
                                      <p:tavLst>
                                        <p:tav tm="0">
                                          <p:val>
                                            <p:strVal val="#ppt_x-.1"/>
                                          </p:val>
                                        </p:tav>
                                        <p:tav tm="100000">
                                          <p:val>
                                            <p:strVal val="#ppt_x"/>
                                          </p:val>
                                        </p:tav>
                                      </p:tavLst>
                                    </p:anim>
                                    <p:anim calcmode="lin" valueType="num">
                                      <p:cBhvr>
                                        <p:cTn id="9" dur="1000" fill="hold"/>
                                        <p:tgtEl>
                                          <p:spTgt spid="227330"/>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27331">
                                            <p:txEl>
                                              <p:pRg st="1" end="1"/>
                                            </p:txEl>
                                          </p:spTgt>
                                        </p:tgtEl>
                                        <p:attrNameLst>
                                          <p:attrName>style.visibility</p:attrName>
                                        </p:attrNameLst>
                                      </p:cBhvr>
                                      <p:to>
                                        <p:strVal val="visible"/>
                                      </p:to>
                                    </p:set>
                                    <p:animEffect transition="in" filter="diamond(in)">
                                      <p:cBhvr>
                                        <p:cTn id="14" dur="2000"/>
                                        <p:tgtEl>
                                          <p:spTgt spid="227331">
                                            <p:txEl>
                                              <p:pRg st="1" end="1"/>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27331">
                                            <p:txEl>
                                              <p:pRg st="2" end="2"/>
                                            </p:txEl>
                                          </p:spTgt>
                                        </p:tgtEl>
                                        <p:attrNameLst>
                                          <p:attrName>style.visibility</p:attrName>
                                        </p:attrNameLst>
                                      </p:cBhvr>
                                      <p:to>
                                        <p:strVal val="visible"/>
                                      </p:to>
                                    </p:set>
                                    <p:animEffect transition="in" filter="diamond(in)">
                                      <p:cBhvr>
                                        <p:cTn id="19" dur="2000"/>
                                        <p:tgtEl>
                                          <p:spTgt spid="227331">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227331">
                                            <p:txEl>
                                              <p:pRg st="3" end="3"/>
                                            </p:txEl>
                                          </p:spTgt>
                                        </p:tgtEl>
                                        <p:attrNameLst>
                                          <p:attrName>style.visibility</p:attrName>
                                        </p:attrNameLst>
                                      </p:cBhvr>
                                      <p:to>
                                        <p:strVal val="visible"/>
                                      </p:to>
                                    </p:set>
                                    <p:animEffect transition="in" filter="diamond(in)">
                                      <p:cBhvr>
                                        <p:cTn id="24" dur="2000"/>
                                        <p:tgtEl>
                                          <p:spTgt spid="2273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marL="484632" indent="0" fontAlgn="auto">
              <a:spcAft>
                <a:spcPts val="0"/>
              </a:spcAft>
              <a:defRPr/>
            </a:pPr>
            <a:r>
              <a:rPr lang="tr-TR" sz="4900" dirty="0" smtClean="0">
                <a:solidFill>
                  <a:schemeClr val="accent1">
                    <a:tint val="83000"/>
                    <a:satMod val="150000"/>
                  </a:schemeClr>
                </a:solidFill>
                <a:latin typeface="Arial Black" pitchFamily="34" charset="0"/>
              </a:rPr>
              <a:t>A) Altın ve Gümüş</a:t>
            </a:r>
            <a:r>
              <a:rPr lang="tr-TR" sz="4400" dirty="0" smtClean="0">
                <a:solidFill>
                  <a:schemeClr val="accent1">
                    <a:tint val="83000"/>
                    <a:satMod val="150000"/>
                  </a:schemeClr>
                </a:solidFill>
              </a:rPr>
              <a:t/>
            </a:r>
            <a:br>
              <a:rPr lang="tr-TR" sz="4400" dirty="0" smtClean="0">
                <a:solidFill>
                  <a:schemeClr val="accent1">
                    <a:tint val="83000"/>
                    <a:satMod val="150000"/>
                  </a:schemeClr>
                </a:solidFill>
              </a:rPr>
            </a:br>
            <a:endParaRPr lang="tr-TR" dirty="0">
              <a:solidFill>
                <a:schemeClr val="accent1">
                  <a:tint val="83000"/>
                  <a:satMod val="150000"/>
                </a:schemeClr>
              </a:solidFill>
            </a:endParaRPr>
          </a:p>
        </p:txBody>
      </p:sp>
      <p:sp>
        <p:nvSpPr>
          <p:cNvPr id="3" name="2 İçerik Yer Tutucusu"/>
          <p:cNvSpPr>
            <a:spLocks noGrp="1"/>
          </p:cNvSpPr>
          <p:nvPr>
            <p:ph idx="1"/>
          </p:nvPr>
        </p:nvSpPr>
        <p:spPr>
          <a:xfrm>
            <a:off x="457200" y="1882775"/>
            <a:ext cx="8229600" cy="4572000"/>
          </a:xfrm>
        </p:spPr>
        <p:txBody>
          <a:bodyPr/>
          <a:lstStyle/>
          <a:p>
            <a:r>
              <a:rPr lang="tr-TR" altLang="tr-TR" smtClean="0"/>
              <a:t>Mübâdele aracı olması bakımından nakit veya külçe altın ve gümüş,</a:t>
            </a:r>
          </a:p>
          <a:p>
            <a:endParaRPr lang="tr-TR" altLang="tr-TR" smtClean="0"/>
          </a:p>
          <a:p>
            <a:r>
              <a:rPr lang="tr-TR" altLang="tr-TR" smtClean="0"/>
              <a:t>b) Altın ve gümüşten yapılan ziynet eşyası,</a:t>
            </a:r>
          </a:p>
          <a:p>
            <a:endParaRPr lang="tr-TR" altLang="tr-TR" smtClean="0"/>
          </a:p>
          <a:p>
            <a:r>
              <a:rPr lang="tr-TR" altLang="tr-TR" smtClean="0"/>
              <a:t>c) Günümüzdeki paralar olmak üzere üç ayrı alt başlıkta ele alınabilir.</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1000"/>
                                        <p:tgtEl>
                                          <p:spTgt spid="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10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diamond(in)">
                                      <p:cBhvr>
                                        <p:cTn id="24"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714356"/>
            <a:ext cx="8229600" cy="1399032"/>
          </a:xfrm>
        </p:spPr>
        <p:txBody>
          <a:bodyPr>
            <a:noAutofit/>
          </a:bodyPr>
          <a:lstStyle/>
          <a:p>
            <a:pPr marL="484632" indent="0" fontAlgn="auto">
              <a:spcAft>
                <a:spcPts val="0"/>
              </a:spcAft>
              <a:defRPr/>
            </a:pPr>
            <a:r>
              <a:rPr lang="tr-TR" sz="4400" b="1" dirty="0" smtClean="0">
                <a:solidFill>
                  <a:schemeClr val="accent1">
                    <a:tint val="83000"/>
                    <a:satMod val="150000"/>
                  </a:schemeClr>
                </a:solidFill>
                <a:latin typeface="Times New Roman" pitchFamily="18" charset="0"/>
                <a:cs typeface="Times New Roman" pitchFamily="18" charset="0"/>
              </a:rPr>
              <a:t>a) Mübâdele Aracı Olması Bakımından Nakit veya Külçe</a:t>
            </a:r>
            <a:endParaRPr lang="tr-TR" sz="4400" dirty="0">
              <a:solidFill>
                <a:schemeClr val="accent1">
                  <a:tint val="83000"/>
                  <a:satMod val="150000"/>
                </a:schemeClr>
              </a:solidFill>
              <a:latin typeface="Times New Roman" pitchFamily="18" charset="0"/>
              <a:cs typeface="Times New Roman" pitchFamily="18" charset="0"/>
            </a:endParaRPr>
          </a:p>
        </p:txBody>
      </p:sp>
      <p:sp>
        <p:nvSpPr>
          <p:cNvPr id="3" name="2 İçerik Yer Tutucusu"/>
          <p:cNvSpPr>
            <a:spLocks noGrp="1"/>
          </p:cNvSpPr>
          <p:nvPr>
            <p:ph idx="1"/>
          </p:nvPr>
        </p:nvSpPr>
        <p:spPr>
          <a:xfrm>
            <a:off x="457200" y="2714625"/>
            <a:ext cx="8229600" cy="3740150"/>
          </a:xfrm>
        </p:spPr>
        <p:txBody>
          <a:bodyPr/>
          <a:lstStyle/>
          <a:p>
            <a:r>
              <a:rPr lang="tr-TR" altLang="tr-TR" smtClean="0"/>
              <a:t>Altın ve gümüş  nisab miktarına ulaşınca zekâta tâbi olur ve 1/40 nispetinin zekât olarak verilmesi gerekir.</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marL="484632" indent="0" fontAlgn="auto">
              <a:spcAft>
                <a:spcPts val="0"/>
              </a:spcAft>
              <a:defRPr/>
            </a:pPr>
            <a:r>
              <a:rPr lang="tr-TR" sz="4400" b="1" dirty="0" smtClean="0">
                <a:solidFill>
                  <a:schemeClr val="accent1">
                    <a:tint val="83000"/>
                    <a:satMod val="150000"/>
                  </a:schemeClr>
                </a:solidFill>
                <a:latin typeface="Times New Roman" pitchFamily="18" charset="0"/>
                <a:cs typeface="Times New Roman" pitchFamily="18" charset="0"/>
              </a:rPr>
              <a:t>b) Altın ve Gümüşten Yapılan Ziynet Eşyası</a:t>
            </a:r>
            <a:endParaRPr lang="tr-TR" sz="4400" dirty="0">
              <a:solidFill>
                <a:schemeClr val="accent1">
                  <a:tint val="83000"/>
                  <a:satMod val="150000"/>
                </a:schemeClr>
              </a:solidFill>
              <a:latin typeface="Times New Roman" pitchFamily="18" charset="0"/>
              <a:cs typeface="Times New Roman" pitchFamily="18" charset="0"/>
            </a:endParaRPr>
          </a:p>
        </p:txBody>
      </p:sp>
      <p:sp>
        <p:nvSpPr>
          <p:cNvPr id="3" name="2 İçerik Yer Tutucusu"/>
          <p:cNvSpPr>
            <a:spLocks noGrp="1"/>
          </p:cNvSpPr>
          <p:nvPr>
            <p:ph idx="1"/>
          </p:nvPr>
        </p:nvSpPr>
        <p:spPr>
          <a:xfrm>
            <a:off x="457200" y="1882775"/>
            <a:ext cx="8229600" cy="4572000"/>
          </a:xfrm>
        </p:spPr>
        <p:txBody>
          <a:bodyPr/>
          <a:lstStyle/>
          <a:p>
            <a:r>
              <a:rPr lang="tr-TR" altLang="tr-TR" smtClean="0">
                <a:latin typeface="Times New Roman" pitchFamily="18" charset="0"/>
                <a:cs typeface="Times New Roman" pitchFamily="18" charset="0"/>
              </a:rPr>
              <a:t>Kadın süs eşyasının zekâta tâbi olup olmaması hususunda fakihler iki farklı görüş ileri sürmüşlerdir:</a:t>
            </a:r>
          </a:p>
          <a:p>
            <a:endParaRPr lang="tr-TR" altLang="tr-TR" smtClean="0">
              <a:latin typeface="Times New Roman" pitchFamily="18" charset="0"/>
              <a:cs typeface="Times New Roman" pitchFamily="18" charset="0"/>
            </a:endParaRPr>
          </a:p>
          <a:p>
            <a:pPr>
              <a:buFont typeface="Wingdings" pitchFamily="2" charset="2"/>
              <a:buChar char="ü"/>
            </a:pPr>
            <a:r>
              <a:rPr lang="tr-TR" altLang="tr-TR" smtClean="0">
                <a:latin typeface="Times New Roman" pitchFamily="18" charset="0"/>
                <a:cs typeface="Times New Roman" pitchFamily="18" charset="0"/>
              </a:rPr>
              <a:t>Altın ve gümüş dışında, hangi maddeden olursa olsun bütün süs eşyaları zekâta tâbi değildir.</a:t>
            </a:r>
          </a:p>
          <a:p>
            <a:pPr>
              <a:buFont typeface="Wingdings" pitchFamily="2" charset="2"/>
              <a:buChar char="ü"/>
            </a:pPr>
            <a:r>
              <a:rPr lang="tr-TR" altLang="tr-TR" smtClean="0">
                <a:latin typeface="Times New Roman" pitchFamily="18" charset="0"/>
                <a:cs typeface="Times New Roman" pitchFamily="18" charset="0"/>
              </a:rPr>
              <a:t>Erkekler tarafından kullanılan veya dince kullanılması haram sayılan altın-gümüş mâmulü bütün süs eşyası zekâta tâbidir.</a:t>
            </a:r>
          </a:p>
          <a:p>
            <a:endParaRPr lang="tr-TR" altLang="tr-TR" smtClean="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20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diamond(in)">
                                      <p:cBhvr>
                                        <p:cTn id="24"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a:xfrm>
            <a:off x="395288" y="836613"/>
            <a:ext cx="8229600" cy="1800225"/>
          </a:xfrm>
        </p:spPr>
        <p:txBody>
          <a:bodyPr/>
          <a:lstStyle/>
          <a:p>
            <a:pPr marL="484632" indent="0" fontAlgn="auto">
              <a:spcAft>
                <a:spcPts val="0"/>
              </a:spcAft>
              <a:defRPr/>
            </a:pPr>
            <a:r>
              <a:rPr lang="tr-TR" sz="5400" dirty="0">
                <a:solidFill>
                  <a:schemeClr val="accent1">
                    <a:tint val="83000"/>
                    <a:satMod val="150000"/>
                  </a:schemeClr>
                </a:solidFill>
                <a:latin typeface="Arial Black" pitchFamily="34" charset="0"/>
              </a:rPr>
              <a:t>Zekat</a:t>
            </a:r>
          </a:p>
        </p:txBody>
      </p:sp>
      <p:sp>
        <p:nvSpPr>
          <p:cNvPr id="214019" name="Rectangle 3"/>
          <p:cNvSpPr>
            <a:spLocks noGrp="1" noChangeArrowheads="1"/>
          </p:cNvSpPr>
          <p:nvPr>
            <p:ph idx="1"/>
          </p:nvPr>
        </p:nvSpPr>
        <p:spPr>
          <a:xfrm>
            <a:off x="457200" y="2997200"/>
            <a:ext cx="8229600" cy="3133725"/>
          </a:xfrm>
        </p:spPr>
        <p:txBody>
          <a:bodyPr/>
          <a:lstStyle/>
          <a:p>
            <a:r>
              <a:rPr lang="tr-TR" altLang="tr-TR" smtClean="0">
                <a:latin typeface="Times New Roman" pitchFamily="18" charset="0"/>
              </a:rPr>
              <a:t>Zekât, Allah'ın, belirli yerlere sarf edilmek üzere dince zengin sayılan kişilerin mallarından belli bir payın alınması işlemini ifade eder</a:t>
            </a:r>
            <a:r>
              <a:rPr lang="tr-TR" altLang="tr-TR" smtClean="0"/>
              <a:t>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14018"/>
                                        </p:tgtEl>
                                        <p:attrNameLst>
                                          <p:attrName>style.visibility</p:attrName>
                                        </p:attrNameLst>
                                      </p:cBhvr>
                                      <p:to>
                                        <p:strVal val="visible"/>
                                      </p:to>
                                    </p:set>
                                    <p:animEffect transition="in" filter="fade">
                                      <p:cBhvr>
                                        <p:cTn id="7" dur="1000"/>
                                        <p:tgtEl>
                                          <p:spTgt spid="214018"/>
                                        </p:tgtEl>
                                      </p:cBhvr>
                                    </p:animEffect>
                                    <p:anim calcmode="lin" valueType="num">
                                      <p:cBhvr>
                                        <p:cTn id="8" dur="1000" fill="hold"/>
                                        <p:tgtEl>
                                          <p:spTgt spid="214018"/>
                                        </p:tgtEl>
                                        <p:attrNameLst>
                                          <p:attrName>ppt_x</p:attrName>
                                        </p:attrNameLst>
                                      </p:cBhvr>
                                      <p:tavLst>
                                        <p:tav tm="0">
                                          <p:val>
                                            <p:strVal val="#ppt_x-.1"/>
                                          </p:val>
                                        </p:tav>
                                        <p:tav tm="100000">
                                          <p:val>
                                            <p:strVal val="#ppt_x"/>
                                          </p:val>
                                        </p:tav>
                                      </p:tavLst>
                                    </p:anim>
                                    <p:anim calcmode="lin" valueType="num">
                                      <p:cBhvr>
                                        <p:cTn id="9" dur="1000" fill="hold"/>
                                        <p:tgtEl>
                                          <p:spTgt spid="214018"/>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14019">
                                            <p:txEl>
                                              <p:pRg st="0" end="0"/>
                                            </p:txEl>
                                          </p:spTgt>
                                        </p:tgtEl>
                                        <p:attrNameLst>
                                          <p:attrName>style.visibility</p:attrName>
                                        </p:attrNameLst>
                                      </p:cBhvr>
                                      <p:to>
                                        <p:strVal val="visible"/>
                                      </p:to>
                                    </p:set>
                                    <p:animEffect transition="in" filter="diamond(in)">
                                      <p:cBhvr>
                                        <p:cTn id="14" dur="2000"/>
                                        <p:tgtEl>
                                          <p:spTgt spid="2140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642918"/>
            <a:ext cx="8229600" cy="1399032"/>
          </a:xfrm>
        </p:spPr>
        <p:txBody>
          <a:bodyPr>
            <a:noAutofit/>
          </a:bodyPr>
          <a:lstStyle/>
          <a:p>
            <a:pPr marL="484632" indent="0" fontAlgn="auto">
              <a:spcAft>
                <a:spcPts val="0"/>
              </a:spcAft>
              <a:defRPr/>
            </a:pPr>
            <a:r>
              <a:rPr lang="tr-TR" sz="4400" b="1" dirty="0" smtClean="0">
                <a:solidFill>
                  <a:schemeClr val="accent1">
                    <a:tint val="83000"/>
                    <a:satMod val="150000"/>
                  </a:schemeClr>
                </a:solidFill>
                <a:latin typeface="Times New Roman" pitchFamily="18" charset="0"/>
                <a:cs typeface="Times New Roman" pitchFamily="18" charset="0"/>
              </a:rPr>
              <a:t>c) Madenî ve Kâğıt Paraların Zekâtı</a:t>
            </a:r>
            <a:endParaRPr lang="tr-TR" sz="4400" dirty="0">
              <a:solidFill>
                <a:schemeClr val="accent1">
                  <a:tint val="83000"/>
                  <a:satMod val="150000"/>
                </a:schemeClr>
              </a:solidFill>
              <a:latin typeface="Times New Roman" pitchFamily="18" charset="0"/>
              <a:cs typeface="Times New Roman" pitchFamily="18" charset="0"/>
            </a:endParaRPr>
          </a:p>
        </p:txBody>
      </p:sp>
      <p:sp>
        <p:nvSpPr>
          <p:cNvPr id="3" name="2 İçerik Yer Tutucusu"/>
          <p:cNvSpPr>
            <a:spLocks noGrp="1"/>
          </p:cNvSpPr>
          <p:nvPr>
            <p:ph idx="1"/>
          </p:nvPr>
        </p:nvSpPr>
        <p:spPr>
          <a:xfrm>
            <a:off x="428625" y="2571750"/>
            <a:ext cx="8229600" cy="3857625"/>
          </a:xfrm>
        </p:spPr>
        <p:txBody>
          <a:bodyPr/>
          <a:lstStyle/>
          <a:p>
            <a:r>
              <a:rPr lang="tr-TR" altLang="tr-TR" smtClean="0">
                <a:latin typeface="Times New Roman" pitchFamily="18" charset="0"/>
                <a:cs typeface="Times New Roman" pitchFamily="18" charset="0"/>
              </a:rPr>
              <a:t>Madenî ve kâğıt paralar altın, gümüş ve ticaret malları hükmündedir. nisab miktarına ulaşınca sene sonunda 1/40’ını (% 2.5) zekât olarak vermek gerekir.</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785794"/>
            <a:ext cx="8229600" cy="1399032"/>
          </a:xfrm>
        </p:spPr>
        <p:txBody>
          <a:bodyPr>
            <a:normAutofit fontScale="90000"/>
          </a:bodyPr>
          <a:lstStyle/>
          <a:p>
            <a:pPr marL="484632" indent="0" fontAlgn="auto">
              <a:spcAft>
                <a:spcPts val="0"/>
              </a:spcAft>
              <a:defRPr/>
            </a:pPr>
            <a:r>
              <a:rPr lang="tr-TR" sz="4900" dirty="0" smtClean="0">
                <a:solidFill>
                  <a:schemeClr val="accent1">
                    <a:tint val="83000"/>
                    <a:satMod val="150000"/>
                  </a:schemeClr>
                </a:solidFill>
                <a:latin typeface="Arial Black" pitchFamily="34" charset="0"/>
              </a:rPr>
              <a:t>B) Ticaret Malları</a:t>
            </a:r>
            <a:r>
              <a:rPr lang="tr-TR" sz="4400" dirty="0" smtClean="0">
                <a:solidFill>
                  <a:schemeClr val="accent1">
                    <a:tint val="83000"/>
                    <a:satMod val="150000"/>
                  </a:schemeClr>
                </a:solidFill>
              </a:rPr>
              <a:t/>
            </a:r>
            <a:br>
              <a:rPr lang="tr-TR" sz="4400" dirty="0" smtClean="0">
                <a:solidFill>
                  <a:schemeClr val="accent1">
                    <a:tint val="83000"/>
                    <a:satMod val="150000"/>
                  </a:schemeClr>
                </a:solidFill>
              </a:rPr>
            </a:br>
            <a:endParaRPr lang="tr-TR" dirty="0">
              <a:solidFill>
                <a:schemeClr val="accent1">
                  <a:tint val="83000"/>
                  <a:satMod val="150000"/>
                </a:schemeClr>
              </a:solidFill>
            </a:endParaRPr>
          </a:p>
        </p:txBody>
      </p:sp>
      <p:sp>
        <p:nvSpPr>
          <p:cNvPr id="3" name="2 İçerik Yer Tutucusu"/>
          <p:cNvSpPr>
            <a:spLocks noGrp="1"/>
          </p:cNvSpPr>
          <p:nvPr>
            <p:ph idx="1"/>
          </p:nvPr>
        </p:nvSpPr>
        <p:spPr>
          <a:xfrm>
            <a:off x="500063" y="2571750"/>
            <a:ext cx="8229600" cy="4572000"/>
          </a:xfrm>
        </p:spPr>
        <p:txBody>
          <a:bodyPr/>
          <a:lstStyle/>
          <a:p>
            <a:r>
              <a:rPr lang="tr-TR" altLang="tr-TR" smtClean="0">
                <a:latin typeface="Times New Roman" pitchFamily="18" charset="0"/>
                <a:cs typeface="Times New Roman" pitchFamily="18" charset="0"/>
              </a:rPr>
              <a:t>Ticaret malları, "üzerinden bir yıllık sürenin geçmesi" şartı kesilmiş olmaz. Tüccar sene sonunda sahip olduğu mallarının değerini hesaplar, buna mevcut parasını ve alacaklarını ilâve eder. Bulduğu toplam değerin 1/40'ını (% 2.5) zekât olarak verir.</a:t>
            </a:r>
          </a:p>
          <a:p>
            <a:endParaRPr lang="tr-TR" altLang="tr-TR" smtClean="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1"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diamond(in)">
                                      <p:cBhvr>
                                        <p:cTn id="19"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10" y="714356"/>
            <a:ext cx="8229600" cy="1399032"/>
          </a:xfrm>
        </p:spPr>
        <p:txBody>
          <a:bodyPr>
            <a:normAutofit fontScale="90000"/>
          </a:bodyPr>
          <a:lstStyle/>
          <a:p>
            <a:pPr marL="484632" indent="0" fontAlgn="auto">
              <a:spcAft>
                <a:spcPts val="0"/>
              </a:spcAft>
              <a:defRPr/>
            </a:pPr>
            <a:r>
              <a:rPr lang="tr-TR" sz="4900" dirty="0" smtClean="0">
                <a:solidFill>
                  <a:schemeClr val="accent1">
                    <a:tint val="83000"/>
                    <a:satMod val="150000"/>
                  </a:schemeClr>
                </a:solidFill>
                <a:latin typeface="Arial Black" pitchFamily="34" charset="0"/>
              </a:rPr>
              <a:t>C) Toprak Ürünleri</a:t>
            </a:r>
            <a:r>
              <a:rPr lang="tr-TR" sz="4400" dirty="0" smtClean="0">
                <a:solidFill>
                  <a:schemeClr val="accent1">
                    <a:tint val="83000"/>
                    <a:satMod val="150000"/>
                  </a:schemeClr>
                </a:solidFill>
              </a:rPr>
              <a:t/>
            </a:r>
            <a:br>
              <a:rPr lang="tr-TR" sz="4400" dirty="0" smtClean="0">
                <a:solidFill>
                  <a:schemeClr val="accent1">
                    <a:tint val="83000"/>
                    <a:satMod val="150000"/>
                  </a:schemeClr>
                </a:solidFill>
              </a:rPr>
            </a:br>
            <a:endParaRPr lang="tr-TR" dirty="0">
              <a:solidFill>
                <a:schemeClr val="accent1">
                  <a:tint val="83000"/>
                  <a:satMod val="150000"/>
                </a:schemeClr>
              </a:solidFill>
            </a:endParaRPr>
          </a:p>
        </p:txBody>
      </p:sp>
      <p:sp>
        <p:nvSpPr>
          <p:cNvPr id="3" name="2 İçerik Yer Tutucusu"/>
          <p:cNvSpPr>
            <a:spLocks noGrp="1"/>
          </p:cNvSpPr>
          <p:nvPr>
            <p:ph idx="1"/>
          </p:nvPr>
        </p:nvSpPr>
        <p:spPr>
          <a:xfrm>
            <a:off x="500063" y="2857500"/>
            <a:ext cx="8229600" cy="2643188"/>
          </a:xfrm>
        </p:spPr>
        <p:txBody>
          <a:bodyPr/>
          <a:lstStyle/>
          <a:p>
            <a:r>
              <a:rPr lang="tr-TR" altLang="tr-TR" sz="3600" smtClean="0">
                <a:latin typeface="Times New Roman" pitchFamily="18" charset="0"/>
                <a:cs typeface="Times New Roman" pitchFamily="18" charset="0"/>
              </a:rPr>
              <a:t>Toprak ürünlerinin zekâtı (öşür), hububatta harman vaktinde, meyvelerde ise toplandıktan sonra verilir.</a:t>
            </a:r>
          </a:p>
          <a:p>
            <a:pPr>
              <a:buFont typeface="Wingdings 2" pitchFamily="18" charset="2"/>
              <a:buNone/>
            </a:pPr>
            <a:endParaRPr lang="tr-TR" altLang="tr-TR" smtClean="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857232"/>
            <a:ext cx="8229600" cy="1399032"/>
          </a:xfrm>
        </p:spPr>
        <p:txBody>
          <a:bodyPr>
            <a:normAutofit fontScale="90000"/>
          </a:bodyPr>
          <a:lstStyle/>
          <a:p>
            <a:pPr marL="484632" indent="0" fontAlgn="auto">
              <a:spcAft>
                <a:spcPts val="0"/>
              </a:spcAft>
              <a:defRPr/>
            </a:pPr>
            <a:r>
              <a:rPr lang="tr-TR" sz="4900" dirty="0" smtClean="0">
                <a:solidFill>
                  <a:schemeClr val="accent1">
                    <a:tint val="83000"/>
                    <a:satMod val="150000"/>
                  </a:schemeClr>
                </a:solidFill>
                <a:latin typeface="Arial Black" pitchFamily="34" charset="0"/>
              </a:rPr>
              <a:t>D) Bal ve Diğer Hayvan Ürünleri</a:t>
            </a:r>
            <a:r>
              <a:rPr lang="tr-TR" sz="4400" dirty="0" smtClean="0">
                <a:solidFill>
                  <a:schemeClr val="accent1">
                    <a:tint val="83000"/>
                    <a:satMod val="150000"/>
                  </a:schemeClr>
                </a:solidFill>
              </a:rPr>
              <a:t/>
            </a:r>
            <a:br>
              <a:rPr lang="tr-TR" sz="4400" dirty="0" smtClean="0">
                <a:solidFill>
                  <a:schemeClr val="accent1">
                    <a:tint val="83000"/>
                    <a:satMod val="150000"/>
                  </a:schemeClr>
                </a:solidFill>
              </a:rPr>
            </a:br>
            <a:endParaRPr lang="tr-TR" dirty="0">
              <a:solidFill>
                <a:schemeClr val="accent1">
                  <a:tint val="83000"/>
                  <a:satMod val="150000"/>
                </a:schemeClr>
              </a:solidFill>
            </a:endParaRPr>
          </a:p>
        </p:txBody>
      </p:sp>
      <p:sp>
        <p:nvSpPr>
          <p:cNvPr id="3" name="2 İçerik Yer Tutucusu"/>
          <p:cNvSpPr>
            <a:spLocks noGrp="1"/>
          </p:cNvSpPr>
          <p:nvPr>
            <p:ph idx="1"/>
          </p:nvPr>
        </p:nvSpPr>
        <p:spPr>
          <a:xfrm>
            <a:off x="457200" y="2571750"/>
            <a:ext cx="7900988" cy="3883025"/>
          </a:xfrm>
        </p:spPr>
        <p:txBody>
          <a:bodyPr/>
          <a:lstStyle/>
          <a:p>
            <a:r>
              <a:rPr lang="tr-TR" altLang="tr-TR" smtClean="0"/>
              <a:t>Ebû Hanîfe, balda  nisabın aranmayacağı, balın azından da çoğundan da zekât verilmesi gerektiği görüşündedir.</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714356"/>
            <a:ext cx="8229600" cy="1399032"/>
          </a:xfrm>
        </p:spPr>
        <p:txBody>
          <a:bodyPr>
            <a:normAutofit fontScale="90000"/>
          </a:bodyPr>
          <a:lstStyle/>
          <a:p>
            <a:pPr marL="484632" indent="0" fontAlgn="auto">
              <a:spcAft>
                <a:spcPts val="0"/>
              </a:spcAft>
              <a:defRPr/>
            </a:pPr>
            <a:r>
              <a:rPr lang="tr-TR" sz="4900" dirty="0" smtClean="0">
                <a:solidFill>
                  <a:schemeClr val="accent1">
                    <a:tint val="83000"/>
                    <a:satMod val="150000"/>
                  </a:schemeClr>
                </a:solidFill>
                <a:latin typeface="Arial Black" pitchFamily="34" charset="0"/>
              </a:rPr>
              <a:t>E) Maden ve Deniz Mahsulleri</a:t>
            </a:r>
            <a:r>
              <a:rPr lang="tr-TR" sz="4400" dirty="0" smtClean="0">
                <a:solidFill>
                  <a:schemeClr val="accent1">
                    <a:tint val="83000"/>
                    <a:satMod val="150000"/>
                  </a:schemeClr>
                </a:solidFill>
              </a:rPr>
              <a:t/>
            </a:r>
            <a:br>
              <a:rPr lang="tr-TR" sz="4400" dirty="0" smtClean="0">
                <a:solidFill>
                  <a:schemeClr val="accent1">
                    <a:tint val="83000"/>
                    <a:satMod val="150000"/>
                  </a:schemeClr>
                </a:solidFill>
              </a:rPr>
            </a:br>
            <a:endParaRPr lang="tr-TR" dirty="0">
              <a:solidFill>
                <a:schemeClr val="accent1">
                  <a:tint val="83000"/>
                  <a:satMod val="150000"/>
                </a:schemeClr>
              </a:solidFill>
            </a:endParaRPr>
          </a:p>
        </p:txBody>
      </p:sp>
      <p:sp>
        <p:nvSpPr>
          <p:cNvPr id="3" name="2 İçerik Yer Tutucusu"/>
          <p:cNvSpPr>
            <a:spLocks noGrp="1"/>
          </p:cNvSpPr>
          <p:nvPr>
            <p:ph idx="1"/>
          </p:nvPr>
        </p:nvSpPr>
        <p:spPr>
          <a:xfrm>
            <a:off x="457200" y="2786063"/>
            <a:ext cx="8229600" cy="3668712"/>
          </a:xfrm>
        </p:spPr>
        <p:txBody>
          <a:bodyPr/>
          <a:lstStyle/>
          <a:p>
            <a:r>
              <a:rPr lang="tr-TR" altLang="tr-TR" smtClean="0">
                <a:latin typeface="Times New Roman" pitchFamily="18" charset="0"/>
                <a:cs typeface="Times New Roman" pitchFamily="18" charset="0"/>
              </a:rPr>
              <a:t>Hz. Peygamber'in hadislerinde ve sahabe uygulamasında yer altında bulunan define ve madenlerin vergilendirildiğine dair  rivayet ve bilgiler bulunur. </a:t>
            </a:r>
          </a:p>
          <a:p>
            <a:r>
              <a:rPr lang="tr-TR" altLang="tr-TR" smtClean="0">
                <a:latin typeface="Times New Roman" pitchFamily="18" charset="0"/>
                <a:cs typeface="Times New Roman" pitchFamily="18" charset="0"/>
              </a:rPr>
              <a:t> Bu konu  rikâz, madenler, deniz mahsulleri olmak üzere üçlü bir ayırım içinde ele alınabilir.</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diamond(in)">
                                      <p:cBhvr>
                                        <p:cTn id="1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484632" indent="0" fontAlgn="auto">
              <a:spcAft>
                <a:spcPts val="0"/>
              </a:spcAft>
              <a:defRPr/>
            </a:pPr>
            <a:r>
              <a:rPr lang="tr-TR" sz="4400" b="1" dirty="0" smtClean="0">
                <a:solidFill>
                  <a:schemeClr val="accent1">
                    <a:tint val="83000"/>
                    <a:satMod val="150000"/>
                  </a:schemeClr>
                </a:solidFill>
                <a:latin typeface="Arial Black" pitchFamily="34" charset="0"/>
              </a:rPr>
              <a:t>a) Rikâz</a:t>
            </a:r>
            <a:endParaRPr lang="tr-TR" sz="4400" dirty="0">
              <a:solidFill>
                <a:schemeClr val="accent1">
                  <a:tint val="83000"/>
                  <a:satMod val="150000"/>
                </a:schemeClr>
              </a:solidFill>
              <a:latin typeface="Arial Black" pitchFamily="34" charset="0"/>
            </a:endParaRPr>
          </a:p>
        </p:txBody>
      </p:sp>
      <p:sp>
        <p:nvSpPr>
          <p:cNvPr id="3" name="2 İçerik Yer Tutucusu"/>
          <p:cNvSpPr>
            <a:spLocks noGrp="1"/>
          </p:cNvSpPr>
          <p:nvPr>
            <p:ph idx="1"/>
          </p:nvPr>
        </p:nvSpPr>
        <p:spPr>
          <a:xfrm>
            <a:off x="457200" y="2000250"/>
            <a:ext cx="8229600" cy="4454525"/>
          </a:xfrm>
        </p:spPr>
        <p:txBody>
          <a:bodyPr/>
          <a:lstStyle/>
          <a:p>
            <a:r>
              <a:rPr lang="tr-TR" altLang="tr-TR" smtClean="0"/>
              <a:t>Define ve hazine gibi kendiliğinden yer altında bulunan veya insanlar tarafından yer altına gömülüp gizlenen her türlü kıymetli maden ve eşyayı ifade eder.</a:t>
            </a:r>
          </a:p>
          <a:p>
            <a:r>
              <a:rPr lang="tr-TR" altLang="tr-TR" smtClean="0"/>
              <a:t>Fakihler rikâzın 1/5 nispetinde vergiye tâbi olabilmesi için, bulunduktan sonra üzerinden bir sene geçmesinin şart olmadığında görüş birliğindedir.</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diamond(in)">
                                      <p:cBhvr>
                                        <p:cTn id="1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484632" indent="0" fontAlgn="auto">
              <a:spcAft>
                <a:spcPts val="0"/>
              </a:spcAft>
              <a:defRPr/>
            </a:pPr>
            <a:r>
              <a:rPr lang="tr-TR" sz="4400" dirty="0" smtClean="0">
                <a:solidFill>
                  <a:schemeClr val="accent1">
                    <a:tint val="83000"/>
                    <a:satMod val="150000"/>
                  </a:schemeClr>
                </a:solidFill>
                <a:latin typeface="Arial Black" pitchFamily="34" charset="0"/>
              </a:rPr>
              <a:t>b)Madenler</a:t>
            </a:r>
            <a:endParaRPr lang="tr-TR" sz="4400" dirty="0">
              <a:solidFill>
                <a:schemeClr val="accent1">
                  <a:tint val="83000"/>
                  <a:satMod val="150000"/>
                </a:schemeClr>
              </a:solidFill>
              <a:latin typeface="Arial Black" pitchFamily="34" charset="0"/>
            </a:endParaRPr>
          </a:p>
        </p:txBody>
      </p:sp>
      <p:sp>
        <p:nvSpPr>
          <p:cNvPr id="3" name="2 İçerik Yer Tutucusu"/>
          <p:cNvSpPr>
            <a:spLocks noGrp="1"/>
          </p:cNvSpPr>
          <p:nvPr>
            <p:ph idx="1"/>
          </p:nvPr>
        </p:nvSpPr>
        <p:spPr>
          <a:xfrm>
            <a:off x="457200" y="1882775"/>
            <a:ext cx="8229600" cy="4572000"/>
          </a:xfrm>
        </p:spPr>
        <p:txBody>
          <a:bodyPr/>
          <a:lstStyle/>
          <a:p>
            <a:r>
              <a:rPr lang="tr-TR" altLang="tr-TR" smtClean="0">
                <a:latin typeface="Times New Roman" pitchFamily="18" charset="0"/>
                <a:cs typeface="Times New Roman" pitchFamily="18" charset="0"/>
              </a:rPr>
              <a:t>Katı olup eritebilen ve dökümü yapılabilen altın, gümüş, demir, bakır gibi madenler vergiye tabidir. Eritilmeye elverişli  olmayan yakut, zümrüt, mermer madenlerle, sıvı olup katılaşmayan cıva, petrol gibi madenlerden zekat alınmaz.</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484632" indent="0" fontAlgn="auto">
              <a:spcAft>
                <a:spcPts val="0"/>
              </a:spcAft>
              <a:defRPr/>
            </a:pPr>
            <a:r>
              <a:rPr lang="tr-TR" sz="4400" dirty="0" smtClean="0">
                <a:solidFill>
                  <a:schemeClr val="accent1">
                    <a:tint val="83000"/>
                    <a:satMod val="150000"/>
                  </a:schemeClr>
                </a:solidFill>
                <a:latin typeface="Arial Black" pitchFamily="34" charset="0"/>
              </a:rPr>
              <a:t>c) Deniz Ürünleri</a:t>
            </a:r>
            <a:endParaRPr lang="tr-TR" sz="4400" dirty="0">
              <a:solidFill>
                <a:schemeClr val="accent1">
                  <a:tint val="83000"/>
                  <a:satMod val="150000"/>
                </a:schemeClr>
              </a:solidFill>
              <a:latin typeface="Arial Black" pitchFamily="34" charset="0"/>
            </a:endParaRPr>
          </a:p>
        </p:txBody>
      </p:sp>
      <p:sp>
        <p:nvSpPr>
          <p:cNvPr id="3" name="2 İçerik Yer Tutucusu"/>
          <p:cNvSpPr>
            <a:spLocks noGrp="1"/>
          </p:cNvSpPr>
          <p:nvPr>
            <p:ph idx="1"/>
          </p:nvPr>
        </p:nvSpPr>
        <p:spPr>
          <a:xfrm>
            <a:off x="571500" y="2714625"/>
            <a:ext cx="7643813" cy="2928938"/>
          </a:xfrm>
        </p:spPr>
        <p:txBody>
          <a:bodyPr/>
          <a:lstStyle/>
          <a:p>
            <a:r>
              <a:rPr lang="tr-TR" altLang="tr-TR" smtClean="0">
                <a:latin typeface="Times New Roman" pitchFamily="18" charset="0"/>
                <a:cs typeface="Times New Roman" pitchFamily="18" charset="0"/>
              </a:rPr>
              <a:t>Denizden çıkarılan balıkların değeri gümüş nisabına ulaşırsa onlardan zekat tahsil edilmesi emredilmiştir.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714356"/>
            <a:ext cx="8229600" cy="1399032"/>
          </a:xfrm>
        </p:spPr>
        <p:txBody>
          <a:bodyPr/>
          <a:lstStyle/>
          <a:p>
            <a:pPr marL="484632" indent="0" fontAlgn="auto">
              <a:spcAft>
                <a:spcPts val="0"/>
              </a:spcAft>
              <a:defRPr/>
            </a:pPr>
            <a:r>
              <a:rPr lang="tr-TR" sz="4400" dirty="0" smtClean="0">
                <a:solidFill>
                  <a:schemeClr val="accent1">
                    <a:tint val="83000"/>
                    <a:satMod val="150000"/>
                  </a:schemeClr>
                </a:solidFill>
                <a:latin typeface="Arial Black" pitchFamily="34" charset="0"/>
              </a:rPr>
              <a:t>F) Hayvanlar</a:t>
            </a:r>
            <a:endParaRPr lang="tr-TR" sz="4400" dirty="0">
              <a:solidFill>
                <a:schemeClr val="accent1">
                  <a:tint val="83000"/>
                  <a:satMod val="150000"/>
                </a:schemeClr>
              </a:solidFill>
              <a:latin typeface="Arial Black" pitchFamily="34" charset="0"/>
            </a:endParaRPr>
          </a:p>
        </p:txBody>
      </p:sp>
      <p:sp>
        <p:nvSpPr>
          <p:cNvPr id="3" name="2 İçerik Yer Tutucusu"/>
          <p:cNvSpPr>
            <a:spLocks noGrp="1"/>
          </p:cNvSpPr>
          <p:nvPr>
            <p:ph idx="1"/>
          </p:nvPr>
        </p:nvSpPr>
        <p:spPr>
          <a:xfrm>
            <a:off x="357188" y="2714625"/>
            <a:ext cx="8229600" cy="3046413"/>
          </a:xfrm>
        </p:spPr>
        <p:txBody>
          <a:bodyPr/>
          <a:lstStyle/>
          <a:p>
            <a:r>
              <a:rPr lang="tr-TR" altLang="tr-TR" smtClean="0">
                <a:latin typeface="Times New Roman" pitchFamily="18" charset="0"/>
                <a:cs typeface="Times New Roman" pitchFamily="18" charset="0"/>
              </a:rPr>
              <a:t>İmam Malik bu konuda  ister Saime, ister besi, ister çalıştırılan hayvan olsun hepsinin zekata tabi olacağı görüşünü savunmuştur.</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642918"/>
            <a:ext cx="8229600" cy="1470470"/>
          </a:xfrm>
        </p:spPr>
        <p:txBody>
          <a:bodyPr>
            <a:normAutofit fontScale="90000"/>
          </a:bodyPr>
          <a:lstStyle/>
          <a:p>
            <a:pPr marL="484632" indent="0" fontAlgn="auto">
              <a:spcAft>
                <a:spcPts val="0"/>
              </a:spcAft>
              <a:defRPr/>
            </a:pPr>
            <a:r>
              <a:rPr lang="tr-TR" sz="4900" dirty="0" smtClean="0">
                <a:solidFill>
                  <a:schemeClr val="accent1">
                    <a:tint val="83000"/>
                    <a:satMod val="150000"/>
                  </a:schemeClr>
                </a:solidFill>
                <a:latin typeface="Arial Black" pitchFamily="34" charset="0"/>
              </a:rPr>
              <a:t>H) Sınaî, Servet, Yatırım ve Üretim Araçları</a:t>
            </a:r>
            <a:r>
              <a:rPr lang="tr-TR" sz="4400" dirty="0" smtClean="0">
                <a:solidFill>
                  <a:schemeClr val="accent1">
                    <a:tint val="83000"/>
                    <a:satMod val="150000"/>
                  </a:schemeClr>
                </a:solidFill>
              </a:rPr>
              <a:t/>
            </a:r>
            <a:br>
              <a:rPr lang="tr-TR" sz="4400" dirty="0" smtClean="0">
                <a:solidFill>
                  <a:schemeClr val="accent1">
                    <a:tint val="83000"/>
                    <a:satMod val="150000"/>
                  </a:schemeClr>
                </a:solidFill>
              </a:rPr>
            </a:br>
            <a:endParaRPr lang="tr-TR" dirty="0">
              <a:solidFill>
                <a:schemeClr val="accent1">
                  <a:tint val="83000"/>
                  <a:satMod val="150000"/>
                </a:schemeClr>
              </a:solidFill>
            </a:endParaRPr>
          </a:p>
        </p:txBody>
      </p:sp>
      <p:sp>
        <p:nvSpPr>
          <p:cNvPr id="3" name="2 İçerik Yer Tutucusu"/>
          <p:cNvSpPr>
            <a:spLocks noGrp="1"/>
          </p:cNvSpPr>
          <p:nvPr>
            <p:ph idx="1"/>
          </p:nvPr>
        </p:nvSpPr>
        <p:spPr>
          <a:xfrm>
            <a:off x="428625" y="2357438"/>
            <a:ext cx="8229600" cy="3883025"/>
          </a:xfrm>
        </p:spPr>
        <p:txBody>
          <a:bodyPr/>
          <a:lstStyle/>
          <a:p>
            <a:pPr marL="577850" indent="-514350">
              <a:buFont typeface="Century Gothic" pitchFamily="34" charset="0"/>
              <a:buAutoNum type="arabicPeriod"/>
            </a:pPr>
            <a:r>
              <a:rPr lang="tr-TR" altLang="tr-TR" smtClean="0">
                <a:latin typeface="Times New Roman" pitchFamily="18" charset="0"/>
                <a:cs typeface="Times New Roman" pitchFamily="18" charset="0"/>
              </a:rPr>
              <a:t>İnsanların temel ihtiyaçlarından sayılan masken,sanatkarların ev aletleri, zekata tabi değildir.</a:t>
            </a:r>
          </a:p>
          <a:p>
            <a:pPr marL="577850" indent="-514350">
              <a:buFont typeface="Century Gothic" pitchFamily="34" charset="0"/>
              <a:buAutoNum type="arabicPeriod"/>
            </a:pPr>
            <a:r>
              <a:rPr lang="tr-TR" altLang="tr-TR" smtClean="0">
                <a:latin typeface="Times New Roman" pitchFamily="18" charset="0"/>
                <a:cs typeface="Times New Roman" pitchFamily="18" charset="0"/>
              </a:rPr>
              <a:t>Artırıcı özellikte olan, gelir elde etmek için edinilen mallar zekata tabidir. </a:t>
            </a:r>
          </a:p>
          <a:p>
            <a:pPr marL="577850" indent="-514350">
              <a:buFont typeface="Century Gothic" pitchFamily="34" charset="0"/>
              <a:buAutoNum type="arabicPeriod"/>
            </a:pPr>
            <a:r>
              <a:rPr lang="tr-TR" altLang="tr-TR" smtClean="0">
                <a:latin typeface="Times New Roman" pitchFamily="18" charset="0"/>
                <a:cs typeface="Times New Roman" pitchFamily="18" charset="0"/>
              </a:rPr>
              <a:t>Hem temel ihtiyaç hem de artırıcı özelliğe sahip olan kadınların süs eşyası, çalıştırılan hayvan gibi mallar  ise tabi ihtiyaç kabul  edenler muaf, artırıcı vasıfta olanlar ise Zekat’a tabidir.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diamond(in)">
                                      <p:cBhvr>
                                        <p:cTn id="19" dur="2000"/>
                                        <p:tgtEl>
                                          <p:spTgt spid="3">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diamond(in)">
                                      <p:cBhvr>
                                        <p:cTn id="24"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8288"/>
            <a:ext cx="8229600" cy="1398587"/>
          </a:xfrm>
        </p:spPr>
        <p:txBody>
          <a:bodyPr/>
          <a:lstStyle/>
          <a:p>
            <a:pPr marL="484632" indent="0" fontAlgn="auto">
              <a:spcAft>
                <a:spcPts val="0"/>
              </a:spcAft>
              <a:defRPr/>
            </a:pPr>
            <a:endParaRPr lang="tr-TR">
              <a:solidFill>
                <a:schemeClr val="accent1">
                  <a:tint val="83000"/>
                  <a:satMod val="150000"/>
                </a:schemeClr>
              </a:solidFill>
            </a:endParaRPr>
          </a:p>
        </p:txBody>
      </p:sp>
      <p:pic>
        <p:nvPicPr>
          <p:cNvPr id="11267" name="Picture 2" descr="D:\9jpg12hc.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285750"/>
            <a:ext cx="9144000" cy="6169025"/>
          </a:xfrm>
        </p:spPr>
      </p:pic>
    </p:spTree>
  </p:cSld>
  <p:clrMapOvr>
    <a:masterClrMapping/>
  </p:clrMapOvr>
  <p:transition>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928670"/>
            <a:ext cx="8229600" cy="1399032"/>
          </a:xfrm>
        </p:spPr>
        <p:txBody>
          <a:bodyPr>
            <a:normAutofit fontScale="90000"/>
          </a:bodyPr>
          <a:lstStyle/>
          <a:p>
            <a:pPr marL="484632" indent="0" fontAlgn="auto">
              <a:spcAft>
                <a:spcPts val="0"/>
              </a:spcAft>
              <a:defRPr/>
            </a:pPr>
            <a:r>
              <a:rPr lang="tr-TR" sz="4900" dirty="0" smtClean="0">
                <a:solidFill>
                  <a:schemeClr val="accent1">
                    <a:tint val="83000"/>
                    <a:satMod val="150000"/>
                  </a:schemeClr>
                </a:solidFill>
                <a:latin typeface="Arial Black" pitchFamily="34" charset="0"/>
              </a:rPr>
              <a:t>I) Hisse Senedi</a:t>
            </a:r>
            <a:r>
              <a:rPr lang="tr-TR" sz="4400" dirty="0" smtClean="0">
                <a:solidFill>
                  <a:schemeClr val="accent1">
                    <a:tint val="83000"/>
                    <a:satMod val="150000"/>
                  </a:schemeClr>
                </a:solidFill>
              </a:rPr>
              <a:t/>
            </a:r>
            <a:br>
              <a:rPr lang="tr-TR" sz="4400" dirty="0" smtClean="0">
                <a:solidFill>
                  <a:schemeClr val="accent1">
                    <a:tint val="83000"/>
                    <a:satMod val="150000"/>
                  </a:schemeClr>
                </a:solidFill>
              </a:rPr>
            </a:br>
            <a:endParaRPr lang="tr-TR" dirty="0">
              <a:solidFill>
                <a:schemeClr val="accent1">
                  <a:tint val="83000"/>
                  <a:satMod val="150000"/>
                </a:schemeClr>
              </a:solidFill>
            </a:endParaRPr>
          </a:p>
        </p:txBody>
      </p:sp>
      <p:sp>
        <p:nvSpPr>
          <p:cNvPr id="3" name="2 İçerik Yer Tutucusu"/>
          <p:cNvSpPr>
            <a:spLocks noGrp="1"/>
          </p:cNvSpPr>
          <p:nvPr>
            <p:ph idx="1"/>
          </p:nvPr>
        </p:nvSpPr>
        <p:spPr>
          <a:xfrm>
            <a:off x="357188" y="2643188"/>
            <a:ext cx="8229600" cy="2903537"/>
          </a:xfrm>
        </p:spPr>
        <p:txBody>
          <a:bodyPr/>
          <a:lstStyle/>
          <a:p>
            <a:r>
              <a:rPr lang="tr-TR" altLang="tr-TR" smtClean="0">
                <a:latin typeface="Times New Roman" pitchFamily="18" charset="0"/>
                <a:cs typeface="Times New Roman" pitchFamily="18" charset="0"/>
              </a:rPr>
              <a:t>Hisse senetleri borsadan alınıp satılmak ve böylece ticareti yapılıp kazanç elde etmek için bulunduruluyorsa  ticaret malları gibi işlem görürler,rayiç bedelleri üzerinden  % 2.5 oranında zekata tabi olurlar</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484632" indent="0" fontAlgn="auto">
              <a:spcAft>
                <a:spcPts val="0"/>
              </a:spcAft>
              <a:defRPr/>
            </a:pPr>
            <a:r>
              <a:rPr lang="tr-TR" sz="4400" dirty="0" smtClean="0">
                <a:solidFill>
                  <a:schemeClr val="accent1">
                    <a:tint val="83000"/>
                    <a:satMod val="150000"/>
                  </a:schemeClr>
                </a:solidFill>
                <a:latin typeface="Arial Black" pitchFamily="34" charset="0"/>
              </a:rPr>
              <a:t>Zekatın Ödenme Zamanı</a:t>
            </a:r>
            <a:endParaRPr lang="tr-TR" sz="4400" dirty="0">
              <a:solidFill>
                <a:schemeClr val="accent1">
                  <a:tint val="83000"/>
                  <a:satMod val="150000"/>
                </a:schemeClr>
              </a:solidFill>
              <a:latin typeface="Arial Black" pitchFamily="34" charset="0"/>
            </a:endParaRPr>
          </a:p>
        </p:txBody>
      </p:sp>
      <p:sp>
        <p:nvSpPr>
          <p:cNvPr id="3" name="2 İçerik Yer Tutucusu"/>
          <p:cNvSpPr>
            <a:spLocks noGrp="1"/>
          </p:cNvSpPr>
          <p:nvPr>
            <p:ph idx="1"/>
          </p:nvPr>
        </p:nvSpPr>
        <p:spPr>
          <a:xfrm>
            <a:off x="457200" y="1882775"/>
            <a:ext cx="8229600" cy="4572000"/>
          </a:xfrm>
        </p:spPr>
        <p:txBody>
          <a:bodyPr/>
          <a:lstStyle/>
          <a:p>
            <a:r>
              <a:rPr lang="tr-TR" altLang="tr-TR" smtClean="0"/>
              <a:t>Altın, gümüş ve parada, ticaret malları ve hayvanlarda zekat, bir kameri yılın tamamlanması ile farz olup senede bir defa ödenir.</a:t>
            </a:r>
          </a:p>
          <a:p>
            <a:r>
              <a:rPr lang="tr-TR" altLang="tr-TR" smtClean="0"/>
              <a:t>Toprak ürünlerinde zekat, senede kaç kere ürün alınırsa o kadar verilir.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diamond(in)">
                                      <p:cBhvr>
                                        <p:cTn id="1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484632" indent="0" fontAlgn="auto">
              <a:spcAft>
                <a:spcPts val="0"/>
              </a:spcAft>
              <a:defRPr/>
            </a:pPr>
            <a:r>
              <a:rPr lang="tr-TR" sz="4400" dirty="0" smtClean="0">
                <a:solidFill>
                  <a:schemeClr val="accent1">
                    <a:tint val="83000"/>
                    <a:satMod val="150000"/>
                  </a:schemeClr>
                </a:solidFill>
                <a:latin typeface="Arial Black" pitchFamily="34" charset="0"/>
              </a:rPr>
              <a:t>Zekatın Ödenme Şekli</a:t>
            </a:r>
            <a:endParaRPr lang="tr-TR" sz="4400" dirty="0">
              <a:solidFill>
                <a:schemeClr val="accent1">
                  <a:tint val="83000"/>
                  <a:satMod val="150000"/>
                </a:schemeClr>
              </a:solidFill>
              <a:latin typeface="Arial Black" pitchFamily="34" charset="0"/>
            </a:endParaRPr>
          </a:p>
        </p:txBody>
      </p:sp>
      <p:sp>
        <p:nvSpPr>
          <p:cNvPr id="3" name="2 İçerik Yer Tutucusu"/>
          <p:cNvSpPr>
            <a:spLocks noGrp="1"/>
          </p:cNvSpPr>
          <p:nvPr>
            <p:ph idx="1"/>
          </p:nvPr>
        </p:nvSpPr>
        <p:spPr>
          <a:xfrm>
            <a:off x="457200" y="1882775"/>
            <a:ext cx="8229600" cy="4572000"/>
          </a:xfrm>
        </p:spPr>
        <p:txBody>
          <a:bodyPr>
            <a:normAutofit fontScale="92500"/>
          </a:bodyPr>
          <a:lstStyle/>
          <a:p>
            <a:pPr marL="448056" indent="-384048" fontAlgn="auto">
              <a:spcAft>
                <a:spcPts val="0"/>
              </a:spcAft>
              <a:buFont typeface="Wingdings 2"/>
              <a:buChar char=""/>
              <a:defRPr/>
            </a:pPr>
            <a:r>
              <a:rPr lang="tr-TR" dirty="0" smtClean="0"/>
              <a:t>Hanefilere göre Hz. Osman dönemindeki uygulamayı  esas alarak, açık malların zekatının devlete ait olduğunu gizli malların zekatının mükellef bireyler in ödemesi gerekiyordu.</a:t>
            </a:r>
          </a:p>
          <a:p>
            <a:pPr marL="448056" indent="-384048" fontAlgn="auto">
              <a:spcAft>
                <a:spcPts val="0"/>
              </a:spcAft>
              <a:buFont typeface="Wingdings 2"/>
              <a:buChar char=""/>
              <a:defRPr/>
            </a:pPr>
            <a:r>
              <a:rPr lang="tr-TR" dirty="0" smtClean="0"/>
              <a:t>1952 Şam Konferansında  şu sonuç çıkmıştır.Hz. Osman döneminde gizli malların  zekatının ödenmesi  hususunda verdiği vekalet geçerliliğini  kaybetmiştir. Zekat devlet tarafından toplanıp dağıtılmalıdır.  </a:t>
            </a:r>
            <a:endParaRPr lang="tr-TR"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diamond(in)">
                                      <p:cBhvr>
                                        <p:cTn id="1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8288"/>
            <a:ext cx="8229600" cy="1398587"/>
          </a:xfrm>
        </p:spPr>
        <p:txBody>
          <a:bodyPr/>
          <a:lstStyle/>
          <a:p>
            <a:pPr marL="484632" indent="0" fontAlgn="auto">
              <a:spcAft>
                <a:spcPts val="0"/>
              </a:spcAft>
              <a:defRPr/>
            </a:pPr>
            <a:endParaRPr lang="tr-TR">
              <a:solidFill>
                <a:schemeClr val="accent1">
                  <a:tint val="83000"/>
                  <a:satMod val="150000"/>
                </a:schemeClr>
              </a:solidFill>
            </a:endParaRPr>
          </a:p>
        </p:txBody>
      </p:sp>
      <p:sp>
        <p:nvSpPr>
          <p:cNvPr id="41987" name="2 İçerik Yer Tutucusu"/>
          <p:cNvSpPr>
            <a:spLocks noGrp="1"/>
          </p:cNvSpPr>
          <p:nvPr>
            <p:ph idx="1"/>
          </p:nvPr>
        </p:nvSpPr>
        <p:spPr>
          <a:xfrm>
            <a:off x="457200" y="1882775"/>
            <a:ext cx="8229600" cy="4572000"/>
          </a:xfrm>
        </p:spPr>
        <p:txBody>
          <a:bodyPr/>
          <a:lstStyle/>
          <a:p>
            <a:endParaRPr lang="tr-TR" altLang="tr-TR" smtClean="0"/>
          </a:p>
        </p:txBody>
      </p:sp>
      <p:pic>
        <p:nvPicPr>
          <p:cNvPr id="41988" name="Picture 2" descr="E:\resim\resim\ayetler\nur\NUR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ctrTitle"/>
          </p:nvPr>
        </p:nvSpPr>
        <p:spPr>
          <a:xfrm>
            <a:off x="611188" y="549275"/>
            <a:ext cx="7772400" cy="1511300"/>
          </a:xfrm>
        </p:spPr>
        <p:txBody>
          <a:bodyPr/>
          <a:lstStyle/>
          <a:p>
            <a:pPr marL="484632" indent="0" fontAlgn="auto">
              <a:spcAft>
                <a:spcPts val="0"/>
              </a:spcAft>
              <a:defRPr/>
            </a:pPr>
            <a:r>
              <a:rPr lang="tr-TR" dirty="0">
                <a:solidFill>
                  <a:schemeClr val="accent1">
                    <a:tint val="83000"/>
                    <a:satMod val="150000"/>
                  </a:schemeClr>
                </a:solidFill>
                <a:latin typeface="Arial Black" pitchFamily="34" charset="0"/>
              </a:rPr>
              <a:t>Zekatın Şartları</a:t>
            </a:r>
            <a:r>
              <a:rPr lang="tr-TR" dirty="0">
                <a:solidFill>
                  <a:schemeClr val="accent1">
                    <a:tint val="83000"/>
                    <a:satMod val="150000"/>
                  </a:schemeClr>
                </a:solidFill>
              </a:rPr>
              <a:t> </a:t>
            </a:r>
          </a:p>
        </p:txBody>
      </p:sp>
      <p:sp>
        <p:nvSpPr>
          <p:cNvPr id="185347" name="Rectangle 3"/>
          <p:cNvSpPr>
            <a:spLocks noGrp="1" noChangeArrowheads="1"/>
          </p:cNvSpPr>
          <p:nvPr>
            <p:ph type="subTitle" idx="1"/>
          </p:nvPr>
        </p:nvSpPr>
        <p:spPr>
          <a:xfrm>
            <a:off x="1187450" y="2636838"/>
            <a:ext cx="6400800" cy="2287587"/>
          </a:xfrm>
        </p:spPr>
        <p:txBody>
          <a:bodyPr>
            <a:normAutofit lnSpcReduction="10000"/>
          </a:bodyPr>
          <a:lstStyle/>
          <a:p>
            <a:pPr fontAlgn="auto">
              <a:lnSpc>
                <a:spcPct val="80000"/>
              </a:lnSpc>
              <a:spcAft>
                <a:spcPts val="0"/>
              </a:spcAft>
              <a:buFont typeface="Wingdings 2"/>
              <a:buNone/>
              <a:defRPr/>
            </a:pPr>
            <a:r>
              <a:rPr lang="tr-TR" sz="2800" dirty="0">
                <a:latin typeface="Times New Roman" pitchFamily="18" charset="0"/>
              </a:rPr>
              <a:t>Zekât; Müslüman, hür, akıllı, baliğ, tabii ihtiyaçlarından fazla artıcı vasıftaki mala tam bir mülkiyetle malik olan ve bu malik oluşunun üzerinden bir (ay) senesi geçen kimselere farzdır. Bu farzın sahih olarak ödenebilmesi için de ehline verilmesi ve verilirken de niyet edilmesi gerekir.</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185346"/>
                                        </p:tgtEl>
                                        <p:attrNameLst>
                                          <p:attrName>style.visibility</p:attrName>
                                        </p:attrNameLst>
                                      </p:cBhvr>
                                      <p:to>
                                        <p:strVal val="visible"/>
                                      </p:to>
                                    </p:set>
                                    <p:animEffect transition="in" filter="fade">
                                      <p:cBhvr>
                                        <p:cTn id="7" dur="1000"/>
                                        <p:tgtEl>
                                          <p:spTgt spid="185346"/>
                                        </p:tgtEl>
                                      </p:cBhvr>
                                    </p:animEffect>
                                    <p:anim calcmode="lin" valueType="num">
                                      <p:cBhvr>
                                        <p:cTn id="8" dur="1000" fill="hold"/>
                                        <p:tgtEl>
                                          <p:spTgt spid="185346"/>
                                        </p:tgtEl>
                                        <p:attrNameLst>
                                          <p:attrName>ppt_x</p:attrName>
                                        </p:attrNameLst>
                                      </p:cBhvr>
                                      <p:tavLst>
                                        <p:tav tm="0">
                                          <p:val>
                                            <p:strVal val="#ppt_x-.1"/>
                                          </p:val>
                                        </p:tav>
                                        <p:tav tm="100000">
                                          <p:val>
                                            <p:strVal val="#ppt_x"/>
                                          </p:val>
                                        </p:tav>
                                      </p:tavLst>
                                    </p:anim>
                                    <p:anim calcmode="lin" valueType="num">
                                      <p:cBhvr>
                                        <p:cTn id="9" dur="1000" fill="hold"/>
                                        <p:tgtEl>
                                          <p:spTgt spid="1853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395288" y="836613"/>
            <a:ext cx="8229600" cy="1139825"/>
          </a:xfrm>
        </p:spPr>
        <p:txBody>
          <a:bodyPr/>
          <a:lstStyle/>
          <a:p>
            <a:pPr marL="484632" indent="0" fontAlgn="auto">
              <a:spcAft>
                <a:spcPts val="0"/>
              </a:spcAft>
              <a:defRPr/>
            </a:pPr>
            <a:r>
              <a:rPr lang="tr-TR" sz="5400" dirty="0">
                <a:solidFill>
                  <a:schemeClr val="accent1">
                    <a:tint val="83000"/>
                    <a:satMod val="150000"/>
                  </a:schemeClr>
                </a:solidFill>
                <a:latin typeface="Arial Black" pitchFamily="34" charset="0"/>
              </a:rPr>
              <a:t>A) Yükümlülük Şartı</a:t>
            </a:r>
          </a:p>
        </p:txBody>
      </p:sp>
      <p:sp>
        <p:nvSpPr>
          <p:cNvPr id="212995" name="Rectangle 3"/>
          <p:cNvSpPr>
            <a:spLocks noGrp="1" noChangeArrowheads="1"/>
          </p:cNvSpPr>
          <p:nvPr>
            <p:ph idx="1"/>
          </p:nvPr>
        </p:nvSpPr>
        <p:spPr>
          <a:xfrm>
            <a:off x="1258888" y="2133600"/>
            <a:ext cx="7427912" cy="3997325"/>
          </a:xfrm>
        </p:spPr>
        <p:txBody>
          <a:bodyPr/>
          <a:lstStyle/>
          <a:p>
            <a:r>
              <a:rPr lang="tr-TR" altLang="tr-TR" sz="3600" smtClean="0">
                <a:latin typeface="Times New Roman" pitchFamily="18" charset="0"/>
              </a:rPr>
              <a:t>Zekâtla yükümlülük için gereken şartların bir kısmı mükellefte, bir kısmı da malda aranan bazı özelliklerdir.</a:t>
            </a:r>
            <a:r>
              <a:rPr lang="tr-TR" altLang="tr-TR" smtClean="0"/>
              <a:t>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12994"/>
                                        </p:tgtEl>
                                        <p:attrNameLst>
                                          <p:attrName>style.visibility</p:attrName>
                                        </p:attrNameLst>
                                      </p:cBhvr>
                                      <p:to>
                                        <p:strVal val="visible"/>
                                      </p:to>
                                    </p:set>
                                    <p:animEffect transition="in" filter="fade">
                                      <p:cBhvr>
                                        <p:cTn id="7" dur="1000"/>
                                        <p:tgtEl>
                                          <p:spTgt spid="212994"/>
                                        </p:tgtEl>
                                      </p:cBhvr>
                                    </p:animEffect>
                                    <p:anim calcmode="lin" valueType="num">
                                      <p:cBhvr>
                                        <p:cTn id="8" dur="1000" fill="hold"/>
                                        <p:tgtEl>
                                          <p:spTgt spid="212994"/>
                                        </p:tgtEl>
                                        <p:attrNameLst>
                                          <p:attrName>ppt_x</p:attrName>
                                        </p:attrNameLst>
                                      </p:cBhvr>
                                      <p:tavLst>
                                        <p:tav tm="0">
                                          <p:val>
                                            <p:strVal val="#ppt_x-.1"/>
                                          </p:val>
                                        </p:tav>
                                        <p:tav tm="100000">
                                          <p:val>
                                            <p:strVal val="#ppt_x"/>
                                          </p:val>
                                        </p:tav>
                                      </p:tavLst>
                                    </p:anim>
                                    <p:anim calcmode="lin" valueType="num">
                                      <p:cBhvr>
                                        <p:cTn id="9" dur="1000" fill="hold"/>
                                        <p:tgtEl>
                                          <p:spTgt spid="212994"/>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12995">
                                            <p:txEl>
                                              <p:pRg st="0" end="0"/>
                                            </p:txEl>
                                          </p:spTgt>
                                        </p:tgtEl>
                                        <p:attrNameLst>
                                          <p:attrName>style.visibility</p:attrName>
                                        </p:attrNameLst>
                                      </p:cBhvr>
                                      <p:to>
                                        <p:strVal val="visible"/>
                                      </p:to>
                                    </p:set>
                                    <p:animEffect transition="in" filter="diamond(in)">
                                      <p:cBhvr>
                                        <p:cTn id="14" dur="2000"/>
                                        <p:tgtEl>
                                          <p:spTgt spid="2129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395288" y="1196975"/>
            <a:ext cx="8229600" cy="1998663"/>
          </a:xfrm>
        </p:spPr>
        <p:txBody>
          <a:bodyPr/>
          <a:lstStyle/>
          <a:p>
            <a:pPr marL="484632" indent="0" fontAlgn="auto">
              <a:spcAft>
                <a:spcPts val="0"/>
              </a:spcAft>
              <a:defRPr/>
            </a:pPr>
            <a:r>
              <a:rPr lang="tr-TR" sz="4800" b="1" dirty="0">
                <a:solidFill>
                  <a:schemeClr val="accent1">
                    <a:tint val="83000"/>
                    <a:satMod val="150000"/>
                  </a:schemeClr>
                </a:solidFill>
                <a:latin typeface="Arial Black" pitchFamily="34" charset="0"/>
              </a:rPr>
              <a:t>a) Mükellef ile İlgili Şartlar</a:t>
            </a:r>
            <a:r>
              <a:rPr lang="tr-TR" dirty="0">
                <a:solidFill>
                  <a:schemeClr val="accent1">
                    <a:tint val="83000"/>
                    <a:satMod val="150000"/>
                  </a:schemeClr>
                </a:solidFill>
              </a:rPr>
              <a:t> </a:t>
            </a:r>
          </a:p>
        </p:txBody>
      </p:sp>
      <p:sp>
        <p:nvSpPr>
          <p:cNvPr id="215043" name="Rectangle 3"/>
          <p:cNvSpPr>
            <a:spLocks noGrp="1" noChangeArrowheads="1"/>
          </p:cNvSpPr>
          <p:nvPr>
            <p:ph idx="1"/>
          </p:nvPr>
        </p:nvSpPr>
        <p:spPr>
          <a:xfrm>
            <a:off x="1619250" y="4005263"/>
            <a:ext cx="7067550" cy="2125662"/>
          </a:xfrm>
        </p:spPr>
        <p:txBody>
          <a:bodyPr>
            <a:normAutofit lnSpcReduction="10000"/>
          </a:bodyPr>
          <a:lstStyle/>
          <a:p>
            <a:pPr marL="448056" indent="-384048" fontAlgn="auto">
              <a:spcAft>
                <a:spcPts val="0"/>
              </a:spcAft>
              <a:buFont typeface="Wingdings 2"/>
              <a:buChar char=""/>
              <a:defRPr/>
            </a:pPr>
            <a:r>
              <a:rPr lang="tr-TR" sz="3600" dirty="0">
                <a:latin typeface="Times New Roman" pitchFamily="18" charset="0"/>
              </a:rPr>
              <a:t>Fakihlerin çoğunluğuna göre  akıl hastalarının ve çocuğun malları zekâta tâbidir. Bu borcu veli ve vâsileri öderler.</a:t>
            </a:r>
            <a:r>
              <a:rPr lang="tr-TR" sz="2800" dirty="0">
                <a:latin typeface="Arial Black" pitchFamily="34" charset="0"/>
              </a:rPr>
              <a:t>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15042"/>
                                        </p:tgtEl>
                                        <p:attrNameLst>
                                          <p:attrName>style.visibility</p:attrName>
                                        </p:attrNameLst>
                                      </p:cBhvr>
                                      <p:to>
                                        <p:strVal val="visible"/>
                                      </p:to>
                                    </p:set>
                                    <p:animEffect transition="in" filter="fade">
                                      <p:cBhvr>
                                        <p:cTn id="7" dur="1000"/>
                                        <p:tgtEl>
                                          <p:spTgt spid="215042"/>
                                        </p:tgtEl>
                                      </p:cBhvr>
                                    </p:animEffect>
                                    <p:anim calcmode="lin" valueType="num">
                                      <p:cBhvr>
                                        <p:cTn id="8" dur="1000" fill="hold"/>
                                        <p:tgtEl>
                                          <p:spTgt spid="215042"/>
                                        </p:tgtEl>
                                        <p:attrNameLst>
                                          <p:attrName>ppt_x</p:attrName>
                                        </p:attrNameLst>
                                      </p:cBhvr>
                                      <p:tavLst>
                                        <p:tav tm="0">
                                          <p:val>
                                            <p:strVal val="#ppt_x-.1"/>
                                          </p:val>
                                        </p:tav>
                                        <p:tav tm="100000">
                                          <p:val>
                                            <p:strVal val="#ppt_x"/>
                                          </p:val>
                                        </p:tav>
                                      </p:tavLst>
                                    </p:anim>
                                    <p:anim calcmode="lin" valueType="num">
                                      <p:cBhvr>
                                        <p:cTn id="9" dur="1000" fill="hold"/>
                                        <p:tgtEl>
                                          <p:spTgt spid="215042"/>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15043">
                                            <p:txEl>
                                              <p:pRg st="0" end="0"/>
                                            </p:txEl>
                                          </p:spTgt>
                                        </p:tgtEl>
                                        <p:attrNameLst>
                                          <p:attrName>style.visibility</p:attrName>
                                        </p:attrNameLst>
                                      </p:cBhvr>
                                      <p:to>
                                        <p:strVal val="visible"/>
                                      </p:to>
                                    </p:set>
                                    <p:animEffect transition="in" filter="diamond(in)">
                                      <p:cBhvr>
                                        <p:cTn id="14" dur="2000"/>
                                        <p:tgtEl>
                                          <p:spTgt spid="2150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468313" y="765175"/>
            <a:ext cx="8229600" cy="1139825"/>
          </a:xfrm>
        </p:spPr>
        <p:txBody>
          <a:bodyPr/>
          <a:lstStyle/>
          <a:p>
            <a:pPr marL="484632" indent="0" fontAlgn="auto">
              <a:spcAft>
                <a:spcPts val="0"/>
              </a:spcAft>
              <a:defRPr/>
            </a:pPr>
            <a:r>
              <a:rPr lang="tr-TR" b="1" dirty="0">
                <a:solidFill>
                  <a:schemeClr val="accent1">
                    <a:tint val="83000"/>
                    <a:satMod val="150000"/>
                  </a:schemeClr>
                </a:solidFill>
                <a:latin typeface="Arial Black" pitchFamily="34" charset="0"/>
              </a:rPr>
              <a:t>b) Mal ile İlgili Şartlar</a:t>
            </a:r>
          </a:p>
        </p:txBody>
      </p:sp>
      <p:sp>
        <p:nvSpPr>
          <p:cNvPr id="216067" name="Rectangle 3"/>
          <p:cNvSpPr>
            <a:spLocks noGrp="1" noChangeArrowheads="1"/>
          </p:cNvSpPr>
          <p:nvPr>
            <p:ph idx="1"/>
          </p:nvPr>
        </p:nvSpPr>
        <p:spPr>
          <a:xfrm>
            <a:off x="468313" y="2708275"/>
            <a:ext cx="8229600" cy="4530725"/>
          </a:xfrm>
        </p:spPr>
        <p:txBody>
          <a:bodyPr/>
          <a:lstStyle/>
          <a:p>
            <a:r>
              <a:rPr lang="tr-TR" altLang="tr-TR" sz="3600" smtClean="0">
                <a:latin typeface="Times New Roman" pitchFamily="18" charset="0"/>
              </a:rPr>
              <a:t>Bir malın zekâta tâbi olabilmesi için "tam mülk olma", "artıcı özelliğe sahip olma", "nisaba ulaşmış olma", "tabii ihtiyaçlardan fazla olma", "üzerinden bir yıl geçmiş olma" gibi şartların arandığı görülür.</a:t>
            </a:r>
            <a:r>
              <a:rPr lang="tr-TR" altLang="tr-TR" smtClean="0">
                <a:latin typeface="Times New Roman" pitchFamily="18" charset="0"/>
              </a:rPr>
              <a:t>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16066"/>
                                        </p:tgtEl>
                                        <p:attrNameLst>
                                          <p:attrName>style.visibility</p:attrName>
                                        </p:attrNameLst>
                                      </p:cBhvr>
                                      <p:to>
                                        <p:strVal val="visible"/>
                                      </p:to>
                                    </p:set>
                                    <p:animEffect transition="in" filter="fade">
                                      <p:cBhvr>
                                        <p:cTn id="7" dur="1000"/>
                                        <p:tgtEl>
                                          <p:spTgt spid="216066"/>
                                        </p:tgtEl>
                                      </p:cBhvr>
                                    </p:animEffect>
                                    <p:anim calcmode="lin" valueType="num">
                                      <p:cBhvr>
                                        <p:cTn id="8" dur="1000" fill="hold"/>
                                        <p:tgtEl>
                                          <p:spTgt spid="216066"/>
                                        </p:tgtEl>
                                        <p:attrNameLst>
                                          <p:attrName>ppt_x</p:attrName>
                                        </p:attrNameLst>
                                      </p:cBhvr>
                                      <p:tavLst>
                                        <p:tav tm="0">
                                          <p:val>
                                            <p:strVal val="#ppt_x-.1"/>
                                          </p:val>
                                        </p:tav>
                                        <p:tav tm="100000">
                                          <p:val>
                                            <p:strVal val="#ppt_x"/>
                                          </p:val>
                                        </p:tav>
                                      </p:tavLst>
                                    </p:anim>
                                    <p:anim calcmode="lin" valueType="num">
                                      <p:cBhvr>
                                        <p:cTn id="9" dur="1000" fill="hold"/>
                                        <p:tgtEl>
                                          <p:spTgt spid="216066"/>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16067">
                                            <p:txEl>
                                              <p:pRg st="0" end="0"/>
                                            </p:txEl>
                                          </p:spTgt>
                                        </p:tgtEl>
                                        <p:attrNameLst>
                                          <p:attrName>style.visibility</p:attrName>
                                        </p:attrNameLst>
                                      </p:cBhvr>
                                      <p:to>
                                        <p:strVal val="visible"/>
                                      </p:to>
                                    </p:set>
                                    <p:animEffect transition="in" filter="diamond(in)">
                                      <p:cBhvr>
                                        <p:cTn id="14" dur="2000"/>
                                        <p:tgtEl>
                                          <p:spTgt spid="2160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a:xfrm>
            <a:off x="468313" y="908050"/>
            <a:ext cx="8229600" cy="1139825"/>
          </a:xfrm>
        </p:spPr>
        <p:txBody>
          <a:bodyPr/>
          <a:lstStyle/>
          <a:p>
            <a:pPr marL="484632" indent="0" fontAlgn="auto">
              <a:spcAft>
                <a:spcPts val="0"/>
              </a:spcAft>
              <a:defRPr/>
            </a:pPr>
            <a:r>
              <a:rPr lang="tr-TR" b="1" dirty="0">
                <a:solidFill>
                  <a:schemeClr val="accent1">
                    <a:tint val="83000"/>
                    <a:satMod val="150000"/>
                  </a:schemeClr>
                </a:solidFill>
                <a:latin typeface="Arial Black" pitchFamily="34" charset="0"/>
              </a:rPr>
              <a:t>B)</a:t>
            </a:r>
            <a:r>
              <a:rPr lang="tr-TR" dirty="0">
                <a:solidFill>
                  <a:schemeClr val="accent1">
                    <a:tint val="83000"/>
                    <a:satMod val="150000"/>
                  </a:schemeClr>
                </a:solidFill>
                <a:latin typeface="Arial Black" pitchFamily="34" charset="0"/>
              </a:rPr>
              <a:t> Geçerlilik </a:t>
            </a:r>
            <a:r>
              <a:rPr lang="tr-TR" dirty="0" smtClean="0">
                <a:solidFill>
                  <a:schemeClr val="accent1">
                    <a:tint val="83000"/>
                    <a:satMod val="150000"/>
                  </a:schemeClr>
                </a:solidFill>
                <a:latin typeface="Arial Black" pitchFamily="34" charset="0"/>
              </a:rPr>
              <a:t>Şartlar</a:t>
            </a:r>
            <a:endParaRPr lang="tr-TR" dirty="0">
              <a:solidFill>
                <a:schemeClr val="accent1">
                  <a:tint val="83000"/>
                  <a:satMod val="150000"/>
                </a:schemeClr>
              </a:solidFill>
              <a:latin typeface="Arial Black" pitchFamily="34" charset="0"/>
            </a:endParaRPr>
          </a:p>
        </p:txBody>
      </p:sp>
      <p:sp>
        <p:nvSpPr>
          <p:cNvPr id="217091" name="Rectangle 3"/>
          <p:cNvSpPr>
            <a:spLocks noGrp="1" noChangeArrowheads="1"/>
          </p:cNvSpPr>
          <p:nvPr>
            <p:ph idx="1"/>
          </p:nvPr>
        </p:nvSpPr>
        <p:spPr>
          <a:xfrm>
            <a:off x="539750" y="2565400"/>
            <a:ext cx="8229600" cy="4530725"/>
          </a:xfrm>
        </p:spPr>
        <p:txBody>
          <a:bodyPr/>
          <a:lstStyle/>
          <a:p>
            <a:r>
              <a:rPr lang="tr-TR" altLang="tr-TR" smtClean="0"/>
              <a:t>Zekâtın,  iki önemli sıhhat şartı vardır. Bunlar  mükellefin ibadet niyeti ve yapılan ödemenin ehline temlikidir.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17090"/>
                                        </p:tgtEl>
                                        <p:attrNameLst>
                                          <p:attrName>style.visibility</p:attrName>
                                        </p:attrNameLst>
                                      </p:cBhvr>
                                      <p:to>
                                        <p:strVal val="visible"/>
                                      </p:to>
                                    </p:set>
                                    <p:animEffect transition="in" filter="fade">
                                      <p:cBhvr>
                                        <p:cTn id="7" dur="1000"/>
                                        <p:tgtEl>
                                          <p:spTgt spid="217090"/>
                                        </p:tgtEl>
                                      </p:cBhvr>
                                    </p:animEffect>
                                    <p:anim calcmode="lin" valueType="num">
                                      <p:cBhvr>
                                        <p:cTn id="8" dur="1000" fill="hold"/>
                                        <p:tgtEl>
                                          <p:spTgt spid="217090"/>
                                        </p:tgtEl>
                                        <p:attrNameLst>
                                          <p:attrName>ppt_x</p:attrName>
                                        </p:attrNameLst>
                                      </p:cBhvr>
                                      <p:tavLst>
                                        <p:tav tm="0">
                                          <p:val>
                                            <p:strVal val="#ppt_x-.1"/>
                                          </p:val>
                                        </p:tav>
                                        <p:tav tm="100000">
                                          <p:val>
                                            <p:strVal val="#ppt_x"/>
                                          </p:val>
                                        </p:tav>
                                      </p:tavLst>
                                    </p:anim>
                                    <p:anim calcmode="lin" valueType="num">
                                      <p:cBhvr>
                                        <p:cTn id="9" dur="1000" fill="hold"/>
                                        <p:tgtEl>
                                          <p:spTgt spid="217090"/>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17091">
                                            <p:txEl>
                                              <p:pRg st="0" end="0"/>
                                            </p:txEl>
                                          </p:spTgt>
                                        </p:tgtEl>
                                        <p:attrNameLst>
                                          <p:attrName>style.visibility</p:attrName>
                                        </p:attrNameLst>
                                      </p:cBhvr>
                                      <p:to>
                                        <p:strVal val="visible"/>
                                      </p:to>
                                    </p:set>
                                    <p:animEffect transition="in" filter="diamond(in)">
                                      <p:cBhvr>
                                        <p:cTn id="14" dur="2000"/>
                                        <p:tgtEl>
                                          <p:spTgt spid="2170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468313" y="620713"/>
            <a:ext cx="8229600" cy="1139825"/>
          </a:xfrm>
        </p:spPr>
        <p:txBody>
          <a:bodyPr/>
          <a:lstStyle/>
          <a:p>
            <a:pPr marL="484632" indent="0" fontAlgn="auto">
              <a:spcAft>
                <a:spcPts val="0"/>
              </a:spcAft>
              <a:defRPr/>
            </a:pPr>
            <a:r>
              <a:rPr lang="tr-TR" b="1" dirty="0">
                <a:solidFill>
                  <a:schemeClr val="accent1">
                    <a:tint val="83000"/>
                    <a:satMod val="150000"/>
                  </a:schemeClr>
                </a:solidFill>
                <a:latin typeface="Arial Black" pitchFamily="34" charset="0"/>
              </a:rPr>
              <a:t>a) Niyet</a:t>
            </a:r>
          </a:p>
        </p:txBody>
      </p:sp>
      <p:sp>
        <p:nvSpPr>
          <p:cNvPr id="218115" name="Rectangle 3"/>
          <p:cNvSpPr>
            <a:spLocks noGrp="1" noChangeArrowheads="1"/>
          </p:cNvSpPr>
          <p:nvPr>
            <p:ph idx="1"/>
          </p:nvPr>
        </p:nvSpPr>
        <p:spPr>
          <a:xfrm>
            <a:off x="468313" y="2327275"/>
            <a:ext cx="8229600" cy="4530725"/>
          </a:xfrm>
        </p:spPr>
        <p:txBody>
          <a:bodyPr/>
          <a:lstStyle/>
          <a:p>
            <a:r>
              <a:rPr lang="tr-TR" altLang="tr-TR" sz="3600" smtClean="0">
                <a:latin typeface="Times New Roman" pitchFamily="18" charset="0"/>
              </a:rPr>
              <a:t>Zekâtta ibadet bilinç ve niyetinin bulunması gerektiğini, ancak bu takdirde zekâtın mükellef açısından geçerli olacağını belirtirler.</a:t>
            </a:r>
            <a:r>
              <a:rPr lang="tr-TR" altLang="tr-TR" smtClean="0"/>
              <a:t>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18114"/>
                                        </p:tgtEl>
                                        <p:attrNameLst>
                                          <p:attrName>style.visibility</p:attrName>
                                        </p:attrNameLst>
                                      </p:cBhvr>
                                      <p:to>
                                        <p:strVal val="visible"/>
                                      </p:to>
                                    </p:set>
                                    <p:animEffect transition="in" filter="fade">
                                      <p:cBhvr>
                                        <p:cTn id="7" dur="1000"/>
                                        <p:tgtEl>
                                          <p:spTgt spid="218114"/>
                                        </p:tgtEl>
                                      </p:cBhvr>
                                    </p:animEffect>
                                    <p:anim calcmode="lin" valueType="num">
                                      <p:cBhvr>
                                        <p:cTn id="8" dur="1000" fill="hold"/>
                                        <p:tgtEl>
                                          <p:spTgt spid="218114"/>
                                        </p:tgtEl>
                                        <p:attrNameLst>
                                          <p:attrName>ppt_x</p:attrName>
                                        </p:attrNameLst>
                                      </p:cBhvr>
                                      <p:tavLst>
                                        <p:tav tm="0">
                                          <p:val>
                                            <p:strVal val="#ppt_x-.1"/>
                                          </p:val>
                                        </p:tav>
                                        <p:tav tm="100000">
                                          <p:val>
                                            <p:strVal val="#ppt_x"/>
                                          </p:val>
                                        </p:tav>
                                      </p:tavLst>
                                    </p:anim>
                                    <p:anim calcmode="lin" valueType="num">
                                      <p:cBhvr>
                                        <p:cTn id="9" dur="1000" fill="hold"/>
                                        <p:tgtEl>
                                          <p:spTgt spid="218114"/>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18115">
                                            <p:txEl>
                                              <p:pRg st="0" end="0"/>
                                            </p:txEl>
                                          </p:spTgt>
                                        </p:tgtEl>
                                        <p:attrNameLst>
                                          <p:attrName>style.visibility</p:attrName>
                                        </p:attrNameLst>
                                      </p:cBhvr>
                                      <p:to>
                                        <p:strVal val="visible"/>
                                      </p:to>
                                    </p:set>
                                    <p:animEffect transition="in" filter="diamond(in)">
                                      <p:cBhvr>
                                        <p:cTn id="14" dur="2000"/>
                                        <p:tgtEl>
                                          <p:spTgt spid="2181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5"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23sezginkose">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123sezginkose</Template>
  <TotalTime>1</TotalTime>
  <Words>991</Words>
  <Application>Microsoft Office PowerPoint</Application>
  <PresentationFormat>Ekran Gösterisi (4:3)</PresentationFormat>
  <Paragraphs>128</Paragraphs>
  <Slides>33</Slides>
  <Notes>33</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33</vt:i4>
      </vt:variant>
    </vt:vector>
  </HeadingPairs>
  <TitlesOfParts>
    <vt:vector size="42" baseType="lpstr">
      <vt:lpstr>Century Gothic</vt:lpstr>
      <vt:lpstr>Arial</vt:lpstr>
      <vt:lpstr>Wingdings 2</vt:lpstr>
      <vt:lpstr>Verdana</vt:lpstr>
      <vt:lpstr>Calibri</vt:lpstr>
      <vt:lpstr>Times New Roman</vt:lpstr>
      <vt:lpstr>Arial Black</vt:lpstr>
      <vt:lpstr>Wingdings</vt:lpstr>
      <vt:lpstr>123sezginkose</vt:lpstr>
      <vt:lpstr>   ZEKAT      </vt:lpstr>
      <vt:lpstr>Zekat</vt:lpstr>
      <vt:lpstr>PowerPoint Sunusu</vt:lpstr>
      <vt:lpstr>Zekatın Şartları </vt:lpstr>
      <vt:lpstr>A) Yükümlülük Şartı</vt:lpstr>
      <vt:lpstr>a) Mükellef ile İlgili Şartlar </vt:lpstr>
      <vt:lpstr>b) Mal ile İlgili Şartlar</vt:lpstr>
      <vt:lpstr>B) Geçerlilik Şartlar</vt:lpstr>
      <vt:lpstr>a) Niyet</vt:lpstr>
      <vt:lpstr>b) Temlik </vt:lpstr>
      <vt:lpstr>PowerPoint Sunusu</vt:lpstr>
      <vt:lpstr>Zekat Kimlere Verilir? </vt:lpstr>
      <vt:lpstr>PowerPoint Sunusu</vt:lpstr>
      <vt:lpstr>Zekat Kimlere Verilmez</vt:lpstr>
      <vt:lpstr>Zekâta Tabi Mallar</vt:lpstr>
      <vt:lpstr>Zekatın Faydaları</vt:lpstr>
      <vt:lpstr>A) Altın ve Gümüş </vt:lpstr>
      <vt:lpstr>a) Mübâdele Aracı Olması Bakımından Nakit veya Külçe</vt:lpstr>
      <vt:lpstr>b) Altın ve Gümüşten Yapılan Ziynet Eşyası</vt:lpstr>
      <vt:lpstr>c) Madenî ve Kâğıt Paraların Zekâtı</vt:lpstr>
      <vt:lpstr>B) Ticaret Malları </vt:lpstr>
      <vt:lpstr>C) Toprak Ürünleri </vt:lpstr>
      <vt:lpstr>D) Bal ve Diğer Hayvan Ürünleri </vt:lpstr>
      <vt:lpstr>E) Maden ve Deniz Mahsulleri </vt:lpstr>
      <vt:lpstr>a) Rikâz</vt:lpstr>
      <vt:lpstr>b)Madenler</vt:lpstr>
      <vt:lpstr>c) Deniz Ürünleri</vt:lpstr>
      <vt:lpstr>F) Hayvanlar</vt:lpstr>
      <vt:lpstr>H) Sınaî, Servet, Yatırım ve Üretim Araçları </vt:lpstr>
      <vt:lpstr>I) Hisse Senedi </vt:lpstr>
      <vt:lpstr>Zekatın Ödenme Zamanı</vt:lpstr>
      <vt:lpstr>Zekatın Ödenme Şekli</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ZEKAT      </dc:title>
  <dc:creator>www.dindersim.com</dc:creator>
  <cp:lastModifiedBy>www.dindersim.com</cp:lastModifiedBy>
  <cp:revision>1</cp:revision>
  <dcterms:created xsi:type="dcterms:W3CDTF">2014-01-28T20:51:36Z</dcterms:created>
  <dcterms:modified xsi:type="dcterms:W3CDTF">2014-01-28T20:52:46Z</dcterms:modified>
</cp:coreProperties>
</file>